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27" r:id="rId1"/>
  </p:sldMasterIdLst>
  <p:notesMasterIdLst>
    <p:notesMasterId r:id="rId164"/>
  </p:notesMasterIdLst>
  <p:sldIdLst>
    <p:sldId id="2147481237" r:id="rId2"/>
    <p:sldId id="2147469925" r:id="rId3"/>
    <p:sldId id="2076137043" r:id="rId4"/>
    <p:sldId id="271" r:id="rId5"/>
    <p:sldId id="326" r:id="rId6"/>
    <p:sldId id="291" r:id="rId7"/>
    <p:sldId id="10229" r:id="rId8"/>
    <p:sldId id="2147481234" r:id="rId9"/>
    <p:sldId id="2076137054" r:id="rId10"/>
    <p:sldId id="8416" r:id="rId11"/>
    <p:sldId id="2076137009" r:id="rId12"/>
    <p:sldId id="2147481235" r:id="rId13"/>
    <p:sldId id="2147469499" r:id="rId14"/>
    <p:sldId id="2147469977" r:id="rId15"/>
    <p:sldId id="8410" r:id="rId16"/>
    <p:sldId id="8399" r:id="rId17"/>
    <p:sldId id="2147469829" r:id="rId18"/>
    <p:sldId id="292" r:id="rId19"/>
    <p:sldId id="2076137050" r:id="rId20"/>
    <p:sldId id="2147469978" r:id="rId21"/>
    <p:sldId id="366" r:id="rId22"/>
    <p:sldId id="2147469511" r:id="rId23"/>
    <p:sldId id="10257" r:id="rId24"/>
    <p:sldId id="296" r:id="rId25"/>
    <p:sldId id="295" r:id="rId26"/>
    <p:sldId id="2147469924" r:id="rId27"/>
    <p:sldId id="2147469512" r:id="rId28"/>
    <p:sldId id="1624" r:id="rId29"/>
    <p:sldId id="1625" r:id="rId30"/>
    <p:sldId id="261" r:id="rId31"/>
    <p:sldId id="2147469510" r:id="rId32"/>
    <p:sldId id="2147469517" r:id="rId33"/>
    <p:sldId id="2147469513" r:id="rId34"/>
    <p:sldId id="513" r:id="rId35"/>
    <p:sldId id="620" r:id="rId36"/>
    <p:sldId id="2147469507" r:id="rId37"/>
    <p:sldId id="2147469920" r:id="rId38"/>
    <p:sldId id="2147469921" r:id="rId39"/>
    <p:sldId id="2147469909" r:id="rId40"/>
    <p:sldId id="2147469521" r:id="rId41"/>
    <p:sldId id="2147469522" r:id="rId42"/>
    <p:sldId id="2147469518" r:id="rId43"/>
    <p:sldId id="2076138732" r:id="rId44"/>
    <p:sldId id="2147469922" r:id="rId45"/>
    <p:sldId id="2147469853" r:id="rId46"/>
    <p:sldId id="2147469926" r:id="rId47"/>
    <p:sldId id="2147469975" r:id="rId48"/>
    <p:sldId id="2147469927" r:id="rId49"/>
    <p:sldId id="2147469928" r:id="rId50"/>
    <p:sldId id="327" r:id="rId51"/>
    <p:sldId id="328" r:id="rId52"/>
    <p:sldId id="329" r:id="rId53"/>
    <p:sldId id="330" r:id="rId54"/>
    <p:sldId id="331" r:id="rId55"/>
    <p:sldId id="293" r:id="rId56"/>
    <p:sldId id="8395" r:id="rId57"/>
    <p:sldId id="2147469936" r:id="rId58"/>
    <p:sldId id="8393" r:id="rId59"/>
    <p:sldId id="294" r:id="rId60"/>
    <p:sldId id="2147469937" r:id="rId61"/>
    <p:sldId id="2147469938" r:id="rId62"/>
    <p:sldId id="323" r:id="rId63"/>
    <p:sldId id="2147469976" r:id="rId64"/>
    <p:sldId id="2147469940" r:id="rId65"/>
    <p:sldId id="2147481236" r:id="rId66"/>
    <p:sldId id="2147469941" r:id="rId67"/>
    <p:sldId id="298" r:id="rId68"/>
    <p:sldId id="299" r:id="rId69"/>
    <p:sldId id="300" r:id="rId70"/>
    <p:sldId id="301" r:id="rId71"/>
    <p:sldId id="302" r:id="rId72"/>
    <p:sldId id="303" r:id="rId73"/>
    <p:sldId id="304" r:id="rId74"/>
    <p:sldId id="308" r:id="rId75"/>
    <p:sldId id="309" r:id="rId76"/>
    <p:sldId id="320" r:id="rId77"/>
    <p:sldId id="321" r:id="rId78"/>
    <p:sldId id="322" r:id="rId79"/>
    <p:sldId id="310" r:id="rId80"/>
    <p:sldId id="311" r:id="rId81"/>
    <p:sldId id="312" r:id="rId82"/>
    <p:sldId id="319" r:id="rId83"/>
    <p:sldId id="324" r:id="rId84"/>
    <p:sldId id="2147481238" r:id="rId85"/>
    <p:sldId id="2147469939" r:id="rId86"/>
    <p:sldId id="2147469942" r:id="rId87"/>
    <p:sldId id="2147469944" r:id="rId88"/>
    <p:sldId id="2147469945" r:id="rId89"/>
    <p:sldId id="2147469946" r:id="rId90"/>
    <p:sldId id="2147469947" r:id="rId91"/>
    <p:sldId id="2147469948" r:id="rId92"/>
    <p:sldId id="10288" r:id="rId93"/>
    <p:sldId id="273" r:id="rId94"/>
    <p:sldId id="2147469949" r:id="rId95"/>
    <p:sldId id="8394" r:id="rId96"/>
    <p:sldId id="2147469950" r:id="rId97"/>
    <p:sldId id="10293" r:id="rId98"/>
    <p:sldId id="10294" r:id="rId99"/>
    <p:sldId id="8396" r:id="rId100"/>
    <p:sldId id="10291" r:id="rId101"/>
    <p:sldId id="10296" r:id="rId102"/>
    <p:sldId id="10295" r:id="rId103"/>
    <p:sldId id="10297" r:id="rId104"/>
    <p:sldId id="2147469951" r:id="rId105"/>
    <p:sldId id="2147469952" r:id="rId106"/>
    <p:sldId id="2147469953" r:id="rId107"/>
    <p:sldId id="2147469954" r:id="rId108"/>
    <p:sldId id="2147469955" r:id="rId109"/>
    <p:sldId id="2147469956" r:id="rId110"/>
    <p:sldId id="2147469957" r:id="rId111"/>
    <p:sldId id="2147469958" r:id="rId112"/>
    <p:sldId id="2147469959" r:id="rId113"/>
    <p:sldId id="10324" r:id="rId114"/>
    <p:sldId id="2147469960" r:id="rId115"/>
    <p:sldId id="2147469961" r:id="rId116"/>
    <p:sldId id="2147469962" r:id="rId117"/>
    <p:sldId id="10330" r:id="rId118"/>
    <p:sldId id="10329" r:id="rId119"/>
    <p:sldId id="10331" r:id="rId120"/>
    <p:sldId id="10334" r:id="rId121"/>
    <p:sldId id="10332" r:id="rId122"/>
    <p:sldId id="10333" r:id="rId123"/>
    <p:sldId id="10335" r:id="rId124"/>
    <p:sldId id="10328" r:id="rId125"/>
    <p:sldId id="2147469963" r:id="rId126"/>
    <p:sldId id="2147469964" r:id="rId127"/>
    <p:sldId id="2147469965" r:id="rId128"/>
    <p:sldId id="10326" r:id="rId129"/>
    <p:sldId id="10327" r:id="rId130"/>
    <p:sldId id="2147469966" r:id="rId131"/>
    <p:sldId id="2147469967" r:id="rId132"/>
    <p:sldId id="2147469968" r:id="rId133"/>
    <p:sldId id="263" r:id="rId134"/>
    <p:sldId id="264" r:id="rId135"/>
    <p:sldId id="265" r:id="rId136"/>
    <p:sldId id="266" r:id="rId137"/>
    <p:sldId id="267" r:id="rId138"/>
    <p:sldId id="268" r:id="rId139"/>
    <p:sldId id="269" r:id="rId140"/>
    <p:sldId id="2147469969" r:id="rId141"/>
    <p:sldId id="274" r:id="rId142"/>
    <p:sldId id="276" r:id="rId143"/>
    <p:sldId id="10337" r:id="rId144"/>
    <p:sldId id="281" r:id="rId145"/>
    <p:sldId id="282" r:id="rId146"/>
    <p:sldId id="283" r:id="rId147"/>
    <p:sldId id="284" r:id="rId148"/>
    <p:sldId id="285" r:id="rId149"/>
    <p:sldId id="286" r:id="rId150"/>
    <p:sldId id="287" r:id="rId151"/>
    <p:sldId id="288" r:id="rId152"/>
    <p:sldId id="289" r:id="rId153"/>
    <p:sldId id="290" r:id="rId154"/>
    <p:sldId id="2147469970" r:id="rId155"/>
    <p:sldId id="10338" r:id="rId156"/>
    <p:sldId id="10339" r:id="rId157"/>
    <p:sldId id="10340" r:id="rId158"/>
    <p:sldId id="10341" r:id="rId159"/>
    <p:sldId id="2147469972" r:id="rId160"/>
    <p:sldId id="2147469861" r:id="rId161"/>
    <p:sldId id="2147469973" r:id="rId162"/>
    <p:sldId id="2147469974"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3D5D5A-C110-449B-B7F2-BD214B572199}">
          <p14:sldIdLst>
            <p14:sldId id="2147481237"/>
            <p14:sldId id="2147469925"/>
            <p14:sldId id="2076137043"/>
            <p14:sldId id="271"/>
          </p14:sldIdLst>
        </p14:section>
        <p14:section name="Part 1 - Introduction to .NET MAUI" id="{9737AAEB-62DC-4C48-A733-B45D9ED3574B}">
          <p14:sldIdLst>
            <p14:sldId id="326"/>
            <p14:sldId id="291"/>
            <p14:sldId id="10229"/>
            <p14:sldId id="2147481234"/>
            <p14:sldId id="2076137054"/>
            <p14:sldId id="8416"/>
            <p14:sldId id="2076137009"/>
            <p14:sldId id="2147481235"/>
            <p14:sldId id="2147469499"/>
            <p14:sldId id="2147469977"/>
            <p14:sldId id="8410"/>
            <p14:sldId id="8399"/>
            <p14:sldId id="2147469829"/>
            <p14:sldId id="292"/>
            <p14:sldId id="2076137050"/>
            <p14:sldId id="2147469978"/>
            <p14:sldId id="366"/>
            <p14:sldId id="2147469511"/>
            <p14:sldId id="10257"/>
            <p14:sldId id="296"/>
            <p14:sldId id="295"/>
            <p14:sldId id="2147469924"/>
            <p14:sldId id="2147469512"/>
            <p14:sldId id="1624"/>
            <p14:sldId id="1625"/>
            <p14:sldId id="261"/>
            <p14:sldId id="2147469510"/>
            <p14:sldId id="2147469517"/>
            <p14:sldId id="2147469513"/>
            <p14:sldId id="513"/>
            <p14:sldId id="620"/>
            <p14:sldId id="2147469507"/>
            <p14:sldId id="2147469920"/>
            <p14:sldId id="2147469921"/>
            <p14:sldId id="2147469909"/>
            <p14:sldId id="2147469521"/>
            <p14:sldId id="2147469522"/>
            <p14:sldId id="2147469518"/>
            <p14:sldId id="2076138732"/>
            <p14:sldId id="2147469922"/>
            <p14:sldId id="2147469853"/>
          </p14:sldIdLst>
        </p14:section>
        <p14:section name="Part 2 - Create your App" id="{73349404-4385-460B-A451-EAB886CDF1EA}">
          <p14:sldIdLst>
            <p14:sldId id="2147469926"/>
            <p14:sldId id="2147469975"/>
            <p14:sldId id="2147469927"/>
            <p14:sldId id="2147469928"/>
            <p14:sldId id="327"/>
            <p14:sldId id="328"/>
            <p14:sldId id="329"/>
            <p14:sldId id="330"/>
            <p14:sldId id="331"/>
            <p14:sldId id="293"/>
            <p14:sldId id="8395"/>
            <p14:sldId id="2147469936"/>
            <p14:sldId id="8393"/>
            <p14:sldId id="294"/>
            <p14:sldId id="2147469937"/>
            <p14:sldId id="2147469938"/>
            <p14:sldId id="323"/>
            <p14:sldId id="2147469976"/>
          </p14:sldIdLst>
        </p14:section>
        <p14:section name="Break" id="{BA692E2B-AFE6-4AB1-8E98-24D2AF13EB26}">
          <p14:sldIdLst/>
        </p14:section>
        <p14:section name="Part 3 - MVVM and Data Binding" id="{A3EA46C6-2085-44C9-9466-B95090687FA1}">
          <p14:sldIdLst>
            <p14:sldId id="2147469940"/>
            <p14:sldId id="2147481236"/>
            <p14:sldId id="2147469941"/>
            <p14:sldId id="298"/>
            <p14:sldId id="299"/>
            <p14:sldId id="300"/>
            <p14:sldId id="301"/>
            <p14:sldId id="302"/>
            <p14:sldId id="303"/>
            <p14:sldId id="304"/>
            <p14:sldId id="308"/>
            <p14:sldId id="309"/>
            <p14:sldId id="320"/>
            <p14:sldId id="321"/>
            <p14:sldId id="322"/>
            <p14:sldId id="310"/>
            <p14:sldId id="311"/>
            <p14:sldId id="312"/>
            <p14:sldId id="319"/>
            <p14:sldId id="324"/>
            <p14:sldId id="2147481238"/>
            <p14:sldId id="2147469939"/>
          </p14:sldIdLst>
        </p14:section>
        <p14:section name="Part 4 - .NET MAUI Navigation" id="{7BC6E84A-8F0C-4A04-BEBB-4FF7357A9089}">
          <p14:sldIdLst>
            <p14:sldId id="2147469942"/>
            <p14:sldId id="2147469944"/>
            <p14:sldId id="2147469945"/>
            <p14:sldId id="2147469946"/>
            <p14:sldId id="2147469947"/>
            <p14:sldId id="2147469948"/>
            <p14:sldId id="10288"/>
            <p14:sldId id="273"/>
            <p14:sldId id="2147469949"/>
            <p14:sldId id="8394"/>
            <p14:sldId id="2147469950"/>
            <p14:sldId id="10293"/>
            <p14:sldId id="10294"/>
            <p14:sldId id="8396"/>
            <p14:sldId id="10291"/>
            <p14:sldId id="10296"/>
            <p14:sldId id="10295"/>
            <p14:sldId id="10297"/>
          </p14:sldIdLst>
        </p14:section>
        <p14:section name="Part 5 - Platform Specifics" id="{53D5CD78-23EA-4913-ACC3-830D7F66D103}">
          <p14:sldIdLst>
            <p14:sldId id="2147469951"/>
            <p14:sldId id="2147469952"/>
            <p14:sldId id="2147469953"/>
            <p14:sldId id="2147469954"/>
            <p14:sldId id="2147469955"/>
            <p14:sldId id="2147469956"/>
            <p14:sldId id="2147469957"/>
            <p14:sldId id="2147469958"/>
            <p14:sldId id="2147469959"/>
            <p14:sldId id="10324"/>
            <p14:sldId id="2147469960"/>
            <p14:sldId id="2147469961"/>
          </p14:sldIdLst>
        </p14:section>
        <p14:section name="Part 6 - Collection View and Beyond" id="{885F7412-2B05-4B34-A38E-D715EADCD884}">
          <p14:sldIdLst>
            <p14:sldId id="2147469962"/>
            <p14:sldId id="10330"/>
            <p14:sldId id="10329"/>
            <p14:sldId id="10331"/>
            <p14:sldId id="10334"/>
            <p14:sldId id="10332"/>
            <p14:sldId id="10333"/>
            <p14:sldId id="10335"/>
            <p14:sldId id="10328"/>
            <p14:sldId id="2147469963"/>
            <p14:sldId id="2147469964"/>
            <p14:sldId id="2147469965"/>
            <p14:sldId id="10326"/>
            <p14:sldId id="10327"/>
          </p14:sldIdLst>
        </p14:section>
        <p14:section name="Part 7 - App Themes" id="{397F16FD-1A39-4D62-8C06-C1FE137A8E24}">
          <p14:sldIdLst>
            <p14:sldId id="2147469966"/>
            <p14:sldId id="2147469967"/>
            <p14:sldId id="2147469968"/>
            <p14:sldId id="263"/>
            <p14:sldId id="264"/>
            <p14:sldId id="265"/>
            <p14:sldId id="266"/>
            <p14:sldId id="267"/>
            <p14:sldId id="268"/>
            <p14:sldId id="269"/>
            <p14:sldId id="2147469969"/>
            <p14:sldId id="274"/>
            <p14:sldId id="276"/>
            <p14:sldId id="10337"/>
            <p14:sldId id="281"/>
            <p14:sldId id="282"/>
            <p14:sldId id="283"/>
            <p14:sldId id="284"/>
            <p14:sldId id="285"/>
            <p14:sldId id="286"/>
            <p14:sldId id="287"/>
            <p14:sldId id="288"/>
            <p14:sldId id="289"/>
            <p14:sldId id="290"/>
            <p14:sldId id="2147469970"/>
            <p14:sldId id="10338"/>
            <p14:sldId id="10339"/>
            <p14:sldId id="10340"/>
            <p14:sldId id="10341"/>
          </p14:sldIdLst>
        </p14:section>
        <p14:section name="Closing" id="{65AC7994-1CAA-4F01-8B3E-268AD9FDCF1F}">
          <p14:sldIdLst>
            <p14:sldId id="2147469972"/>
            <p14:sldId id="2147469861"/>
            <p14:sldId id="2147469973"/>
            <p14:sldId id="214746997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52FF"/>
    <a:srgbClr val="2B84D2"/>
    <a:srgbClr val="DCDCAA"/>
    <a:srgbClr val="424233"/>
    <a:srgbClr val="471A53"/>
    <a:srgbClr val="000000"/>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7" autoAdjust="0"/>
    <p:restoredTop sz="91892" autoAdjust="0"/>
  </p:normalViewPr>
  <p:slideViewPr>
    <p:cSldViewPr snapToGrid="0" snapToObjects="1">
      <p:cViewPr varScale="1">
        <p:scale>
          <a:sx n="107" d="100"/>
          <a:sy n="107" d="100"/>
        </p:scale>
        <p:origin x="78" y="264"/>
      </p:cViewPr>
      <p:guideLst>
        <p:guide orient="horz" pos="2160"/>
        <p:guide pos="3840"/>
      </p:guideLst>
    </p:cSldViewPr>
  </p:slideViewPr>
  <p:outlineViewPr>
    <p:cViewPr>
      <p:scale>
        <a:sx n="33" d="100"/>
        <a:sy n="33" d="100"/>
      </p:scale>
      <p:origin x="0" y="-7920"/>
    </p:cViewPr>
  </p:outlineViewPr>
  <p:notesTextViewPr>
    <p:cViewPr>
      <p:scale>
        <a:sx n="1" d="1"/>
        <a:sy n="1" d="1"/>
      </p:scale>
      <p:origin x="0" y="0"/>
    </p:cViewPr>
  </p:notesTextViewPr>
  <p:sorterViewPr>
    <p:cViewPr>
      <p:scale>
        <a:sx n="100" d="100"/>
        <a:sy n="100" d="100"/>
      </p:scale>
      <p:origin x="0" y="-121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Model%E2%80%93view%E2%80%93viewmode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reactiveui.net/doc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Model%E2%80%93view%E2%80%93viewmodel"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www.reactiveui.net/doc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dotnet/maui/what-is-maui#net-hot-reloa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370837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As you know Xamarin.Forms support </a:t>
            </a:r>
            <a:r>
              <a:rPr lang="en-US" sz="1000" dirty="0">
                <a:hlinkClick r:id="rId3" tooltip="Link to the Wikipedia article Model View ViewModel"/>
              </a:rPr>
              <a:t>MVVM</a:t>
            </a:r>
            <a:r>
              <a:rPr lang="en-US" sz="1000" dirty="0"/>
              <a:t> (model-view-</a:t>
            </a:r>
            <a:r>
              <a:rPr lang="en-US" sz="1000" dirty="0" err="1"/>
              <a:t>viewmodel</a:t>
            </a:r>
            <a:r>
              <a:rPr lang="en-US" sz="1000" dirty="0"/>
              <a:t>) and </a:t>
            </a:r>
            <a:r>
              <a:rPr lang="en-US" sz="1000" dirty="0" err="1">
                <a:hlinkClick r:id="rId4" tooltip="Link to the ReactiveUI documentation"/>
              </a:rPr>
              <a:t>RxUI</a:t>
            </a:r>
            <a:r>
              <a:rPr lang="en-US" sz="1000" dirty="0">
                <a:hlinkClick r:id="rId4" tooltip="Link to the ReactiveUI documentation"/>
              </a:rPr>
              <a:t> </a:t>
            </a:r>
            <a:r>
              <a:rPr lang="en-US" sz="1000" dirty="0"/>
              <a:t>(</a:t>
            </a:r>
            <a:r>
              <a:rPr lang="en-US" sz="1000" dirty="0" err="1"/>
              <a:t>ReactiveUI</a:t>
            </a:r>
            <a:r>
              <a:rPr lang="en-US" sz="1000" dirty="0"/>
              <a:t>) patterns. In addition to those, .NET MAUI will support MVU (model-view-update) and </a:t>
            </a:r>
            <a:r>
              <a:rPr lang="en-US" sz="1000" dirty="0" err="1"/>
              <a:t>Blazor</a:t>
            </a:r>
            <a:r>
              <a:rPr lang="en-US" sz="1000" dirty="0"/>
              <a:t> development patterns.</a:t>
            </a:r>
          </a:p>
          <a:p>
            <a:r>
              <a:rPr lang="en-US" sz="1000" b="1" dirty="0"/>
              <a:t>MVU </a:t>
            </a:r>
            <a:r>
              <a:rPr lang="en-US" sz="1000" dirty="0"/>
              <a:t>This pattern provides a unified way to build cross-platform native front ends from a single code base. It also allows us to write UI code and logic in C# as shown below.</a:t>
            </a:r>
          </a:p>
          <a:p>
            <a:endParaRPr lang="en-US" sz="1000" b="1" dirty="0"/>
          </a:p>
          <a:p>
            <a:r>
              <a:rPr lang="en-US" sz="1000" b="1" dirty="0"/>
              <a:t>MVVM(Model View ViewModel)</a:t>
            </a:r>
            <a:r>
              <a:rPr lang="en-US" sz="1000" dirty="0"/>
              <a:t> MVVM is the default built in architecture design pattern in the </a:t>
            </a:r>
            <a:r>
              <a:rPr lang="en-US" sz="1000" dirty="0" err="1"/>
              <a:t>xamarin.Forms</a:t>
            </a:r>
            <a:r>
              <a:rPr lang="en-US" sz="1000" dirty="0"/>
              <a:t> framework. The UI in MVVM is Mutable. Which make managing the state difficult and cause many issues. It consists of three parts. • Model- The definition of data • View- The User Interface for user to interact with the app • ViewModel- The ViewModel stays in between the View and Model. It have all the business logic and presentation logic. The MVVM enable to keep the UI code, Logic and Data separate. Thus it help in easy maintenance. You can learn more about MVVM at https://docs.microsoft.com/en-us/xamarin/xamarin-forms/enterprise-application-patterns/mvvm</a:t>
            </a:r>
          </a:p>
          <a:p>
            <a:endParaRPr lang="en-US" sz="1000" dirty="0"/>
          </a:p>
          <a:p>
            <a:r>
              <a:rPr lang="en-US" sz="1000" b="1" dirty="0" err="1"/>
              <a:t>ReactiveUI</a:t>
            </a:r>
            <a:r>
              <a:rPr lang="en-US" sz="1000" dirty="0"/>
              <a:t> </a:t>
            </a:r>
            <a:r>
              <a:rPr lang="en-US" sz="1000" dirty="0" err="1"/>
              <a:t>ReactiveUI</a:t>
            </a:r>
            <a:r>
              <a:rPr lang="en-US" sz="1000" dirty="0"/>
              <a:t> is a framework which enables use of Reactive Programming over MVVM design pattern. Reactive Programming is done using Reactive Extensions. The Reactive Extensions (Rx) is a library for composing asynchronous and event-based programs using observable sequences and LINQ-style query operators. </a:t>
            </a:r>
            <a:r>
              <a:rPr lang="en-US" sz="1000" dirty="0" err="1"/>
              <a:t>ReactiveUI</a:t>
            </a:r>
            <a:r>
              <a:rPr lang="en-US" sz="1000" dirty="0"/>
              <a:t> make mutable state </a:t>
            </a:r>
            <a:r>
              <a:rPr lang="en-US" sz="1000" dirty="0" err="1"/>
              <a:t>managable</a:t>
            </a:r>
            <a:r>
              <a:rPr lang="en-US" sz="1000" dirty="0"/>
              <a:t>. </a:t>
            </a:r>
            <a:r>
              <a:rPr lang="en-US" sz="1000" dirty="0" err="1"/>
              <a:t>DynamicData</a:t>
            </a:r>
            <a:r>
              <a:rPr lang="en-US" sz="1000" dirty="0"/>
              <a:t> is part of </a:t>
            </a:r>
            <a:r>
              <a:rPr lang="en-US" sz="1000" dirty="0" err="1"/>
              <a:t>ReactiveUI</a:t>
            </a:r>
            <a:r>
              <a:rPr lang="en-US" sz="1000" dirty="0"/>
              <a:t> which makes managing any kind of data very efficient. The definition given at reactiveui.net is “An advanced, composable, functional reactive model-view-</a:t>
            </a:r>
            <a:r>
              <a:rPr lang="en-US" sz="1000" dirty="0" err="1"/>
              <a:t>viewmodel</a:t>
            </a:r>
            <a:r>
              <a:rPr lang="en-US" sz="1000" dirty="0"/>
              <a:t> framework for all .NET platforms!”. The Reactive code is concise and testable. You can learn about it at https://www.reactiveui.net/</a:t>
            </a:r>
          </a:p>
          <a:p>
            <a:r>
              <a:rPr lang="en-US" sz="1000" b="1" dirty="0"/>
              <a:t>MVU( Model View Update)</a:t>
            </a:r>
            <a:r>
              <a:rPr lang="en-US" sz="1000" dirty="0"/>
              <a:t> MVU is a Functional Reactive Programming, architecture design pattern. In MVU UI is immutable. So you have to rebuild your UI, every time you wanted to update a property. Immutability is the property of </a:t>
            </a:r>
            <a:r>
              <a:rPr lang="en-US" sz="1000" dirty="0" err="1"/>
              <a:t>Funtional</a:t>
            </a:r>
            <a:r>
              <a:rPr lang="en-US" sz="1000" dirty="0"/>
              <a:t> Programming. C# does support Functional programming paradigm. C# is taking it further with C# 9 and dot net 5 release in November 2020. In this setup the UI and business login is written in same language </a:t>
            </a:r>
            <a:r>
              <a:rPr lang="en-US" sz="1000" dirty="0" err="1"/>
              <a:t>e.g</a:t>
            </a:r>
            <a:r>
              <a:rPr lang="en-US" sz="1000" dirty="0"/>
              <a:t> C#. The flow of data is unidirectional. It is Good fit for hot reload of the application. You don’t need to learn XAML for developing UI instead develop complete application in one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MVU This pattern provides a unified way to build cross-platform native front ends from a single code base. It also allows us to write UI code and logic in C# as shown below.</a:t>
            </a:r>
          </a:p>
          <a:p>
            <a:endParaRPr lang="en-US" sz="1000" dirty="0"/>
          </a:p>
        </p:txBody>
      </p:sp>
      <p:sp>
        <p:nvSpPr>
          <p:cNvPr id="4" name="Slide Number Placeholder 3"/>
          <p:cNvSpPr>
            <a:spLocks noGrp="1"/>
          </p:cNvSpPr>
          <p:nvPr>
            <p:ph type="sldNum" sz="quarter" idx="5"/>
          </p:nvPr>
        </p:nvSpPr>
        <p:spPr/>
        <p:txBody>
          <a:bodyPr/>
          <a:lstStyle/>
          <a:p>
            <a:fld id="{555A78BE-AF9B-4BC8-8F39-D0D5A534560B}" type="slidenum">
              <a:rPr lang="en-US" smtClean="0"/>
              <a:t>19</a:t>
            </a:fld>
            <a:endParaRPr lang="en-US"/>
          </a:p>
        </p:txBody>
      </p:sp>
    </p:spTree>
    <p:extLst>
      <p:ext uri="{BB962C8B-B14F-4D97-AF65-F5344CB8AC3E}">
        <p14:creationId xmlns:p14="http://schemas.microsoft.com/office/powerpoint/2010/main" val="2741858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E15F8-FBC3-4696-AED4-C118CBE15C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024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18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24</a:t>
            </a:fld>
            <a:endParaRPr lang="en-US"/>
          </a:p>
        </p:txBody>
      </p:sp>
    </p:spTree>
    <p:extLst>
      <p:ext uri="{BB962C8B-B14F-4D97-AF65-F5344CB8AC3E}">
        <p14:creationId xmlns:p14="http://schemas.microsoft.com/office/powerpoint/2010/main" val="1594121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25</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11/30/2023 9:31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a free, cross-platform, open source developer platform for building many different types of applications.</a:t>
            </a:r>
          </a:p>
          <a:p>
            <a:r>
              <a:rPr lang="en-US" dirty="0"/>
              <a:t>With .NET, you can use multiple languages, editors, and libraries to build for web, mobile, desktop, games, IoT, and more.</a:t>
            </a:r>
          </a:p>
          <a:p>
            <a:endParaRPr lang="en-US" dirty="0"/>
          </a:p>
          <a:p>
            <a:endParaRPr lang="en-US" dirty="0"/>
          </a:p>
          <a:p>
            <a:r>
              <a:rPr lang="en-US" dirty="0"/>
              <a:t>You can write .NET apps in C#, F#, or Visual Basic.</a:t>
            </a:r>
          </a:p>
          <a:p>
            <a:pPr>
              <a:buFont typeface="Arial" panose="020B0604020202020204" pitchFamily="34" charset="0"/>
              <a:buChar char="•"/>
            </a:pPr>
            <a:r>
              <a:rPr lang="en-US" dirty="0"/>
              <a:t>C# is a simple, modern, object-oriented, and type-safe programming language.</a:t>
            </a:r>
          </a:p>
          <a:p>
            <a:pPr>
              <a:buFont typeface="Arial" panose="020B0604020202020204" pitchFamily="34" charset="0"/>
              <a:buChar char="•"/>
            </a:pPr>
            <a:r>
              <a:rPr lang="en-US" dirty="0"/>
              <a:t>F# is a programming language that makes it easy to write succinct, robust, and performant code.</a:t>
            </a:r>
          </a:p>
          <a:p>
            <a:pPr>
              <a:buFont typeface="Arial" panose="020B0604020202020204" pitchFamily="34" charset="0"/>
              <a:buChar char="•"/>
            </a:pPr>
            <a:r>
              <a:rPr lang="en-US" dirty="0"/>
              <a:t>Visual Basic is an approachable language with a simple syntax for building type-safe, object-oriented apps.</a:t>
            </a:r>
          </a:p>
          <a:p>
            <a:endParaRPr lang="en-US" dirty="0"/>
          </a:p>
          <a:p>
            <a:r>
              <a:rPr lang="en-US" dirty="0"/>
              <a:t>NET provides a standard set of base class libraries and APIs that are common to all .NET applications.</a:t>
            </a:r>
          </a:p>
          <a:p>
            <a:r>
              <a:rPr lang="en-US" dirty="0"/>
              <a:t>Each app model can also expose additional APIs that are specific to the operating systems it runs on, or the capabilities it provides. For example, ASP.NET is the cross-platform web framework that provides additional APIs for building web apps that run on Linux or Windows.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863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11/30/2023 9:31 AM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11/30/2023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35</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38</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A0D7A-0E32-4D97-9B0C-4BFF3020BAC8}" type="slidenum">
              <a:rPr lang="en-US" smtClean="0"/>
              <a:t>39</a:t>
            </a:fld>
            <a:endParaRPr lang="en-US"/>
          </a:p>
        </p:txBody>
      </p:sp>
    </p:spTree>
    <p:extLst>
      <p:ext uri="{BB962C8B-B14F-4D97-AF65-F5344CB8AC3E}">
        <p14:creationId xmlns:p14="http://schemas.microsoft.com/office/powerpoint/2010/main" val="3523576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42</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007958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070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a:buNone/>
            </a:pPr>
            <a:endParaRPr lang="en-US" dirty="0"/>
          </a:p>
        </p:txBody>
      </p:sp>
      <p:sp>
        <p:nvSpPr>
          <p:cNvPr id="4" name="Foliennummernplatzhalter 3"/>
          <p:cNvSpPr>
            <a:spLocks noGrp="1"/>
          </p:cNvSpPr>
          <p:nvPr>
            <p:ph type="sldNum" sz="quarter" idx="10"/>
          </p:nvPr>
        </p:nvSpPr>
        <p:spPr/>
        <p:txBody>
          <a:bodyPr/>
          <a:lstStyle/>
          <a:p>
            <a:pPr>
              <a:defRPr/>
            </a:pPr>
            <a:fld id="{81E7F325-6161-0244-860E-F585918BC13A}" type="slidenum">
              <a:rPr lang="en-US"/>
              <a:pPr>
                <a:defRPr/>
              </a:pPr>
              <a:t>48</a:t>
            </a:fld>
            <a:endParaRPr lang="en-US"/>
          </a:p>
        </p:txBody>
      </p:sp>
    </p:spTree>
    <p:extLst>
      <p:ext uri="{BB962C8B-B14F-4D97-AF65-F5344CB8AC3E}">
        <p14:creationId xmlns:p14="http://schemas.microsoft.com/office/powerpoint/2010/main" val="86771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Slide Number Placeholder 3"/>
          <p:cNvSpPr>
            <a:spLocks noGrp="1"/>
          </p:cNvSpPr>
          <p:nvPr>
            <p:ph type="sldNum" sz="quarter" idx="10"/>
          </p:nvPr>
        </p:nvSpPr>
        <p:spPr/>
        <p:txBody>
          <a:bodyPr/>
          <a:lstStyle/>
          <a:p>
            <a:pPr defTabSz="1003228">
              <a:defRPr/>
            </a:pPr>
            <a:fld id="{3829E9FC-B671-424D-AD31-3E8C5FC948FF}" type="slidenum">
              <a:rPr lang="en-US" sz="1300">
                <a:solidFill>
                  <a:prstClr val="black"/>
                </a:solidFill>
                <a:latin typeface="Calibri" panose="020F0502020204030204"/>
              </a:rPr>
              <a:pPr defTabSz="1003228">
                <a:defRPr/>
              </a:pPr>
              <a:t>8</a:t>
            </a:fld>
            <a:endParaRPr lang="en-US" sz="13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311137" cy="497047"/>
          </a:xfrm>
          <a:prstGeom prst="rect">
            <a:avLst/>
          </a:prstGeom>
        </p:spPr>
        <p:txBody>
          <a:bodyPr vert="horz" lIns="94903" tIns="47452" rIns="94903" bIns="47452" rtlCol="0"/>
          <a:lstStyle>
            <a:lvl1pPr algn="l">
              <a:defRPr sz="1200"/>
            </a:lvl1pPr>
          </a:lstStyle>
          <a:p>
            <a:pPr defTabSz="949147">
              <a:defRPr/>
            </a:pPr>
            <a:r>
              <a:rPr lang="en-US">
                <a:solidFill>
                  <a:prstClr val="black"/>
                </a:solidFill>
                <a:latin typeface="Calibri" panose="020F0502020204030204"/>
              </a:rPr>
              <a:t>https://github.com/dotnet-presentations/home</a:t>
            </a:r>
          </a:p>
          <a:p>
            <a:pPr defTabSz="949147">
              <a:defRPr/>
            </a:pPr>
            <a:endParaRPr lang="en-US">
              <a:solidFill>
                <a:prstClr val="black"/>
              </a:solidFill>
              <a:latin typeface="Calibri" panose="020F0502020204030204"/>
            </a:endParaRPr>
          </a:p>
        </p:txBody>
      </p:sp>
    </p:spTree>
    <p:extLst>
      <p:ext uri="{BB962C8B-B14F-4D97-AF65-F5344CB8AC3E}">
        <p14:creationId xmlns:p14="http://schemas.microsoft.com/office/powerpoint/2010/main" val="1049184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a:buNone/>
            </a:pPr>
            <a:endParaRPr lang="en-US" dirty="0"/>
          </a:p>
        </p:txBody>
      </p:sp>
      <p:sp>
        <p:nvSpPr>
          <p:cNvPr id="4" name="Foliennummernplatzhalter 3"/>
          <p:cNvSpPr>
            <a:spLocks noGrp="1"/>
          </p:cNvSpPr>
          <p:nvPr>
            <p:ph type="sldNum" sz="quarter" idx="10"/>
          </p:nvPr>
        </p:nvSpPr>
        <p:spPr/>
        <p:txBody>
          <a:bodyPr/>
          <a:lstStyle/>
          <a:p>
            <a:pPr>
              <a:defRPr/>
            </a:pPr>
            <a:fld id="{81E7F325-6161-0244-860E-F585918BC13A}" type="slidenum">
              <a:rPr lang="en-US"/>
              <a:pPr>
                <a:defRPr/>
              </a:pPr>
              <a:t>49</a:t>
            </a:fld>
            <a:endParaRPr lang="en-US"/>
          </a:p>
        </p:txBody>
      </p:sp>
    </p:spTree>
    <p:extLst>
      <p:ext uri="{BB962C8B-B14F-4D97-AF65-F5344CB8AC3E}">
        <p14:creationId xmlns:p14="http://schemas.microsoft.com/office/powerpoint/2010/main" val="3417642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a:buNone/>
            </a:pPr>
            <a:endParaRPr lang="en-US" dirty="0"/>
          </a:p>
        </p:txBody>
      </p:sp>
      <p:sp>
        <p:nvSpPr>
          <p:cNvPr id="4" name="Foliennummernplatzhalter 3"/>
          <p:cNvSpPr>
            <a:spLocks noGrp="1"/>
          </p:cNvSpPr>
          <p:nvPr>
            <p:ph type="sldNum" sz="quarter" idx="10"/>
          </p:nvPr>
        </p:nvSpPr>
        <p:spPr/>
        <p:txBody>
          <a:bodyPr/>
          <a:lstStyle/>
          <a:p>
            <a:pPr>
              <a:defRPr/>
            </a:pPr>
            <a:fld id="{81E7F325-6161-0244-860E-F585918BC13A}" type="slidenum">
              <a:rPr lang="en-US"/>
              <a:pPr>
                <a:defRPr/>
              </a:pPr>
              <a:t>50</a:t>
            </a:fld>
            <a:endParaRPr lang="en-US"/>
          </a:p>
        </p:txBody>
      </p:sp>
    </p:spTree>
    <p:extLst>
      <p:ext uri="{BB962C8B-B14F-4D97-AF65-F5344CB8AC3E}">
        <p14:creationId xmlns:p14="http://schemas.microsoft.com/office/powerpoint/2010/main" val="4255219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55</a:t>
            </a:fld>
            <a:endParaRPr lang="en-US"/>
          </a:p>
        </p:txBody>
      </p:sp>
    </p:spTree>
    <p:extLst>
      <p:ext uri="{BB962C8B-B14F-4D97-AF65-F5344CB8AC3E}">
        <p14:creationId xmlns:p14="http://schemas.microsoft.com/office/powerpoint/2010/main" val="2309642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58</a:t>
            </a:fld>
            <a:endParaRPr lang="en-US"/>
          </a:p>
        </p:txBody>
      </p:sp>
    </p:spTree>
    <p:extLst>
      <p:ext uri="{BB962C8B-B14F-4D97-AF65-F5344CB8AC3E}">
        <p14:creationId xmlns:p14="http://schemas.microsoft.com/office/powerpoint/2010/main" val="2449069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59</a:t>
            </a:fld>
            <a:endParaRPr lang="en-US"/>
          </a:p>
        </p:txBody>
      </p:sp>
    </p:spTree>
    <p:extLst>
      <p:ext uri="{BB962C8B-B14F-4D97-AF65-F5344CB8AC3E}">
        <p14:creationId xmlns:p14="http://schemas.microsoft.com/office/powerpoint/2010/main" val="1499375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60</a:t>
            </a:fld>
            <a:endParaRPr lang="en-US"/>
          </a:p>
        </p:txBody>
      </p:sp>
    </p:spTree>
    <p:extLst>
      <p:ext uri="{BB962C8B-B14F-4D97-AF65-F5344CB8AC3E}">
        <p14:creationId xmlns:p14="http://schemas.microsoft.com/office/powerpoint/2010/main" val="2128137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en-US" dirty="0"/>
          </a:p>
        </p:txBody>
      </p:sp>
      <p:sp>
        <p:nvSpPr>
          <p:cNvPr id="4" name="Foliennummernplatzhalter 3"/>
          <p:cNvSpPr>
            <a:spLocks noGrp="1"/>
          </p:cNvSpPr>
          <p:nvPr>
            <p:ph type="sldNum" sz="quarter" idx="10"/>
          </p:nvPr>
        </p:nvSpPr>
        <p:spPr/>
        <p:txBody>
          <a:bodyPr/>
          <a:lstStyle/>
          <a:p>
            <a:pPr>
              <a:defRPr/>
            </a:pPr>
            <a:fld id="{81E7F325-6161-0244-860E-F585918BC13A}" type="slidenum">
              <a:rPr lang="en-US"/>
              <a:pPr>
                <a:defRPr/>
              </a:pPr>
              <a:t>61</a:t>
            </a:fld>
            <a:endParaRPr lang="en-US"/>
          </a:p>
        </p:txBody>
      </p:sp>
    </p:spTree>
    <p:extLst>
      <p:ext uri="{BB962C8B-B14F-4D97-AF65-F5344CB8AC3E}">
        <p14:creationId xmlns:p14="http://schemas.microsoft.com/office/powerpoint/2010/main" val="957329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As you know Xamarin.Forms support </a:t>
            </a:r>
            <a:r>
              <a:rPr lang="en-US" sz="1000" dirty="0">
                <a:hlinkClick r:id="rId3" tooltip="Link to the Wikipedia article Model View ViewModel"/>
              </a:rPr>
              <a:t>MVVM</a:t>
            </a:r>
            <a:r>
              <a:rPr lang="en-US" sz="1000" dirty="0"/>
              <a:t> (model-view-</a:t>
            </a:r>
            <a:r>
              <a:rPr lang="en-US" sz="1000" dirty="0" err="1"/>
              <a:t>viewmodel</a:t>
            </a:r>
            <a:r>
              <a:rPr lang="en-US" sz="1000" dirty="0"/>
              <a:t>) and </a:t>
            </a:r>
            <a:r>
              <a:rPr lang="en-US" sz="1000" dirty="0" err="1">
                <a:hlinkClick r:id="rId4" tooltip="Link to the ReactiveUI documentation"/>
              </a:rPr>
              <a:t>RxUI</a:t>
            </a:r>
            <a:r>
              <a:rPr lang="en-US" sz="1000" dirty="0">
                <a:hlinkClick r:id="rId4" tooltip="Link to the ReactiveUI documentation"/>
              </a:rPr>
              <a:t> </a:t>
            </a:r>
            <a:r>
              <a:rPr lang="en-US" sz="1000" dirty="0"/>
              <a:t>(</a:t>
            </a:r>
            <a:r>
              <a:rPr lang="en-US" sz="1000" dirty="0" err="1"/>
              <a:t>ReactiveUI</a:t>
            </a:r>
            <a:r>
              <a:rPr lang="en-US" sz="1000" dirty="0"/>
              <a:t>) patterns. In addition to those, .NET MAUI will support MVU (model-view-update) and </a:t>
            </a:r>
            <a:r>
              <a:rPr lang="en-US" sz="1000" dirty="0" err="1"/>
              <a:t>Blazor</a:t>
            </a:r>
            <a:r>
              <a:rPr lang="en-US" sz="1000" dirty="0"/>
              <a:t> development patterns.</a:t>
            </a:r>
          </a:p>
          <a:p>
            <a:r>
              <a:rPr lang="en-US" sz="1000" b="1" dirty="0"/>
              <a:t>MVU </a:t>
            </a:r>
            <a:r>
              <a:rPr lang="en-US" sz="1000" dirty="0"/>
              <a:t>This pattern provides a unified way to build cross-platform native front ends from a single code base. It also allows us to write UI code and logic in C# as shown below.</a:t>
            </a:r>
          </a:p>
          <a:p>
            <a:endParaRPr lang="en-US" sz="1000" b="1" dirty="0"/>
          </a:p>
          <a:p>
            <a:r>
              <a:rPr lang="en-US" sz="1000" b="1" dirty="0"/>
              <a:t>MVVM(Model View ViewModel)</a:t>
            </a:r>
            <a:r>
              <a:rPr lang="en-US" sz="1000" dirty="0"/>
              <a:t> MVVM is the default built in architecture design pattern in the </a:t>
            </a:r>
            <a:r>
              <a:rPr lang="en-US" sz="1000" dirty="0" err="1"/>
              <a:t>xamarin.Forms</a:t>
            </a:r>
            <a:r>
              <a:rPr lang="en-US" sz="1000" dirty="0"/>
              <a:t> framework. The UI in MVVM is Mutable. Which make managing the state difficult and cause many issues. It consists of three parts. • Model- The definition of data • View- The User Interface for user to interact with the app • ViewModel- The ViewModel stays in between the View and Model. It have all the business logic and presentation logic. The MVVM enable to keep the UI code, Logic and Data separate. Thus it help in easy maintenance. You can learn more about MVVM at https://docs.microsoft.com/en-us/xamarin/xamarin-forms/enterprise-application-patterns/mvvm</a:t>
            </a:r>
          </a:p>
          <a:p>
            <a:endParaRPr lang="en-US" sz="1000" dirty="0"/>
          </a:p>
          <a:p>
            <a:r>
              <a:rPr lang="en-US" sz="1000" b="1" dirty="0" err="1"/>
              <a:t>ReactiveUI</a:t>
            </a:r>
            <a:r>
              <a:rPr lang="en-US" sz="1000" dirty="0"/>
              <a:t> </a:t>
            </a:r>
            <a:r>
              <a:rPr lang="en-US" sz="1000" dirty="0" err="1"/>
              <a:t>ReactiveUI</a:t>
            </a:r>
            <a:r>
              <a:rPr lang="en-US" sz="1000" dirty="0"/>
              <a:t> is a framework which enables use of Reactive Programming over MVVM design pattern. Reactive Programming is done using Reactive Extensions. The Reactive Extensions (Rx) is a library for composing asynchronous and event-based programs using observable sequences and LINQ-style query operators. </a:t>
            </a:r>
            <a:r>
              <a:rPr lang="en-US" sz="1000" dirty="0" err="1"/>
              <a:t>ReactiveUI</a:t>
            </a:r>
            <a:r>
              <a:rPr lang="en-US" sz="1000" dirty="0"/>
              <a:t> make mutable state </a:t>
            </a:r>
            <a:r>
              <a:rPr lang="en-US" sz="1000" dirty="0" err="1"/>
              <a:t>managable</a:t>
            </a:r>
            <a:r>
              <a:rPr lang="en-US" sz="1000" dirty="0"/>
              <a:t>. </a:t>
            </a:r>
            <a:r>
              <a:rPr lang="en-US" sz="1000" dirty="0" err="1"/>
              <a:t>DynamicData</a:t>
            </a:r>
            <a:r>
              <a:rPr lang="en-US" sz="1000" dirty="0"/>
              <a:t> is part of </a:t>
            </a:r>
            <a:r>
              <a:rPr lang="en-US" sz="1000" dirty="0" err="1"/>
              <a:t>ReactiveUI</a:t>
            </a:r>
            <a:r>
              <a:rPr lang="en-US" sz="1000" dirty="0"/>
              <a:t> which makes managing any kind of data very efficient. The definition given at reactiveui.net is “An advanced, composable, functional reactive model-view-</a:t>
            </a:r>
            <a:r>
              <a:rPr lang="en-US" sz="1000" dirty="0" err="1"/>
              <a:t>viewmodel</a:t>
            </a:r>
            <a:r>
              <a:rPr lang="en-US" sz="1000" dirty="0"/>
              <a:t> framework for all .NET platforms!”. The Reactive code is concise and testable. You can learn about it at https://www.reactiveui.net/</a:t>
            </a:r>
          </a:p>
          <a:p>
            <a:r>
              <a:rPr lang="en-US" sz="1000" b="1" dirty="0"/>
              <a:t>MVU( Model View Update)</a:t>
            </a:r>
            <a:r>
              <a:rPr lang="en-US" sz="1000" dirty="0"/>
              <a:t> MVU is a Functional Reactive Programming, architecture design pattern. In MVU UI is immutable. So you have to rebuild your UI, every time you wanted to update a property. Immutability is the property of </a:t>
            </a:r>
            <a:r>
              <a:rPr lang="en-US" sz="1000" dirty="0" err="1"/>
              <a:t>Funtional</a:t>
            </a:r>
            <a:r>
              <a:rPr lang="en-US" sz="1000" dirty="0"/>
              <a:t> Programming. C# does support Functional programming paradigm. C# is taking it further with C# 9 and dot net 5 release in November 2020. In this setup the UI and business login is written in same language </a:t>
            </a:r>
            <a:r>
              <a:rPr lang="en-US" sz="1000" dirty="0" err="1"/>
              <a:t>e.g</a:t>
            </a:r>
            <a:r>
              <a:rPr lang="en-US" sz="1000" dirty="0"/>
              <a:t> C#. The flow of data is unidirectional. It is Good fit for hot reload of the application. You don’t need to learn XAML for developing UI instead develop complete application in one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MVU This pattern provides a unified way to build cross-platform native front ends from a single code base. It also allows us to write UI code and logic in C# as shown below.</a:t>
            </a:r>
          </a:p>
          <a:p>
            <a:endParaRPr lang="en-US" sz="1000" dirty="0"/>
          </a:p>
        </p:txBody>
      </p:sp>
      <p:sp>
        <p:nvSpPr>
          <p:cNvPr id="4" name="Slide Number Placeholder 3"/>
          <p:cNvSpPr>
            <a:spLocks noGrp="1"/>
          </p:cNvSpPr>
          <p:nvPr>
            <p:ph type="sldNum" sz="quarter" idx="5"/>
          </p:nvPr>
        </p:nvSpPr>
        <p:spPr/>
        <p:txBody>
          <a:bodyPr/>
          <a:lstStyle/>
          <a:p>
            <a:fld id="{555A78BE-AF9B-4BC8-8F39-D0D5A534560B}" type="slidenum">
              <a:rPr lang="en-US" smtClean="0"/>
              <a:t>65</a:t>
            </a:fld>
            <a:endParaRPr lang="en-US"/>
          </a:p>
        </p:txBody>
      </p:sp>
    </p:spTree>
    <p:extLst>
      <p:ext uri="{BB962C8B-B14F-4D97-AF65-F5344CB8AC3E}">
        <p14:creationId xmlns:p14="http://schemas.microsoft.com/office/powerpoint/2010/main" val="1363217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66</a:t>
            </a:fld>
            <a:endParaRPr lang="en-US"/>
          </a:p>
        </p:txBody>
      </p:sp>
    </p:spTree>
    <p:extLst>
      <p:ext uri="{BB962C8B-B14F-4D97-AF65-F5344CB8AC3E}">
        <p14:creationId xmlns:p14="http://schemas.microsoft.com/office/powerpoint/2010/main" val="208643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67</a:t>
            </a:fld>
            <a:endParaRPr lang="en-US"/>
          </a:p>
        </p:txBody>
      </p:sp>
    </p:spTree>
    <p:extLst>
      <p:ext uri="{BB962C8B-B14F-4D97-AF65-F5344CB8AC3E}">
        <p14:creationId xmlns:p14="http://schemas.microsoft.com/office/powerpoint/2010/main" val="32036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MAUI is for developers who want to:</a:t>
            </a:r>
          </a:p>
          <a:p>
            <a:r>
              <a:rPr lang="en-US" dirty="0"/>
              <a:t>Write cross-platform apps in XAML and C#, from a single shared code-base in Visual Studio.</a:t>
            </a:r>
          </a:p>
          <a:p>
            <a:r>
              <a:rPr lang="en-US" dirty="0"/>
              <a:t>Share UI layout and design across platforms.</a:t>
            </a:r>
          </a:p>
          <a:p>
            <a:r>
              <a:rPr lang="en-US" dirty="0"/>
              <a:t>Share code, test, and business logic across platforms.</a:t>
            </a:r>
          </a:p>
          <a:p>
            <a:endParaRPr lang="en-US" dirty="0"/>
          </a:p>
          <a:p>
            <a:r>
              <a:rPr lang="en-US" dirty="0"/>
              <a:t>NET MAUI is open-source and is the evolution of Xamarin.Forms, extended from mobile to desktop scenarios, with UI controls rebuilt from the ground up for performance and extensibility. If you've previously used Xamarin.Forms to build cross-platform user interfaces, you'll notice many similarities with .NET MAUI. However, there are also some differences. Using .NET MAUI, you can create multi-platform apps using a single project, but you can add platform-specific source code and resources if necessary. One of the key aims of .NET MAUI is to enable you to implement as much of your app logic and UI layout as possible in a single code-base.</a:t>
            </a:r>
          </a:p>
          <a:p>
            <a:endParaRPr lang="en-US" dirty="0"/>
          </a:p>
        </p:txBody>
      </p:sp>
      <p:sp>
        <p:nvSpPr>
          <p:cNvPr id="4" name="Slide Number Placeholder 3"/>
          <p:cNvSpPr>
            <a:spLocks noGrp="1"/>
          </p:cNvSpPr>
          <p:nvPr>
            <p:ph type="sldNum" sz="quarter" idx="5"/>
          </p:nvPr>
        </p:nvSpPr>
        <p:spPr/>
        <p:txBody>
          <a:bodyPr/>
          <a:lstStyle/>
          <a:p>
            <a:fld id="{5B8F790E-7D66-4953-8A9D-B815CB294073}" type="slidenum">
              <a:rPr lang="en-US" smtClean="0"/>
              <a:t>9</a:t>
            </a:fld>
            <a:endParaRPr lang="en-US"/>
          </a:p>
        </p:txBody>
      </p:sp>
    </p:spTree>
    <p:extLst>
      <p:ext uri="{BB962C8B-B14F-4D97-AF65-F5344CB8AC3E}">
        <p14:creationId xmlns:p14="http://schemas.microsoft.com/office/powerpoint/2010/main" val="24917408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68</a:t>
            </a:fld>
            <a:endParaRPr lang="en-US"/>
          </a:p>
        </p:txBody>
      </p:sp>
    </p:spTree>
    <p:extLst>
      <p:ext uri="{BB962C8B-B14F-4D97-AF65-F5344CB8AC3E}">
        <p14:creationId xmlns:p14="http://schemas.microsoft.com/office/powerpoint/2010/main" val="1919795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69</a:t>
            </a:fld>
            <a:endParaRPr lang="en-US"/>
          </a:p>
        </p:txBody>
      </p:sp>
    </p:spTree>
    <p:extLst>
      <p:ext uri="{BB962C8B-B14F-4D97-AF65-F5344CB8AC3E}">
        <p14:creationId xmlns:p14="http://schemas.microsoft.com/office/powerpoint/2010/main" val="1383913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70</a:t>
            </a:fld>
            <a:endParaRPr lang="en-US"/>
          </a:p>
        </p:txBody>
      </p:sp>
    </p:spTree>
    <p:extLst>
      <p:ext uri="{BB962C8B-B14F-4D97-AF65-F5344CB8AC3E}">
        <p14:creationId xmlns:p14="http://schemas.microsoft.com/office/powerpoint/2010/main" val="1584701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71</a:t>
            </a:fld>
            <a:endParaRPr lang="en-US"/>
          </a:p>
        </p:txBody>
      </p:sp>
    </p:spTree>
    <p:extLst>
      <p:ext uri="{BB962C8B-B14F-4D97-AF65-F5344CB8AC3E}">
        <p14:creationId xmlns:p14="http://schemas.microsoft.com/office/powerpoint/2010/main" val="1142420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72</a:t>
            </a:fld>
            <a:endParaRPr lang="en-US"/>
          </a:p>
        </p:txBody>
      </p:sp>
    </p:spTree>
    <p:extLst>
      <p:ext uri="{BB962C8B-B14F-4D97-AF65-F5344CB8AC3E}">
        <p14:creationId xmlns:p14="http://schemas.microsoft.com/office/powerpoint/2010/main" val="6687204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73</a:t>
            </a:fld>
            <a:endParaRPr lang="en-US"/>
          </a:p>
        </p:txBody>
      </p:sp>
    </p:spTree>
    <p:extLst>
      <p:ext uri="{BB962C8B-B14F-4D97-AF65-F5344CB8AC3E}">
        <p14:creationId xmlns:p14="http://schemas.microsoft.com/office/powerpoint/2010/main" val="761316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9481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895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948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525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634"/>
              </a:spcAft>
              <a:defRPr/>
            </a:pPr>
            <a:r>
              <a:rPr lang="en-US" sz="1200" dirty="0">
                <a:solidFill>
                  <a:srgbClr val="000000"/>
                </a:solidFill>
                <a:ea typeface="Times New Roman" panose="02020603050405020304" pitchFamily="18" charset="0"/>
              </a:rPr>
              <a:t>In order to reach all of these devices with beautiful app experiences, we built .NET MAUI to be the most productive way to develop native apps with a single codebase that perform great on any device. Instead of learning different stacks and languages for each device, you can use </a:t>
            </a:r>
            <a:r>
              <a:rPr lang="en-US" sz="1200" b="1" dirty="0">
                <a:solidFill>
                  <a:srgbClr val="000000"/>
                </a:solidFill>
                <a:ea typeface="Times New Roman" panose="02020603050405020304" pitchFamily="18" charset="0"/>
              </a:rPr>
              <a:t>one language</a:t>
            </a:r>
            <a:r>
              <a:rPr lang="en-US" sz="1200" dirty="0">
                <a:solidFill>
                  <a:srgbClr val="000000"/>
                </a:solidFill>
                <a:ea typeface="Times New Roman" panose="02020603050405020304" pitchFamily="18" charset="0"/>
              </a:rPr>
              <a:t>, </a:t>
            </a:r>
            <a:r>
              <a:rPr lang="en-US" sz="1200" b="1" dirty="0">
                <a:solidFill>
                  <a:srgbClr val="000000"/>
                </a:solidFill>
                <a:ea typeface="Times New Roman" panose="02020603050405020304" pitchFamily="18" charset="0"/>
              </a:rPr>
              <a:t>one set of libraries</a:t>
            </a:r>
            <a:r>
              <a:rPr lang="en-US" sz="1200" dirty="0">
                <a:solidFill>
                  <a:srgbClr val="000000"/>
                </a:solidFill>
                <a:ea typeface="Times New Roman" panose="02020603050405020304" pitchFamily="18" charset="0"/>
              </a:rPr>
              <a:t>, and </a:t>
            </a:r>
            <a:r>
              <a:rPr lang="en-US" sz="1200" b="1" dirty="0">
                <a:solidFill>
                  <a:srgbClr val="000000"/>
                </a:solidFill>
                <a:ea typeface="Times New Roman" panose="02020603050405020304" pitchFamily="18" charset="0"/>
              </a:rPr>
              <a:t>one UI stack </a:t>
            </a:r>
            <a:r>
              <a:rPr lang="en-US" sz="1200" dirty="0">
                <a:solidFill>
                  <a:srgbClr val="000000"/>
                </a:solidFill>
                <a:ea typeface="Times New Roman" panose="02020603050405020304" pitchFamily="18" charset="0"/>
              </a:rPr>
              <a:t>for all of them. </a:t>
            </a:r>
          </a:p>
          <a:p>
            <a:pPr>
              <a:spcAft>
                <a:spcPts val="634"/>
              </a:spcAft>
            </a:pPr>
            <a:endParaRPr lang="en-US" sz="1200" dirty="0">
              <a:solidFill>
                <a:srgbClr val="000000"/>
              </a:solidFill>
              <a:ea typeface="Times New Roman" panose="02020603050405020304" pitchFamily="18" charset="0"/>
            </a:endParaRPr>
          </a:p>
          <a:p>
            <a:pPr defTabSz="966577">
              <a:spcAft>
                <a:spcPts val="634"/>
              </a:spcAft>
              <a:defRPr/>
            </a:pPr>
            <a:r>
              <a:rPr lang="en-US" sz="1200" dirty="0">
                <a:latin typeface="Calibri" panose="020F0502020204030204" pitchFamily="34" charset="0"/>
                <a:ea typeface="Calibri" panose="020F0502020204030204" pitchFamily="34" charset="0"/>
                <a:cs typeface="Arial" panose="020B0604020202020204" pitchFamily="34" charset="0"/>
              </a:rPr>
              <a:t>APIs are available directly from C# to access over 60 device platform features including things like isolated storage, sensors, geolocation, camera, and more. Use one programming language, one codebase, and one project system for all device targets with support for cross-platform resources including images, icons, splash screens, and more. </a:t>
            </a:r>
            <a:r>
              <a:rPr lang="en-US" sz="1200" dirty="0">
                <a:solidFill>
                  <a:srgbClr val="000000"/>
                </a:solidFill>
                <a:ea typeface="Times New Roman" panose="02020603050405020304" pitchFamily="18" charset="0"/>
              </a:rPr>
              <a:t>.NET MAUI on Windows supports </a:t>
            </a:r>
            <a:r>
              <a:rPr lang="en-US" sz="1200" dirty="0" err="1">
                <a:solidFill>
                  <a:srgbClr val="000000"/>
                </a:solidFill>
                <a:ea typeface="Times New Roman" panose="02020603050405020304" pitchFamily="18" charset="0"/>
              </a:rPr>
              <a:t>WinUI</a:t>
            </a:r>
            <a:r>
              <a:rPr lang="en-US" sz="1200" dirty="0">
                <a:solidFill>
                  <a:srgbClr val="000000"/>
                </a:solidFill>
                <a:ea typeface="Times New Roman" panose="02020603050405020304" pitchFamily="18" charset="0"/>
              </a:rPr>
              <a:t> allowing these apps to use all the newest native features on supported versions of Windows 10 and 11. </a:t>
            </a:r>
            <a:endParaRPr lang="en-US" sz="1200" dirty="0">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1433138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38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Tree>
    <p:extLst>
      <p:ext uri="{BB962C8B-B14F-4D97-AF65-F5344CB8AC3E}">
        <p14:creationId xmlns:p14="http://schemas.microsoft.com/office/powerpoint/2010/main" val="223109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8325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70807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03213"/>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7517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857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87</a:t>
            </a:fld>
            <a:endParaRPr lang="en-US"/>
          </a:p>
        </p:txBody>
      </p:sp>
    </p:spTree>
    <p:extLst>
      <p:ext uri="{BB962C8B-B14F-4D97-AF65-F5344CB8AC3E}">
        <p14:creationId xmlns:p14="http://schemas.microsoft.com/office/powerpoint/2010/main" val="13768073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89</a:t>
            </a:fld>
            <a:endParaRPr lang="en-US"/>
          </a:p>
        </p:txBody>
      </p:sp>
    </p:spTree>
    <p:extLst>
      <p:ext uri="{BB962C8B-B14F-4D97-AF65-F5344CB8AC3E}">
        <p14:creationId xmlns:p14="http://schemas.microsoft.com/office/powerpoint/2010/main" val="8429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3028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93</a:t>
            </a:fld>
            <a:endParaRPr lang="en-US"/>
          </a:p>
        </p:txBody>
      </p:sp>
    </p:spTree>
    <p:extLst>
      <p:ext uri="{BB962C8B-B14F-4D97-AF65-F5344CB8AC3E}">
        <p14:creationId xmlns:p14="http://schemas.microsoft.com/office/powerpoint/2010/main" val="143077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32617089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94</a:t>
            </a:fld>
            <a:endParaRPr lang="en-US"/>
          </a:p>
        </p:txBody>
      </p:sp>
    </p:spTree>
    <p:extLst>
      <p:ext uri="{BB962C8B-B14F-4D97-AF65-F5344CB8AC3E}">
        <p14:creationId xmlns:p14="http://schemas.microsoft.com/office/powerpoint/2010/main" val="24490692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95</a:t>
            </a:fld>
            <a:endParaRPr lang="en-US"/>
          </a:p>
        </p:txBody>
      </p:sp>
    </p:spTree>
    <p:extLst>
      <p:ext uri="{BB962C8B-B14F-4D97-AF65-F5344CB8AC3E}">
        <p14:creationId xmlns:p14="http://schemas.microsoft.com/office/powerpoint/2010/main" val="1675596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96</a:t>
            </a:fld>
            <a:endParaRPr lang="en-US"/>
          </a:p>
        </p:txBody>
      </p:sp>
    </p:spTree>
    <p:extLst>
      <p:ext uri="{BB962C8B-B14F-4D97-AF65-F5344CB8AC3E}">
        <p14:creationId xmlns:p14="http://schemas.microsoft.com/office/powerpoint/2010/main" val="8873023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97</a:t>
            </a:fld>
            <a:endParaRPr lang="en-US"/>
          </a:p>
        </p:txBody>
      </p:sp>
    </p:spTree>
    <p:extLst>
      <p:ext uri="{BB962C8B-B14F-4D97-AF65-F5344CB8AC3E}">
        <p14:creationId xmlns:p14="http://schemas.microsoft.com/office/powerpoint/2010/main" val="6125056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98</a:t>
            </a:fld>
            <a:endParaRPr lang="en-US"/>
          </a:p>
        </p:txBody>
      </p:sp>
    </p:spTree>
    <p:extLst>
      <p:ext uri="{BB962C8B-B14F-4D97-AF65-F5344CB8AC3E}">
        <p14:creationId xmlns:p14="http://schemas.microsoft.com/office/powerpoint/2010/main" val="29817250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99</a:t>
            </a:fld>
            <a:endParaRPr lang="en-US"/>
          </a:p>
        </p:txBody>
      </p:sp>
    </p:spTree>
    <p:extLst>
      <p:ext uri="{BB962C8B-B14F-4D97-AF65-F5344CB8AC3E}">
        <p14:creationId xmlns:p14="http://schemas.microsoft.com/office/powerpoint/2010/main" val="895548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100</a:t>
            </a:fld>
            <a:endParaRPr lang="en-US"/>
          </a:p>
        </p:txBody>
      </p:sp>
    </p:spTree>
    <p:extLst>
      <p:ext uri="{BB962C8B-B14F-4D97-AF65-F5344CB8AC3E}">
        <p14:creationId xmlns:p14="http://schemas.microsoft.com/office/powerpoint/2010/main" val="318206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101</a:t>
            </a:fld>
            <a:endParaRPr lang="en-US"/>
          </a:p>
        </p:txBody>
      </p:sp>
    </p:spTree>
    <p:extLst>
      <p:ext uri="{BB962C8B-B14F-4D97-AF65-F5344CB8AC3E}">
        <p14:creationId xmlns:p14="http://schemas.microsoft.com/office/powerpoint/2010/main" val="20189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102</a:t>
            </a:fld>
            <a:endParaRPr lang="en-US"/>
          </a:p>
        </p:txBody>
      </p:sp>
    </p:spTree>
    <p:extLst>
      <p:ext uri="{BB962C8B-B14F-4D97-AF65-F5344CB8AC3E}">
        <p14:creationId xmlns:p14="http://schemas.microsoft.com/office/powerpoint/2010/main" val="1623022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11/30/2023 9:31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118</a:t>
            </a:fld>
            <a:endParaRPr lang="en-US"/>
          </a:p>
        </p:txBody>
      </p:sp>
    </p:spTree>
    <p:extLst>
      <p:ext uri="{BB962C8B-B14F-4D97-AF65-F5344CB8AC3E}">
        <p14:creationId xmlns:p14="http://schemas.microsoft.com/office/powerpoint/2010/main" val="1495775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132</a:t>
            </a:fld>
            <a:endParaRPr lang="en-US" dirty="0"/>
          </a:p>
        </p:txBody>
      </p:sp>
    </p:spTree>
    <p:extLst>
      <p:ext uri="{BB962C8B-B14F-4D97-AF65-F5344CB8AC3E}">
        <p14:creationId xmlns:p14="http://schemas.microsoft.com/office/powerpoint/2010/main" val="3042998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133</a:t>
            </a:fld>
            <a:endParaRPr lang="en-US" dirty="0"/>
          </a:p>
        </p:txBody>
      </p:sp>
    </p:spTree>
    <p:extLst>
      <p:ext uri="{BB962C8B-B14F-4D97-AF65-F5344CB8AC3E}">
        <p14:creationId xmlns:p14="http://schemas.microsoft.com/office/powerpoint/2010/main" val="11342205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134</a:t>
            </a:fld>
            <a:endParaRPr lang="en-US" dirty="0"/>
          </a:p>
        </p:txBody>
      </p:sp>
    </p:spTree>
    <p:extLst>
      <p:ext uri="{BB962C8B-B14F-4D97-AF65-F5344CB8AC3E}">
        <p14:creationId xmlns:p14="http://schemas.microsoft.com/office/powerpoint/2010/main" val="4169033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135</a:t>
            </a:fld>
            <a:endParaRPr lang="en-US" dirty="0"/>
          </a:p>
        </p:txBody>
      </p:sp>
    </p:spTree>
    <p:extLst>
      <p:ext uri="{BB962C8B-B14F-4D97-AF65-F5344CB8AC3E}">
        <p14:creationId xmlns:p14="http://schemas.microsoft.com/office/powerpoint/2010/main" val="17286350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136</a:t>
            </a:fld>
            <a:endParaRPr lang="en-US" dirty="0"/>
          </a:p>
        </p:txBody>
      </p:sp>
    </p:spTree>
    <p:extLst>
      <p:ext uri="{BB962C8B-B14F-4D97-AF65-F5344CB8AC3E}">
        <p14:creationId xmlns:p14="http://schemas.microsoft.com/office/powerpoint/2010/main" val="3749143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137</a:t>
            </a:fld>
            <a:endParaRPr lang="en-US" dirty="0"/>
          </a:p>
        </p:txBody>
      </p:sp>
    </p:spTree>
    <p:extLst>
      <p:ext uri="{BB962C8B-B14F-4D97-AF65-F5344CB8AC3E}">
        <p14:creationId xmlns:p14="http://schemas.microsoft.com/office/powerpoint/2010/main" val="16921719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138</a:t>
            </a:fld>
            <a:endParaRPr lang="en-US" dirty="0"/>
          </a:p>
        </p:txBody>
      </p:sp>
    </p:spTree>
    <p:extLst>
      <p:ext uri="{BB962C8B-B14F-4D97-AF65-F5344CB8AC3E}">
        <p14:creationId xmlns:p14="http://schemas.microsoft.com/office/powerpoint/2010/main" val="2302608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139</a:t>
            </a:fld>
            <a:endParaRPr lang="en-US" dirty="0"/>
          </a:p>
        </p:txBody>
      </p:sp>
    </p:spTree>
    <p:extLst>
      <p:ext uri="{BB962C8B-B14F-4D97-AF65-F5344CB8AC3E}">
        <p14:creationId xmlns:p14="http://schemas.microsoft.com/office/powerpoint/2010/main" val="38069208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140</a:t>
            </a:fld>
            <a:endParaRPr lang="en-US" dirty="0"/>
          </a:p>
        </p:txBody>
      </p:sp>
    </p:spTree>
    <p:extLst>
      <p:ext uri="{BB962C8B-B14F-4D97-AF65-F5344CB8AC3E}">
        <p14:creationId xmlns:p14="http://schemas.microsoft.com/office/powerpoint/2010/main" val="149001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hot reload, so that you can modify both your XAML and your managed source code while the app is running, then observe the result of your modifications without rebuilding the app. For more information, see </a:t>
            </a:r>
            <a:r>
              <a:rPr lang="en-US" dirty="0">
                <a:hlinkClick r:id="rId3"/>
              </a:rPr>
              <a:t>.NET hot reload</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5E15F8-FBC3-4696-AED4-C118CBE15C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3277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141</a:t>
            </a:fld>
            <a:endParaRPr lang="en-US" dirty="0"/>
          </a:p>
        </p:txBody>
      </p:sp>
    </p:spTree>
    <p:extLst>
      <p:ext uri="{BB962C8B-B14F-4D97-AF65-F5344CB8AC3E}">
        <p14:creationId xmlns:p14="http://schemas.microsoft.com/office/powerpoint/2010/main" val="17576022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142</a:t>
            </a:fld>
            <a:endParaRPr lang="en-US" dirty="0"/>
          </a:p>
        </p:txBody>
      </p:sp>
    </p:spTree>
    <p:extLst>
      <p:ext uri="{BB962C8B-B14F-4D97-AF65-F5344CB8AC3E}">
        <p14:creationId xmlns:p14="http://schemas.microsoft.com/office/powerpoint/2010/main" val="35216943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144</a:t>
            </a:fld>
            <a:endParaRPr lang="en-US" dirty="0"/>
          </a:p>
        </p:txBody>
      </p:sp>
    </p:spTree>
    <p:extLst>
      <p:ext uri="{BB962C8B-B14F-4D97-AF65-F5344CB8AC3E}">
        <p14:creationId xmlns:p14="http://schemas.microsoft.com/office/powerpoint/2010/main" val="38233829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145</a:t>
            </a:fld>
            <a:endParaRPr lang="en-US" dirty="0"/>
          </a:p>
        </p:txBody>
      </p:sp>
    </p:spTree>
    <p:extLst>
      <p:ext uri="{BB962C8B-B14F-4D97-AF65-F5344CB8AC3E}">
        <p14:creationId xmlns:p14="http://schemas.microsoft.com/office/powerpoint/2010/main" val="20437288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146</a:t>
            </a:fld>
            <a:endParaRPr lang="en-US" dirty="0"/>
          </a:p>
        </p:txBody>
      </p:sp>
    </p:spTree>
    <p:extLst>
      <p:ext uri="{BB962C8B-B14F-4D97-AF65-F5344CB8AC3E}">
        <p14:creationId xmlns:p14="http://schemas.microsoft.com/office/powerpoint/2010/main" val="22949495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147</a:t>
            </a:fld>
            <a:endParaRPr lang="en-US" dirty="0"/>
          </a:p>
        </p:txBody>
      </p:sp>
    </p:spTree>
    <p:extLst>
      <p:ext uri="{BB962C8B-B14F-4D97-AF65-F5344CB8AC3E}">
        <p14:creationId xmlns:p14="http://schemas.microsoft.com/office/powerpoint/2010/main" val="29856519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148</a:t>
            </a:fld>
            <a:endParaRPr lang="en-US" dirty="0"/>
          </a:p>
        </p:txBody>
      </p:sp>
    </p:spTree>
    <p:extLst>
      <p:ext uri="{BB962C8B-B14F-4D97-AF65-F5344CB8AC3E}">
        <p14:creationId xmlns:p14="http://schemas.microsoft.com/office/powerpoint/2010/main" val="23784430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149</a:t>
            </a:fld>
            <a:endParaRPr lang="en-US" dirty="0"/>
          </a:p>
        </p:txBody>
      </p:sp>
    </p:spTree>
    <p:extLst>
      <p:ext uri="{BB962C8B-B14F-4D97-AF65-F5344CB8AC3E}">
        <p14:creationId xmlns:p14="http://schemas.microsoft.com/office/powerpoint/2010/main" val="29014515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150</a:t>
            </a:fld>
            <a:endParaRPr lang="en-US" dirty="0"/>
          </a:p>
        </p:txBody>
      </p:sp>
    </p:spTree>
    <p:extLst>
      <p:ext uri="{BB962C8B-B14F-4D97-AF65-F5344CB8AC3E}">
        <p14:creationId xmlns:p14="http://schemas.microsoft.com/office/powerpoint/2010/main" val="3128504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151</a:t>
            </a:fld>
            <a:endParaRPr lang="en-US" dirty="0"/>
          </a:p>
        </p:txBody>
      </p:sp>
    </p:spTree>
    <p:extLst>
      <p:ext uri="{BB962C8B-B14F-4D97-AF65-F5344CB8AC3E}">
        <p14:creationId xmlns:p14="http://schemas.microsoft.com/office/powerpoint/2010/main" val="3168507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15</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152</a:t>
            </a:fld>
            <a:endParaRPr lang="en-US" dirty="0"/>
          </a:p>
        </p:txBody>
      </p:sp>
    </p:spTree>
    <p:extLst>
      <p:ext uri="{BB962C8B-B14F-4D97-AF65-F5344CB8AC3E}">
        <p14:creationId xmlns:p14="http://schemas.microsoft.com/office/powerpoint/2010/main" val="31239741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153</a:t>
            </a:fld>
            <a:endParaRPr lang="en-US" dirty="0"/>
          </a:p>
        </p:txBody>
      </p:sp>
    </p:spTree>
    <p:extLst>
      <p:ext uri="{BB962C8B-B14F-4D97-AF65-F5344CB8AC3E}">
        <p14:creationId xmlns:p14="http://schemas.microsoft.com/office/powerpoint/2010/main" val="22472136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154</a:t>
            </a:fld>
            <a:endParaRPr lang="en-US" dirty="0"/>
          </a:p>
        </p:txBody>
      </p:sp>
    </p:spTree>
    <p:extLst>
      <p:ext uri="{BB962C8B-B14F-4D97-AF65-F5344CB8AC3E}">
        <p14:creationId xmlns:p14="http://schemas.microsoft.com/office/powerpoint/2010/main" val="2736673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156</a:t>
            </a:fld>
            <a:endParaRPr lang="en-US" dirty="0"/>
          </a:p>
        </p:txBody>
      </p:sp>
    </p:spTree>
    <p:extLst>
      <p:ext uri="{BB962C8B-B14F-4D97-AF65-F5344CB8AC3E}">
        <p14:creationId xmlns:p14="http://schemas.microsoft.com/office/powerpoint/2010/main" val="8811854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157</a:t>
            </a:fld>
            <a:endParaRPr lang="en-US" dirty="0"/>
          </a:p>
        </p:txBody>
      </p:sp>
    </p:spTree>
    <p:extLst>
      <p:ext uri="{BB962C8B-B14F-4D97-AF65-F5344CB8AC3E}">
        <p14:creationId xmlns:p14="http://schemas.microsoft.com/office/powerpoint/2010/main" val="1991848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158</a:t>
            </a:fld>
            <a:endParaRPr lang="en-US" dirty="0"/>
          </a:p>
        </p:txBody>
      </p:sp>
    </p:spTree>
    <p:extLst>
      <p:ext uri="{BB962C8B-B14F-4D97-AF65-F5344CB8AC3E}">
        <p14:creationId xmlns:p14="http://schemas.microsoft.com/office/powerpoint/2010/main" val="83535837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627400-D089-7447-864B-77479EBD4214}" type="datetimeFigureOut">
              <a:rPr lang="en-US" smtClean="0"/>
              <a:t>11/30/2023</a:t>
            </a:fld>
            <a:endParaRPr lang="en-US" dirty="0"/>
          </a:p>
        </p:txBody>
      </p:sp>
      <p:sp>
        <p:nvSpPr>
          <p:cNvPr id="5" name="Footer Placeholder 4"/>
          <p:cNvSpPr>
            <a:spLocks noGrp="1"/>
          </p:cNvSpPr>
          <p:nvPr>
            <p:ph type="ftr" sz="quarter" idx="11"/>
          </p:nvPr>
        </p:nvSpPr>
        <p:spPr/>
        <p:txBody>
          <a:bodyPr/>
          <a:lstStyle/>
          <a:p>
            <a:endParaRPr lang="en-US"/>
          </a:p>
        </p:txBody>
      </p:sp>
      <p:pic>
        <p:nvPicPr>
          <p:cNvPr id="14" name="Picture 13" descr="Icon&#10;&#10;Description automatically generated">
            <a:extLst>
              <a:ext uri="{FF2B5EF4-FFF2-40B4-BE49-F238E27FC236}">
                <a16:creationId xmlns:a16="http://schemas.microsoft.com/office/drawing/2014/main" id="{8C2CE1DE-4BFA-4975-B7A0-1B75B983E2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9892" y="4155032"/>
            <a:ext cx="690399" cy="921584"/>
          </a:xfrm>
          <a:prstGeom prst="rect">
            <a:avLst/>
          </a:prstGeom>
        </p:spPr>
      </p:pic>
    </p:spTree>
    <p:extLst>
      <p:ext uri="{BB962C8B-B14F-4D97-AF65-F5344CB8AC3E}">
        <p14:creationId xmlns:p14="http://schemas.microsoft.com/office/powerpoint/2010/main" val="994535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2092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90863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Layout personalizzato">
  <p:cSld name="4_Layout personalizzato">
    <p:spTree>
      <p:nvGrpSpPr>
        <p:cNvPr id="1" name="Shape 502"/>
        <p:cNvGrpSpPr/>
        <p:nvPr/>
      </p:nvGrpSpPr>
      <p:grpSpPr>
        <a:xfrm>
          <a:off x="0" y="0"/>
          <a:ext cx="0" cy="0"/>
          <a:chOff x="0" y="0"/>
          <a:chExt cx="0" cy="0"/>
        </a:xfrm>
      </p:grpSpPr>
      <p:sp>
        <p:nvSpPr>
          <p:cNvPr id="504" name="Google Shape;504;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85FDF"/>
              </a:buClr>
              <a:buSzPts val="4400"/>
              <a:buFont typeface="Quattrocento Sans"/>
              <a:buNone/>
              <a:defRPr>
                <a:solidFill>
                  <a:srgbClr val="785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Tree>
    <p:extLst>
      <p:ext uri="{BB962C8B-B14F-4D97-AF65-F5344CB8AC3E}">
        <p14:creationId xmlns:p14="http://schemas.microsoft.com/office/powerpoint/2010/main" val="403378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_Title and Content">
  <p:cSld name="23_Title and Content">
    <p:spTree>
      <p:nvGrpSpPr>
        <p:cNvPr id="1" name="Shape 385"/>
        <p:cNvGrpSpPr/>
        <p:nvPr/>
      </p:nvGrpSpPr>
      <p:grpSpPr>
        <a:xfrm>
          <a:off x="0" y="0"/>
          <a:ext cx="0" cy="0"/>
          <a:chOff x="0" y="0"/>
          <a:chExt cx="0" cy="0"/>
        </a:xfrm>
      </p:grpSpPr>
      <p:sp>
        <p:nvSpPr>
          <p:cNvPr id="386" name="Google Shape;386;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4400"/>
              <a:buFont typeface="Quattrocento Sans"/>
              <a:buNone/>
              <a:defRPr>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87" name="Google Shape;387;p61"/>
          <p:cNvSpPr txBox="1">
            <a:spLocks noGrp="1"/>
          </p:cNvSpPr>
          <p:nvPr>
            <p:ph type="body" idx="1"/>
          </p:nvPr>
        </p:nvSpPr>
        <p:spPr>
          <a:xfrm>
            <a:off x="838200" y="1825625"/>
            <a:ext cx="80010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2"/>
              </a:buClr>
              <a:buSzPts val="2800"/>
              <a:buChar char="•"/>
              <a:defRPr>
                <a:latin typeface="Quattrocento Sans"/>
                <a:ea typeface="Quattrocento Sans"/>
                <a:cs typeface="Quattrocento Sans"/>
                <a:sym typeface="Quattrocento Sans"/>
              </a:defRPr>
            </a:lvl1pPr>
            <a:lvl2pPr marL="914400" lvl="1" indent="-381000" algn="l">
              <a:lnSpc>
                <a:spcPct val="90000"/>
              </a:lnSpc>
              <a:spcBef>
                <a:spcPts val="500"/>
              </a:spcBef>
              <a:spcAft>
                <a:spcPts val="0"/>
              </a:spcAft>
              <a:buClr>
                <a:schemeClr val="dk2"/>
              </a:buClr>
              <a:buSzPts val="2400"/>
              <a:buChar char="•"/>
              <a:defRPr>
                <a:latin typeface="Quattrocento Sans"/>
                <a:ea typeface="Quattrocento Sans"/>
                <a:cs typeface="Quattrocento Sans"/>
                <a:sym typeface="Quattrocento Sans"/>
              </a:defRPr>
            </a:lvl2pPr>
            <a:lvl3pPr marL="1371600" lvl="2" indent="-355600" algn="l">
              <a:lnSpc>
                <a:spcPct val="90000"/>
              </a:lnSpc>
              <a:spcBef>
                <a:spcPts val="500"/>
              </a:spcBef>
              <a:spcAft>
                <a:spcPts val="0"/>
              </a:spcAft>
              <a:buClr>
                <a:schemeClr val="dk2"/>
              </a:buClr>
              <a:buSzPts val="2000"/>
              <a:buChar char="•"/>
              <a:defRPr>
                <a:latin typeface="Quattrocento Sans"/>
                <a:ea typeface="Quattrocento Sans"/>
                <a:cs typeface="Quattrocento Sans"/>
                <a:sym typeface="Quattrocento Sans"/>
              </a:defRPr>
            </a:lvl3pPr>
            <a:lvl4pPr marL="1828800" lvl="3"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4pPr>
            <a:lvl5pPr marL="2286000" lvl="4" indent="-342900" algn="l">
              <a:lnSpc>
                <a:spcPct val="90000"/>
              </a:lnSpc>
              <a:spcBef>
                <a:spcPts val="500"/>
              </a:spcBef>
              <a:spcAft>
                <a:spcPts val="0"/>
              </a:spcAft>
              <a:buClr>
                <a:schemeClr val="dk2"/>
              </a:buClr>
              <a:buSzPts val="1800"/>
              <a:buChar char="•"/>
              <a:defRPr>
                <a:latin typeface="Quattrocento Sans"/>
                <a:ea typeface="Quattrocento Sans"/>
                <a:cs typeface="Quattrocento Sans"/>
                <a:sym typeface="Quattrocento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388" name="Google Shape;388;p61"/>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9" name="Google Shape;389;p61"/>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Quattrocento Sans"/>
                <a:ea typeface="Quattrocento Sans"/>
                <a:cs typeface="Quattrocento Sans"/>
                <a:sym typeface="Quattrocento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0" name="Google Shape;390;p61"/>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Quattrocento Sans"/>
                <a:ea typeface="Quattrocento Sans"/>
                <a:cs typeface="Quattrocento Sans"/>
                <a:sym typeface="Quattrocento Sans"/>
              </a:defRPr>
            </a:lvl1pPr>
            <a:lvl2pPr marL="0" lvl="1" indent="0" algn="r">
              <a:spcBef>
                <a:spcPts val="0"/>
              </a:spcBef>
              <a:buNone/>
              <a:defRPr sz="1200" b="0" i="0" u="none" strike="noStrike" cap="none">
                <a:solidFill>
                  <a:schemeClr val="dk2"/>
                </a:solidFill>
                <a:latin typeface="Quattrocento Sans"/>
                <a:ea typeface="Quattrocento Sans"/>
                <a:cs typeface="Quattrocento Sans"/>
                <a:sym typeface="Quattrocento Sans"/>
              </a:defRPr>
            </a:lvl2pPr>
            <a:lvl3pPr marL="0" lvl="2" indent="0" algn="r">
              <a:spcBef>
                <a:spcPts val="0"/>
              </a:spcBef>
              <a:buNone/>
              <a:defRPr sz="1200" b="0" i="0" u="none" strike="noStrike" cap="none">
                <a:solidFill>
                  <a:schemeClr val="dk2"/>
                </a:solidFill>
                <a:latin typeface="Quattrocento Sans"/>
                <a:ea typeface="Quattrocento Sans"/>
                <a:cs typeface="Quattrocento Sans"/>
                <a:sym typeface="Quattrocento Sans"/>
              </a:defRPr>
            </a:lvl3pPr>
            <a:lvl4pPr marL="0" lvl="3" indent="0" algn="r">
              <a:spcBef>
                <a:spcPts val="0"/>
              </a:spcBef>
              <a:buNone/>
              <a:defRPr sz="1200" b="0" i="0" u="none" strike="noStrike" cap="none">
                <a:solidFill>
                  <a:schemeClr val="dk2"/>
                </a:solidFill>
                <a:latin typeface="Quattrocento Sans"/>
                <a:ea typeface="Quattrocento Sans"/>
                <a:cs typeface="Quattrocento Sans"/>
                <a:sym typeface="Quattrocento Sans"/>
              </a:defRPr>
            </a:lvl4pPr>
            <a:lvl5pPr marL="0" lvl="4" indent="0" algn="r">
              <a:spcBef>
                <a:spcPts val="0"/>
              </a:spcBef>
              <a:buNone/>
              <a:defRPr sz="1200" b="0" i="0" u="none" strike="noStrike" cap="none">
                <a:solidFill>
                  <a:schemeClr val="dk2"/>
                </a:solidFill>
                <a:latin typeface="Quattrocento Sans"/>
                <a:ea typeface="Quattrocento Sans"/>
                <a:cs typeface="Quattrocento Sans"/>
                <a:sym typeface="Quattrocento Sans"/>
              </a:defRPr>
            </a:lvl5pPr>
            <a:lvl6pPr marL="0" lvl="5" indent="0" algn="r">
              <a:spcBef>
                <a:spcPts val="0"/>
              </a:spcBef>
              <a:buNone/>
              <a:defRPr sz="1200" b="0" i="0" u="none" strike="noStrike" cap="none">
                <a:solidFill>
                  <a:schemeClr val="dk2"/>
                </a:solidFill>
                <a:latin typeface="Quattrocento Sans"/>
                <a:ea typeface="Quattrocento Sans"/>
                <a:cs typeface="Quattrocento Sans"/>
                <a:sym typeface="Quattrocento Sans"/>
              </a:defRPr>
            </a:lvl6pPr>
            <a:lvl7pPr marL="0" lvl="6" indent="0" algn="r">
              <a:spcBef>
                <a:spcPts val="0"/>
              </a:spcBef>
              <a:buNone/>
              <a:defRPr sz="1200" b="0" i="0" u="none" strike="noStrike" cap="none">
                <a:solidFill>
                  <a:schemeClr val="dk2"/>
                </a:solidFill>
                <a:latin typeface="Quattrocento Sans"/>
                <a:ea typeface="Quattrocento Sans"/>
                <a:cs typeface="Quattrocento Sans"/>
                <a:sym typeface="Quattrocento Sans"/>
              </a:defRPr>
            </a:lvl7pPr>
            <a:lvl8pPr marL="0" lvl="7" indent="0" algn="r">
              <a:spcBef>
                <a:spcPts val="0"/>
              </a:spcBef>
              <a:buNone/>
              <a:defRPr sz="1200" b="0" i="0" u="none" strike="noStrike" cap="none">
                <a:solidFill>
                  <a:schemeClr val="dk2"/>
                </a:solidFill>
                <a:latin typeface="Quattrocento Sans"/>
                <a:ea typeface="Quattrocento Sans"/>
                <a:cs typeface="Quattrocento Sans"/>
                <a:sym typeface="Quattrocento Sans"/>
              </a:defRPr>
            </a:lvl8pPr>
            <a:lvl9pPr marL="0" lvl="8" indent="0" algn="r">
              <a:spcBef>
                <a:spcPts val="0"/>
              </a:spcBef>
              <a:buNone/>
              <a:defRPr sz="1200" b="0" i="0" u="none" strike="noStrike" cap="none">
                <a:solidFill>
                  <a:schemeClr val="dk2"/>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65394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gress">
  <p:cSld name="Progress">
    <p:spTree>
      <p:nvGrpSpPr>
        <p:cNvPr id="1" name="Shape 458"/>
        <p:cNvGrpSpPr/>
        <p:nvPr/>
      </p:nvGrpSpPr>
      <p:grpSpPr>
        <a:xfrm>
          <a:off x="0" y="0"/>
          <a:ext cx="0" cy="0"/>
          <a:chOff x="0" y="0"/>
          <a:chExt cx="0" cy="0"/>
        </a:xfrm>
      </p:grpSpPr>
      <p:sp>
        <p:nvSpPr>
          <p:cNvPr id="459" name="Google Shape;459;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826C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60" name="Google Shape;460;p72"/>
          <p:cNvSpPr txBox="1">
            <a:spLocks noGrp="1"/>
          </p:cNvSpPr>
          <p:nvPr>
            <p:ph type="dt" idx="10"/>
          </p:nvPr>
        </p:nvSpPr>
        <p:spPr>
          <a:xfrm>
            <a:off x="838200" y="6356351"/>
            <a:ext cx="274320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A627400-D089-7447-864B-77479EBD4214}" type="datetimeFigureOut">
              <a:rPr lang="en-US" smtClean="0"/>
              <a:pPr/>
              <a:t>11/30/2023</a:t>
            </a:fld>
            <a:endParaRPr lang="en-US"/>
          </a:p>
        </p:txBody>
      </p:sp>
      <p:sp>
        <p:nvSpPr>
          <p:cNvPr id="461" name="Google Shape;461;p72"/>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462" name="Google Shape;462;p72"/>
          <p:cNvSpPr txBox="1">
            <a:spLocks noGrp="1"/>
          </p:cNvSpPr>
          <p:nvPr>
            <p:ph type="sldNum" idx="12"/>
          </p:nvPr>
        </p:nvSpPr>
        <p:spPr>
          <a:xfrm>
            <a:off x="8610599" y="6356351"/>
            <a:ext cx="274320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CDACE531-2FE7-1449-9EEA-A972806695F4}" type="slidenum">
              <a:rPr lang="en-US" smtClean="0"/>
              <a:pPr/>
              <a:t>‹#›</a:t>
            </a:fld>
            <a:endParaRPr lang="en-US"/>
          </a:p>
        </p:txBody>
      </p:sp>
    </p:spTree>
    <p:extLst>
      <p:ext uri="{BB962C8B-B14F-4D97-AF65-F5344CB8AC3E}">
        <p14:creationId xmlns:p14="http://schemas.microsoft.com/office/powerpoint/2010/main" val="3144901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Personal profi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D20722D-C386-48A8-832E-BEFB7E163D87}"/>
              </a:ext>
            </a:extLst>
          </p:cNvPr>
          <p:cNvSpPr/>
          <p:nvPr/>
        </p:nvSpPr>
        <p:spPr>
          <a:xfrm>
            <a:off x="867163" y="2544722"/>
            <a:ext cx="2660924" cy="3261924"/>
          </a:xfrm>
          <a:prstGeom prst="rect">
            <a:avLst/>
          </a:prstGeom>
          <a:solidFill>
            <a:schemeClr val="bg2"/>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414015E1-3C59-48D8-9F16-694625A374B3}"/>
              </a:ext>
            </a:extLst>
          </p:cNvPr>
          <p:cNvGrpSpPr/>
          <p:nvPr/>
        </p:nvGrpSpPr>
        <p:grpSpPr>
          <a:xfrm>
            <a:off x="5052977" y="2037809"/>
            <a:ext cx="1009948" cy="1009948"/>
            <a:chOff x="3328988" y="3201988"/>
            <a:chExt cx="392113" cy="392113"/>
          </a:xfrm>
        </p:grpSpPr>
        <p:sp>
          <p:nvSpPr>
            <p:cNvPr id="36" name="Oval 46">
              <a:extLst>
                <a:ext uri="{FF2B5EF4-FFF2-40B4-BE49-F238E27FC236}">
                  <a16:creationId xmlns:a16="http://schemas.microsoft.com/office/drawing/2014/main" id="{048D2759-9DB6-4951-955A-B50F27360213}"/>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47">
              <a:extLst>
                <a:ext uri="{FF2B5EF4-FFF2-40B4-BE49-F238E27FC236}">
                  <a16:creationId xmlns:a16="http://schemas.microsoft.com/office/drawing/2014/main" id="{F51B14D2-E4FA-43E9-AC7F-5C73F9C26957}"/>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37">
            <a:extLst>
              <a:ext uri="{FF2B5EF4-FFF2-40B4-BE49-F238E27FC236}">
                <a16:creationId xmlns:a16="http://schemas.microsoft.com/office/drawing/2014/main" id="{62D83D4F-8900-43B3-8C7A-527AA24273E3}"/>
              </a:ext>
            </a:extLst>
          </p:cNvPr>
          <p:cNvGrpSpPr/>
          <p:nvPr/>
        </p:nvGrpSpPr>
        <p:grpSpPr>
          <a:xfrm>
            <a:off x="5052977" y="5389933"/>
            <a:ext cx="1009948" cy="1005857"/>
            <a:chOff x="2809875" y="2679700"/>
            <a:chExt cx="392113" cy="390525"/>
          </a:xfrm>
        </p:grpSpPr>
        <p:sp>
          <p:nvSpPr>
            <p:cNvPr id="39" name="Oval 70">
              <a:extLst>
                <a:ext uri="{FF2B5EF4-FFF2-40B4-BE49-F238E27FC236}">
                  <a16:creationId xmlns:a16="http://schemas.microsoft.com/office/drawing/2014/main" id="{82844D25-9F70-4E6A-AE9D-D6BF2BAF4055}"/>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71">
              <a:extLst>
                <a:ext uri="{FF2B5EF4-FFF2-40B4-BE49-F238E27FC236}">
                  <a16:creationId xmlns:a16="http://schemas.microsoft.com/office/drawing/2014/main" id="{D371B08C-40B0-4F03-87D5-A98B65938C55}"/>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1" name="Oval 46">
            <a:extLst>
              <a:ext uri="{FF2B5EF4-FFF2-40B4-BE49-F238E27FC236}">
                <a16:creationId xmlns:a16="http://schemas.microsoft.com/office/drawing/2014/main" id="{3186A8C4-65A2-4797-8EBF-56B0404E3D95}"/>
              </a:ext>
            </a:extLst>
          </p:cNvPr>
          <p:cNvSpPr>
            <a:spLocks noChangeArrowheads="1"/>
          </p:cNvSpPr>
          <p:nvPr/>
        </p:nvSpPr>
        <p:spPr bwMode="auto">
          <a:xfrm>
            <a:off x="5052977" y="3713871"/>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2" name="Oval 46">
            <a:extLst>
              <a:ext uri="{FF2B5EF4-FFF2-40B4-BE49-F238E27FC236}">
                <a16:creationId xmlns:a16="http://schemas.microsoft.com/office/drawing/2014/main" id="{D7584215-21B6-4AD4-93FD-178379FAF38C}"/>
              </a:ext>
            </a:extLst>
          </p:cNvPr>
          <p:cNvSpPr>
            <a:spLocks noChangeArrowheads="1"/>
          </p:cNvSpPr>
          <p:nvPr/>
        </p:nvSpPr>
        <p:spPr bwMode="auto">
          <a:xfrm>
            <a:off x="5291837" y="3950350"/>
            <a:ext cx="539352" cy="539352"/>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3" name="Group 42">
            <a:extLst>
              <a:ext uri="{FF2B5EF4-FFF2-40B4-BE49-F238E27FC236}">
                <a16:creationId xmlns:a16="http://schemas.microsoft.com/office/drawing/2014/main" id="{36D0D5EA-0FC2-4816-9DD6-5026B7C3476B}"/>
              </a:ext>
            </a:extLst>
          </p:cNvPr>
          <p:cNvGrpSpPr/>
          <p:nvPr/>
        </p:nvGrpSpPr>
        <p:grpSpPr>
          <a:xfrm>
            <a:off x="5179795" y="3833086"/>
            <a:ext cx="763436" cy="763436"/>
            <a:chOff x="4378325" y="2157413"/>
            <a:chExt cx="392113" cy="392113"/>
          </a:xfrm>
        </p:grpSpPr>
        <p:sp>
          <p:nvSpPr>
            <p:cNvPr id="44" name="Oval 113">
              <a:extLst>
                <a:ext uri="{FF2B5EF4-FFF2-40B4-BE49-F238E27FC236}">
                  <a16:creationId xmlns:a16="http://schemas.microsoft.com/office/drawing/2014/main" id="{20D301FE-1CA5-40FC-8D32-D0F552770DC4}"/>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631AB385-759B-4A7C-9CED-7F6A2EBD6F9A}"/>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Title 1">
            <a:extLst>
              <a:ext uri="{FF2B5EF4-FFF2-40B4-BE49-F238E27FC236}">
                <a16:creationId xmlns:a16="http://schemas.microsoft.com/office/drawing/2014/main" id="{D31A81DB-738A-45AD-B996-2339829D9BB3}"/>
              </a:ext>
            </a:extLst>
          </p:cNvPr>
          <p:cNvSpPr>
            <a:spLocks noGrp="1"/>
          </p:cNvSpPr>
          <p:nvPr>
            <p:ph type="title" hasCustomPrompt="1"/>
          </p:nvPr>
        </p:nvSpPr>
        <p:spPr>
          <a:xfrm>
            <a:off x="526941" y="174757"/>
            <a:ext cx="11230421" cy="431020"/>
          </a:xfrm>
          <a:prstGeom prst="rect">
            <a:avLst/>
          </a:prstGeom>
        </p:spPr>
        <p:txBody>
          <a:bodyPr/>
          <a:lstStyle>
            <a:lvl1pPr algn="l">
              <a:defRPr sz="2400" b="0" i="0">
                <a:solidFill>
                  <a:schemeClr val="bg1"/>
                </a:solidFill>
                <a:latin typeface="Myanmar Text" panose="020B0502040204020203" pitchFamily="34" charset="0"/>
                <a:ea typeface="Myanmar Text" panose="020B0502040204020203" pitchFamily="34" charset="0"/>
                <a:cs typeface="Myanmar Text" panose="020B0502040204020203" pitchFamily="34" charset="0"/>
              </a:defRPr>
            </a:lvl1pPr>
          </a:lstStyle>
          <a:p>
            <a:r>
              <a:rPr lang="en-US" dirty="0"/>
              <a:t>Personal profile</a:t>
            </a:r>
          </a:p>
        </p:txBody>
      </p:sp>
      <p:sp>
        <p:nvSpPr>
          <p:cNvPr id="47" name="Text Placeholder 2">
            <a:extLst>
              <a:ext uri="{FF2B5EF4-FFF2-40B4-BE49-F238E27FC236}">
                <a16:creationId xmlns:a16="http://schemas.microsoft.com/office/drawing/2014/main" id="{6A98F187-8B28-4BB4-94DA-1BF2E1A3E02F}"/>
              </a:ext>
            </a:extLst>
          </p:cNvPr>
          <p:cNvSpPr>
            <a:spLocks noGrp="1"/>
          </p:cNvSpPr>
          <p:nvPr>
            <p:ph type="body" sz="quarter" idx="10" hasCustomPrompt="1"/>
          </p:nvPr>
        </p:nvSpPr>
        <p:spPr>
          <a:xfrm>
            <a:off x="6427474" y="232522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8" name="Text Placeholder 2">
            <a:extLst>
              <a:ext uri="{FF2B5EF4-FFF2-40B4-BE49-F238E27FC236}">
                <a16:creationId xmlns:a16="http://schemas.microsoft.com/office/drawing/2014/main" id="{11FA7DC9-356B-4588-9414-01D1849CBF96}"/>
              </a:ext>
            </a:extLst>
          </p:cNvPr>
          <p:cNvSpPr>
            <a:spLocks noGrp="1"/>
          </p:cNvSpPr>
          <p:nvPr>
            <p:ph type="body" sz="quarter" idx="11" hasCustomPrompt="1"/>
          </p:nvPr>
        </p:nvSpPr>
        <p:spPr>
          <a:xfrm>
            <a:off x="6427474" y="4014050"/>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9" name="Text Placeholder 2">
            <a:extLst>
              <a:ext uri="{FF2B5EF4-FFF2-40B4-BE49-F238E27FC236}">
                <a16:creationId xmlns:a16="http://schemas.microsoft.com/office/drawing/2014/main" id="{D6C3908C-2182-4F4B-83D0-398CD98089D0}"/>
              </a:ext>
            </a:extLst>
          </p:cNvPr>
          <p:cNvSpPr>
            <a:spLocks noGrp="1"/>
          </p:cNvSpPr>
          <p:nvPr>
            <p:ph type="body" sz="quarter" idx="12" hasCustomPrompt="1"/>
          </p:nvPr>
        </p:nvSpPr>
        <p:spPr>
          <a:xfrm>
            <a:off x="6427474" y="559113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50" name="Text Placeholder 2">
            <a:extLst>
              <a:ext uri="{FF2B5EF4-FFF2-40B4-BE49-F238E27FC236}">
                <a16:creationId xmlns:a16="http://schemas.microsoft.com/office/drawing/2014/main" id="{D0164C68-E787-4C76-AAE7-5FC22C910C56}"/>
              </a:ext>
            </a:extLst>
          </p:cNvPr>
          <p:cNvSpPr>
            <a:spLocks noGrp="1"/>
          </p:cNvSpPr>
          <p:nvPr>
            <p:ph type="body" sz="quarter" idx="13" hasCustomPrompt="1"/>
          </p:nvPr>
        </p:nvSpPr>
        <p:spPr>
          <a:xfrm>
            <a:off x="857250" y="5153025"/>
            <a:ext cx="2670175" cy="654050"/>
          </a:xfrm>
          <a:prstGeom prst="rect">
            <a:avLst/>
          </a:prstGeom>
          <a:solidFill>
            <a:schemeClr val="bg1"/>
          </a:solidFill>
        </p:spPr>
        <p:txBody>
          <a:bodyPr anchor="ctr"/>
          <a:lstStyle>
            <a:lvl1pPr marL="0" indent="0" algn="ctr">
              <a:buNone/>
              <a:defRPr sz="1600">
                <a:latin typeface="Myanmar Text" panose="020B0502040204020203" pitchFamily="34" charset="0"/>
                <a:cs typeface="Myanmar Text" panose="020B0502040204020203" pitchFamily="34" charset="0"/>
              </a:defRPr>
            </a:lvl1pPr>
            <a:lvl2pPr marL="457200" indent="0">
              <a:buNone/>
              <a:defRPr sz="1400">
                <a:latin typeface="Myanmar Text" panose="020B0502040204020203" pitchFamily="34" charset="0"/>
                <a:cs typeface="Myanmar Text" panose="020B0502040204020203" pitchFamily="34" charset="0"/>
              </a:defRPr>
            </a:lvl2pPr>
            <a:lvl3pPr marL="914400" indent="0">
              <a:buNone/>
              <a:defRPr sz="1400">
                <a:latin typeface="Myanmar Text" panose="020B0502040204020203" pitchFamily="34" charset="0"/>
                <a:cs typeface="Myanmar Text" panose="020B0502040204020203" pitchFamily="34" charset="0"/>
              </a:defRPr>
            </a:lvl3pPr>
            <a:lvl4pPr marL="1371600" indent="0">
              <a:buNone/>
              <a:defRPr sz="1400">
                <a:latin typeface="Myanmar Text" panose="020B0502040204020203" pitchFamily="34" charset="0"/>
                <a:cs typeface="Myanmar Text" panose="020B0502040204020203" pitchFamily="34" charset="0"/>
              </a:defRPr>
            </a:lvl4pPr>
            <a:lvl5pPr marL="1828800" indent="0">
              <a:buNone/>
              <a:defRPr sz="1400">
                <a:latin typeface="Myanmar Text" panose="020B0502040204020203" pitchFamily="34" charset="0"/>
                <a:cs typeface="Myanmar Text" panose="020B0502040204020203" pitchFamily="34" charset="0"/>
              </a:defRPr>
            </a:lvl5pPr>
          </a:lstStyle>
          <a:p>
            <a:pPr lvl="0"/>
            <a:r>
              <a:rPr lang="en-US" dirty="0"/>
              <a:t>NAME SURNAME</a:t>
            </a:r>
          </a:p>
        </p:txBody>
      </p:sp>
    </p:spTree>
    <p:extLst>
      <p:ext uri="{BB962C8B-B14F-4D97-AF65-F5344CB8AC3E}">
        <p14:creationId xmlns:p14="http://schemas.microsoft.com/office/powerpoint/2010/main" val="534961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a:xfrm>
            <a:off x="11311128" y="6272784"/>
            <a:ext cx="640080" cy="365125"/>
          </a:xfrm>
          <a:prstGeom prst="rect">
            <a:avLst/>
          </a:prstGeom>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p:nvSpPr>
        <p:spPr>
          <a:xfrm>
            <a:off x="0" y="0"/>
            <a:ext cx="12192000" cy="6858000"/>
          </a:xfrm>
          <a:prstGeom prst="rect">
            <a:avLst/>
          </a:prstGeom>
          <a:solidFill>
            <a:schemeClr val="accent2"/>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6674460-A50A-4CCB-8FEC-CCD4A0FB6BFA}"/>
              </a:ext>
            </a:extLst>
          </p:cNvPr>
          <p:cNvSpPr/>
          <p:nvPr/>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a:defRPr sz="6600">
                <a:solidFill>
                  <a:schemeClr val="bg1"/>
                </a:solidFill>
              </a:defRPr>
            </a:lvl1pPr>
          </a:lstStyle>
          <a:p>
            <a:pPr lvl="0"/>
            <a:r>
              <a:rPr lang="en-US" dirty="0"/>
              <a:t>Quote</a:t>
            </a:r>
          </a:p>
        </p:txBody>
      </p:sp>
      <p:pic>
        <p:nvPicPr>
          <p:cNvPr id="10" name="Picture 9" descr="Icon&#10;&#10;Description automatically generated">
            <a:extLst>
              <a:ext uri="{FF2B5EF4-FFF2-40B4-BE49-F238E27FC236}">
                <a16:creationId xmlns:a16="http://schemas.microsoft.com/office/drawing/2014/main" id="{C9E387F8-74F1-412E-8DD2-FD101CFDB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5688" y="572636"/>
            <a:ext cx="475708" cy="635002"/>
          </a:xfrm>
          <a:prstGeom prst="rect">
            <a:avLst/>
          </a:prstGeom>
        </p:spPr>
      </p:pic>
    </p:spTree>
    <p:extLst>
      <p:ext uri="{BB962C8B-B14F-4D97-AF65-F5344CB8AC3E}">
        <p14:creationId xmlns:p14="http://schemas.microsoft.com/office/powerpoint/2010/main" val="79758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110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mo">
    <p:bg>
      <p:bgPr>
        <a:solidFill>
          <a:schemeClr val="accent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a:xfrm>
            <a:off x="11311128" y="6272784"/>
            <a:ext cx="640080" cy="365125"/>
          </a:xfrm>
          <a:prstGeom prst="rect">
            <a:avLst/>
          </a:prstGeom>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p:nvSpPr>
        <p:spPr>
          <a:xfrm>
            <a:off x="0" y="0"/>
            <a:ext cx="12192000" cy="6858000"/>
          </a:xfrm>
          <a:prstGeom prst="rect">
            <a:avLst/>
          </a:prstGeom>
          <a:solidFill>
            <a:schemeClr val="accent2"/>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E82912-9938-462C-9178-F28DF0657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118" y="1116835"/>
            <a:ext cx="2739764" cy="2739764"/>
          </a:xfrm>
          <a:prstGeom prst="rect">
            <a:avLst/>
          </a:prstGeom>
        </p:spPr>
      </p:pic>
      <p:sp>
        <p:nvSpPr>
          <p:cNvPr id="12" name="Text Placeholder 11">
            <a:extLst>
              <a:ext uri="{FF2B5EF4-FFF2-40B4-BE49-F238E27FC236}">
                <a16:creationId xmlns:a16="http://schemas.microsoft.com/office/drawing/2014/main" id="{6B67EE5E-D1F2-4392-82D7-C9A02A9C7BC4}"/>
              </a:ext>
            </a:extLst>
          </p:cNvPr>
          <p:cNvSpPr>
            <a:spLocks noGrp="1"/>
          </p:cNvSpPr>
          <p:nvPr>
            <p:ph type="body" sz="quarter" idx="13" hasCustomPrompt="1"/>
          </p:nvPr>
        </p:nvSpPr>
        <p:spPr>
          <a:xfrm>
            <a:off x="4495800" y="3703321"/>
            <a:ext cx="3200400" cy="970280"/>
          </a:xfrm>
        </p:spPr>
        <p:txBody>
          <a:bodyPr>
            <a:normAutofit/>
          </a:bodyPr>
          <a:lstStyle>
            <a:lvl1pPr marL="0" indent="0" algn="ctr">
              <a:buNone/>
              <a:defRPr sz="6600">
                <a:solidFill>
                  <a:schemeClr val="bg1"/>
                </a:solidFill>
              </a:defRPr>
            </a:lvl1pPr>
          </a:lstStyle>
          <a:p>
            <a:pPr lvl="0"/>
            <a:r>
              <a:rPr lang="en-US" dirty="0"/>
              <a:t>Demo</a:t>
            </a:r>
          </a:p>
        </p:txBody>
      </p:sp>
      <p:sp>
        <p:nvSpPr>
          <p:cNvPr id="10" name="Oval 9">
            <a:extLst>
              <a:ext uri="{FF2B5EF4-FFF2-40B4-BE49-F238E27FC236}">
                <a16:creationId xmlns:a16="http://schemas.microsoft.com/office/drawing/2014/main" id="{7D72F03A-4355-4AFE-9FA5-C122E007295E}"/>
              </a:ext>
            </a:extLst>
          </p:cNvPr>
          <p:cNvSpPr/>
          <p:nvPr/>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20B7A31C-1B6A-4944-B89D-CCE4E781D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5688" y="572636"/>
            <a:ext cx="475708" cy="635002"/>
          </a:xfrm>
          <a:prstGeom prst="rect">
            <a:avLst/>
          </a:prstGeom>
        </p:spPr>
      </p:pic>
    </p:spTree>
    <p:extLst>
      <p:ext uri="{BB962C8B-B14F-4D97-AF65-F5344CB8AC3E}">
        <p14:creationId xmlns:p14="http://schemas.microsoft.com/office/powerpoint/2010/main" val="1942187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2118787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627400-D089-7447-864B-77479EBD4214}" type="datetimeFigureOut">
              <a:rPr lang="en-US" smtClean="0"/>
              <a:t>11/30/2023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5304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5287846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09477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a:xfrm>
            <a:off x="11311128" y="6272784"/>
            <a:ext cx="640080" cy="3651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7100847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8565536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3649493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21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38477" y="2678612"/>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438253" y="248962"/>
            <a:ext cx="10058400" cy="1609344"/>
          </a:xfr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836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801160"/>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0" y="0"/>
            <a:ext cx="10058400" cy="1609344"/>
          </a:xfrm>
        </p:spPr>
        <p:txBody>
          <a:bodyPr/>
          <a:lstStyle/>
          <a:p>
            <a:r>
              <a:rPr lang="en-US"/>
              <a:t>Click to edit Master title style</a:t>
            </a:r>
          </a:p>
        </p:txBody>
      </p:sp>
    </p:spTree>
    <p:extLst>
      <p:ext uri="{BB962C8B-B14F-4D97-AF65-F5344CB8AC3E}">
        <p14:creationId xmlns:p14="http://schemas.microsoft.com/office/powerpoint/2010/main" val="18677724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287677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0" y="0"/>
            <a:ext cx="10058400" cy="1609344"/>
          </a:xfrm>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142832378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spTree>
    <p:extLst>
      <p:ext uri="{BB962C8B-B14F-4D97-AF65-F5344CB8AC3E}">
        <p14:creationId xmlns:p14="http://schemas.microsoft.com/office/powerpoint/2010/main" val="21882557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0746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8" y="1613209"/>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0" y="3865"/>
            <a:ext cx="10058400" cy="1609344"/>
          </a:xfrm>
        </p:spPr>
        <p:txBody>
          <a:bodyPr/>
          <a:lstStyle/>
          <a:p>
            <a:r>
              <a:rPr lang="en-US"/>
              <a:t>Click to edit Master title style</a:t>
            </a:r>
          </a:p>
        </p:txBody>
      </p:sp>
    </p:spTree>
    <p:extLst>
      <p:ext uri="{BB962C8B-B14F-4D97-AF65-F5344CB8AC3E}">
        <p14:creationId xmlns:p14="http://schemas.microsoft.com/office/powerpoint/2010/main" val="119196081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wo Content">
    <p:spTree>
      <p:nvGrpSpPr>
        <p:cNvPr id="1" name=""/>
        <p:cNvGrpSpPr/>
        <p:nvPr/>
      </p:nvGrpSpPr>
      <p:grpSpPr>
        <a:xfrm>
          <a:off x="0" y="0"/>
          <a:ext cx="0" cy="0"/>
          <a:chOff x="0" y="0"/>
          <a:chExt cx="0" cy="0"/>
        </a:xfrm>
      </p:grpSpPr>
      <p:cxnSp>
        <p:nvCxnSpPr>
          <p:cNvPr id="8" name="Straight Connector 7"/>
          <p:cNvCxnSpPr/>
          <p:nvPr userDrawn="1"/>
        </p:nvCxnSpPr>
        <p:spPr>
          <a:xfrm>
            <a:off x="355601" y="990600"/>
            <a:ext cx="11430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355601" y="203200"/>
            <a:ext cx="9398000" cy="78740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31863971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0583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2464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40278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9327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97788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60397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46652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627400-D089-7447-864B-77479EBD421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668551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83359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2427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00617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3608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50810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40735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02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297172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0401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28351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627400-D089-7447-864B-77479EBD4214}" type="datetimeFigureOut">
              <a:rPr lang="en-US" smtClean="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476363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48206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63833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86496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5419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5460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00484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86833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4"/>
            <a:ext cx="10972800" cy="1457835"/>
          </a:xfrm>
        </p:spPr>
        <p:txBody>
          <a:bodyPr/>
          <a:lstStyle>
            <a:lvl1pPr>
              <a:defRPr>
                <a:latin typeface="+mn-lt"/>
              </a:defRPr>
            </a:lvl1pPr>
            <a:lvl2pPr>
              <a:defRPr>
                <a:latin typeface="+mn-lt"/>
              </a:defRPr>
            </a:lvl2pPr>
            <a:lvl3pPr>
              <a:defRPr>
                <a:latin typeface="+mn-lt"/>
              </a:defRPr>
            </a:lvl3p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10972800" cy="1143000"/>
          </a:xfrm>
        </p:spPr>
        <p:txBody>
          <a:bodyPr/>
          <a:lstStyle>
            <a:lvl1pPr>
              <a:defRPr b="0"/>
            </a:lvl1pPr>
          </a:lstStyle>
          <a:p>
            <a:r>
              <a:rPr lang="en-US"/>
              <a:t>Click to edit Master title style</a:t>
            </a:r>
            <a:endParaRPr lang="en-US" dirty="0"/>
          </a:p>
        </p:txBody>
      </p:sp>
    </p:spTree>
    <p:extLst>
      <p:ext uri="{BB962C8B-B14F-4D97-AF65-F5344CB8AC3E}">
        <p14:creationId xmlns:p14="http://schemas.microsoft.com/office/powerpoint/2010/main" val="2699666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97885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6123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627400-D089-7447-864B-77479EBD4214}" type="datetimeFigureOut">
              <a:rPr lang="en-US" smtClean="0"/>
              <a:t>11/30/2023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5045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627400-D089-7447-864B-77479EBD4214}" type="datetimeFigureOut">
              <a:rPr lang="en-US" smtClean="0"/>
              <a:t>11/30/2023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494224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pic>
        <p:nvPicPr>
          <p:cNvPr id="10" name="Picture 9" descr="Icon&#10;&#10;Description automatically generated">
            <a:extLst>
              <a:ext uri="{FF2B5EF4-FFF2-40B4-BE49-F238E27FC236}">
                <a16:creationId xmlns:a16="http://schemas.microsoft.com/office/drawing/2014/main" id="{FB4962CE-56CE-40EF-A2AA-4616002CB3C8}"/>
              </a:ext>
            </a:extLst>
          </p:cNvPr>
          <p:cNvPicPr>
            <a:picLocks noChangeAspect="1"/>
          </p:cNvPicPr>
          <p:nvPr userDrawn="1"/>
        </p:nvPicPr>
        <p:blipFill>
          <a:blip r:embed="rId59">
            <a:extLst>
              <a:ext uri="{28A0092B-C50C-407E-A947-70E740481C1C}">
                <a14:useLocalDpi xmlns:a14="http://schemas.microsoft.com/office/drawing/2010/main" val="0"/>
              </a:ext>
            </a:extLst>
          </a:blip>
          <a:stretch>
            <a:fillRect/>
          </a:stretch>
        </p:blipFill>
        <p:spPr>
          <a:xfrm>
            <a:off x="11448288" y="6211227"/>
            <a:ext cx="365760" cy="488237"/>
          </a:xfrm>
          <a:prstGeom prst="rect">
            <a:avLst/>
          </a:prstGeom>
        </p:spPr>
      </p:pic>
    </p:spTree>
    <p:extLst>
      <p:ext uri="{BB962C8B-B14F-4D97-AF65-F5344CB8AC3E}">
        <p14:creationId xmlns:p14="http://schemas.microsoft.com/office/powerpoint/2010/main" val="395218154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6" r:id="rId27"/>
    <p:sldLayoutId id="2147483857" r:id="rId28"/>
    <p:sldLayoutId id="2147483858" r:id="rId29"/>
    <p:sldLayoutId id="2147483859" r:id="rId30"/>
    <p:sldLayoutId id="2147483860"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4" r:id="rId43"/>
    <p:sldLayoutId id="2147483875" r:id="rId44"/>
    <p:sldLayoutId id="2147483876" r:id="rId45"/>
    <p:sldLayoutId id="2147483877" r:id="rId46"/>
    <p:sldLayoutId id="2147483878" r:id="rId47"/>
    <p:sldLayoutId id="2147483879" r:id="rId48"/>
    <p:sldLayoutId id="2147483881" r:id="rId49"/>
    <p:sldLayoutId id="2147483882" r:id="rId50"/>
    <p:sldLayoutId id="2147483883" r:id="rId51"/>
    <p:sldLayoutId id="2147483884" r:id="rId52"/>
    <p:sldLayoutId id="2147483885" r:id="rId53"/>
    <p:sldLayoutId id="2147483886" r:id="rId54"/>
    <p:sldLayoutId id="2147483887" r:id="rId55"/>
    <p:sldLayoutId id="2147483889" r:id="rId56"/>
    <p:sldLayoutId id="2147483890" r:id="rId57"/>
  </p:sldLayoutIdLst>
  <p:txStyles>
    <p:titleStyle>
      <a:lvl1pPr algn="l" defTabSz="914400" rtl="0" eaLnBrk="1" latinLnBrk="0" hangingPunct="1">
        <a:lnSpc>
          <a:spcPct val="90000"/>
        </a:lnSpc>
        <a:spcBef>
          <a:spcPct val="0"/>
        </a:spcBef>
        <a:buNone/>
        <a:defRPr sz="5400" kern="1200" cap="all" baseline="0">
          <a:blipFill>
            <a:blip r:embed="rId60">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slideLayout" Target="../slideLayouts/slideLayout43.xml"/><Relationship Id="rId4" Type="http://schemas.openxmlformats.org/officeDocument/2006/relationships/image" Target="../media/image195.emf"/></Relationships>
</file>

<file path=ppt/slides/_rels/slide106.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slideLayout" Target="../slideLayouts/slideLayout43.xml"/><Relationship Id="rId4" Type="http://schemas.openxmlformats.org/officeDocument/2006/relationships/image" Target="../media/image195.emf"/></Relationships>
</file>

<file path=ppt/slides/_rels/slide107.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slideLayout" Target="../slideLayouts/slideLayout43.xml"/><Relationship Id="rId4" Type="http://schemas.openxmlformats.org/officeDocument/2006/relationships/image" Target="../media/image195.emf"/></Relationships>
</file>

<file path=ppt/slides/_rels/slide108.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5.emf"/><Relationship Id="rId1" Type="http://schemas.openxmlformats.org/officeDocument/2006/relationships/slideLayout" Target="../slideLayouts/slideLayout44.xml"/><Relationship Id="rId4" Type="http://schemas.openxmlformats.org/officeDocument/2006/relationships/image" Target="../media/image193.emf"/></Relationships>
</file>

<file path=ppt/slides/_rels/slide109.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slideLayout" Target="../slideLayouts/slideLayout46.xml"/></Relationships>
</file>

<file path=ppt/slides/_rels/slide111.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4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3" Type="http://schemas.openxmlformats.org/officeDocument/2006/relationships/image" Target="../media/image199.emf"/><Relationship Id="rId7" Type="http://schemas.openxmlformats.org/officeDocument/2006/relationships/image" Target="../media/image203.emf"/><Relationship Id="rId2" Type="http://schemas.openxmlformats.org/officeDocument/2006/relationships/image" Target="../media/image198.emf"/><Relationship Id="rId1" Type="http://schemas.openxmlformats.org/officeDocument/2006/relationships/slideLayout" Target="../slideLayouts/slideLayout43.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28.xml"/><Relationship Id="rId4" Type="http://schemas.openxmlformats.org/officeDocument/2006/relationships/image" Target="../media/image102.sv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0.xml"/></Relationships>
</file>

<file path=ppt/slides/_rels/slide11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57.png"/><Relationship Id="rId3" Type="http://schemas.openxmlformats.org/officeDocument/2006/relationships/notesSlide" Target="../notesSlides/notesSlide6.xml"/><Relationship Id="rId7" Type="http://schemas.openxmlformats.org/officeDocument/2006/relationships/image" Target="../media/image55.png"/><Relationship Id="rId12" Type="http://schemas.openxmlformats.org/officeDocument/2006/relationships/image" Target="../media/image52.wmf"/><Relationship Id="rId2" Type="http://schemas.openxmlformats.org/officeDocument/2006/relationships/slideLayout" Target="../slideLayouts/slideLayout6.xml"/><Relationship Id="rId16" Type="http://schemas.openxmlformats.org/officeDocument/2006/relationships/image" Target="../media/image58.emf"/><Relationship Id="rId1" Type="http://schemas.openxmlformats.org/officeDocument/2006/relationships/vmlDrawing" Target="../drawings/vmlDrawing1.vml"/><Relationship Id="rId6" Type="http://schemas.openxmlformats.org/officeDocument/2006/relationships/image" Target="../media/image54.emf"/><Relationship Id="rId11" Type="http://schemas.openxmlformats.org/officeDocument/2006/relationships/oleObject" Target="../embeddings/oleObject3.bin"/><Relationship Id="rId5" Type="http://schemas.openxmlformats.org/officeDocument/2006/relationships/image" Target="../media/image50.wmf"/><Relationship Id="rId15" Type="http://schemas.openxmlformats.org/officeDocument/2006/relationships/image" Target="../media/image53.wmf"/><Relationship Id="rId10" Type="http://schemas.openxmlformats.org/officeDocument/2006/relationships/image" Target="../media/image56.emf"/><Relationship Id="rId4" Type="http://schemas.openxmlformats.org/officeDocument/2006/relationships/oleObject" Target="../embeddings/oleObject1.bin"/><Relationship Id="rId9" Type="http://schemas.openxmlformats.org/officeDocument/2006/relationships/image" Target="../media/image51.wmf"/><Relationship Id="rId14" Type="http://schemas.openxmlformats.org/officeDocument/2006/relationships/oleObject" Target="../embeddings/oleObject4.bin"/></Relationships>
</file>

<file path=ppt/slides/_rels/slide12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51.xml"/></Relationships>
</file>

<file path=ppt/slides/_rels/slide12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6.png"/><Relationship Id="rId3" Type="http://schemas.openxmlformats.org/officeDocument/2006/relationships/image" Target="../media/image24.png"/><Relationship Id="rId7" Type="http://schemas.openxmlformats.org/officeDocument/2006/relationships/image" Target="../media/image62.svg"/><Relationship Id="rId12" Type="http://schemas.openxmlformats.org/officeDocument/2006/relationships/image" Target="../media/image65.svg"/><Relationship Id="rId2" Type="http://schemas.openxmlformats.org/officeDocument/2006/relationships/notesSlide" Target="../notesSlides/notesSlide7.xml"/><Relationship Id="rId16" Type="http://schemas.openxmlformats.org/officeDocument/2006/relationships/image" Target="../media/image69.sv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60.svg"/><Relationship Id="rId15" Type="http://schemas.openxmlformats.org/officeDocument/2006/relationships/image" Target="../media/image68.png"/><Relationship Id="rId10" Type="http://schemas.openxmlformats.org/officeDocument/2006/relationships/image" Target="../media/image21.svg"/><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67.sv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7.xml"/></Relationships>
</file>

<file path=ppt/slides/_rels/slide1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0.png"/><Relationship Id="rId4" Type="http://schemas.openxmlformats.org/officeDocument/2006/relationships/notesSlide" Target="../notesSlides/notesSlide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microsoft.com/office/2007/relationships/hdphoto" Target="../media/hdphoto3.wdp"/><Relationship Id="rId5" Type="http://schemas.openxmlformats.org/officeDocument/2006/relationships/image" Target="../media/image73.png"/><Relationship Id="rId4" Type="http://schemas.openxmlformats.org/officeDocument/2006/relationships/image" Target="../media/image7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7.xml"/></Relationships>
</file>

<file path=ppt/slides/_rels/slide15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2.xml"/><Relationship Id="rId1" Type="http://schemas.openxmlformats.org/officeDocument/2006/relationships/slideLayout" Target="../slideLayouts/slideLayout57.xml"/></Relationships>
</file>

<file path=ppt/slides/_rels/slide155.xml.rels><?xml version="1.0" encoding="UTF-8" standalone="yes"?>
<Relationships xmlns="http://schemas.openxmlformats.org/package/2006/relationships"><Relationship Id="rId2" Type="http://schemas.openxmlformats.org/officeDocument/2006/relationships/image" Target="../media/image211.gif"/><Relationship Id="rId1" Type="http://schemas.openxmlformats.org/officeDocument/2006/relationships/slideLayout" Target="../slideLayouts/slideLayout2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60.xml.rels><?xml version="1.0" encoding="UTF-8" standalone="yes"?>
<Relationships xmlns="http://schemas.openxmlformats.org/package/2006/relationships"><Relationship Id="rId3" Type="http://schemas.openxmlformats.org/officeDocument/2006/relationships/image" Target="../media/image213.svg"/><Relationship Id="rId2" Type="http://schemas.openxmlformats.org/officeDocument/2006/relationships/image" Target="../media/image212.png"/><Relationship Id="rId1" Type="http://schemas.openxmlformats.org/officeDocument/2006/relationships/slideLayout" Target="../slideLayouts/slideLayout13.xml"/><Relationship Id="rId4" Type="http://schemas.openxmlformats.org/officeDocument/2006/relationships/image" Target="../media/image214.png"/></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emf"/><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image" Target="../media/image80.emf"/></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8.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gif"/><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71.emf"/><Relationship Id="rId5" Type="http://schemas.openxmlformats.org/officeDocument/2006/relationships/image" Target="../media/image92.png"/><Relationship Id="rId4" Type="http://schemas.openxmlformats.org/officeDocument/2006/relationships/image" Target="../media/image91.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8.xml"/><Relationship Id="rId5" Type="http://schemas.openxmlformats.org/officeDocument/2006/relationships/image" Target="../media/image13.png"/><Relationship Id="rId4" Type="http://schemas.openxmlformats.org/officeDocument/2006/relationships/hyperlink" Target="https://codingcoach.i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10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microsoft.com/office/2007/relationships/hdphoto" Target="../media/hdphoto3.wdp"/><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svg"/><Relationship Id="rId5" Type="http://schemas.openxmlformats.org/officeDocument/2006/relationships/image" Target="../media/image42.emf"/><Relationship Id="rId10" Type="http://schemas.openxmlformats.org/officeDocument/2006/relationships/image" Target="../media/image110.png"/><Relationship Id="rId4" Type="http://schemas.openxmlformats.org/officeDocument/2006/relationships/image" Target="../media/image105.svg"/><Relationship Id="rId9" Type="http://schemas.openxmlformats.org/officeDocument/2006/relationships/image" Target="../media/image109.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notesSlide" Target="../notesSlides/notesSlide25.xml"/><Relationship Id="rId16" Type="http://schemas.openxmlformats.org/officeDocument/2006/relationships/image" Target="../media/image125.svg"/><Relationship Id="rId1" Type="http://schemas.openxmlformats.org/officeDocument/2006/relationships/slideLayout" Target="../slideLayouts/slideLayout6.xml"/><Relationship Id="rId6" Type="http://schemas.openxmlformats.org/officeDocument/2006/relationships/image" Target="../media/image115.sv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 Id="rId14" Type="http://schemas.openxmlformats.org/officeDocument/2006/relationships/image" Target="../media/image123.png"/></Relationships>
</file>

<file path=ppt/slides/_rels/slide3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 Id="rId9" Type="http://schemas.openxmlformats.org/officeDocument/2006/relationships/image" Target="../media/image13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38.png"/><Relationship Id="rId18" Type="http://schemas.openxmlformats.org/officeDocument/2006/relationships/image" Target="../media/image141.svg"/><Relationship Id="rId26" Type="http://schemas.openxmlformats.org/officeDocument/2006/relationships/image" Target="../media/image148.svg"/><Relationship Id="rId3" Type="http://schemas.openxmlformats.org/officeDocument/2006/relationships/image" Target="../media/image133.png"/><Relationship Id="rId21" Type="http://schemas.openxmlformats.org/officeDocument/2006/relationships/image" Target="../media/image143.png"/><Relationship Id="rId7" Type="http://schemas.openxmlformats.org/officeDocument/2006/relationships/image" Target="../media/image135.png"/><Relationship Id="rId12" Type="http://schemas.microsoft.com/office/2007/relationships/hdphoto" Target="../media/hdphoto3.wdp"/><Relationship Id="rId17" Type="http://schemas.openxmlformats.org/officeDocument/2006/relationships/image" Target="../media/image140.png"/><Relationship Id="rId25" Type="http://schemas.openxmlformats.org/officeDocument/2006/relationships/image" Target="../media/image147.png"/><Relationship Id="rId2" Type="http://schemas.openxmlformats.org/officeDocument/2006/relationships/image" Target="../media/image42.emf"/><Relationship Id="rId16" Type="http://schemas.microsoft.com/office/2007/relationships/hdphoto" Target="../media/hdphoto4.wdp"/><Relationship Id="rId20" Type="http://schemas.microsoft.com/office/2007/relationships/hdphoto" Target="../media/hdphoto5.wdp"/><Relationship Id="rId29" Type="http://schemas.openxmlformats.org/officeDocument/2006/relationships/image" Target="../media/image151.png"/><Relationship Id="rId1" Type="http://schemas.openxmlformats.org/officeDocument/2006/relationships/slideLayout" Target="../slideLayouts/slideLayout17.xml"/><Relationship Id="rId6" Type="http://schemas.openxmlformats.org/officeDocument/2006/relationships/image" Target="../media/image111.svg"/><Relationship Id="rId11" Type="http://schemas.openxmlformats.org/officeDocument/2006/relationships/image" Target="../media/image73.png"/><Relationship Id="rId24" Type="http://schemas.openxmlformats.org/officeDocument/2006/relationships/image" Target="../media/image146.svg"/><Relationship Id="rId5" Type="http://schemas.openxmlformats.org/officeDocument/2006/relationships/image" Target="../media/image134.png"/><Relationship Id="rId15" Type="http://schemas.openxmlformats.org/officeDocument/2006/relationships/image" Target="../media/image139.png"/><Relationship Id="rId23" Type="http://schemas.openxmlformats.org/officeDocument/2006/relationships/image" Target="../media/image145.png"/><Relationship Id="rId28" Type="http://schemas.openxmlformats.org/officeDocument/2006/relationships/image" Target="../media/image150.svg"/><Relationship Id="rId10" Type="http://schemas.openxmlformats.org/officeDocument/2006/relationships/image" Target="../media/image109.svg"/><Relationship Id="rId19" Type="http://schemas.openxmlformats.org/officeDocument/2006/relationships/image" Target="../media/image142.png"/><Relationship Id="rId4" Type="http://schemas.openxmlformats.org/officeDocument/2006/relationships/image" Target="../media/image107.svg"/><Relationship Id="rId9" Type="http://schemas.openxmlformats.org/officeDocument/2006/relationships/image" Target="../media/image137.png"/><Relationship Id="rId14" Type="http://schemas.openxmlformats.org/officeDocument/2006/relationships/image" Target="../media/image105.svg"/><Relationship Id="rId22" Type="http://schemas.openxmlformats.org/officeDocument/2006/relationships/image" Target="../media/image144.svg"/><Relationship Id="rId27" Type="http://schemas.openxmlformats.org/officeDocument/2006/relationships/image" Target="../media/image149.png"/><Relationship Id="rId30" Type="http://schemas.openxmlformats.org/officeDocument/2006/relationships/image" Target="../media/image152.png"/></Relationships>
</file>

<file path=ppt/slides/_rels/slide41.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38.png"/><Relationship Id="rId18" Type="http://schemas.openxmlformats.org/officeDocument/2006/relationships/image" Target="../media/image141.svg"/><Relationship Id="rId26" Type="http://schemas.openxmlformats.org/officeDocument/2006/relationships/image" Target="../media/image158.svg"/><Relationship Id="rId3" Type="http://schemas.openxmlformats.org/officeDocument/2006/relationships/image" Target="../media/image133.png"/><Relationship Id="rId21" Type="http://schemas.openxmlformats.org/officeDocument/2006/relationships/image" Target="../media/image153.png"/><Relationship Id="rId7" Type="http://schemas.openxmlformats.org/officeDocument/2006/relationships/image" Target="../media/image135.png"/><Relationship Id="rId12" Type="http://schemas.microsoft.com/office/2007/relationships/hdphoto" Target="../media/hdphoto3.wdp"/><Relationship Id="rId17" Type="http://schemas.openxmlformats.org/officeDocument/2006/relationships/image" Target="../media/image140.png"/><Relationship Id="rId25" Type="http://schemas.openxmlformats.org/officeDocument/2006/relationships/image" Target="../media/image157.png"/><Relationship Id="rId2" Type="http://schemas.openxmlformats.org/officeDocument/2006/relationships/image" Target="../media/image42.emf"/><Relationship Id="rId16" Type="http://schemas.microsoft.com/office/2007/relationships/hdphoto" Target="../media/hdphoto4.wdp"/><Relationship Id="rId20" Type="http://schemas.microsoft.com/office/2007/relationships/hdphoto" Target="../media/hdphoto5.wdp"/><Relationship Id="rId29" Type="http://schemas.openxmlformats.org/officeDocument/2006/relationships/image" Target="../media/image151.png"/><Relationship Id="rId1" Type="http://schemas.openxmlformats.org/officeDocument/2006/relationships/slideLayout" Target="../slideLayouts/slideLayout17.xml"/><Relationship Id="rId6" Type="http://schemas.openxmlformats.org/officeDocument/2006/relationships/image" Target="../media/image111.svg"/><Relationship Id="rId11" Type="http://schemas.openxmlformats.org/officeDocument/2006/relationships/image" Target="../media/image73.png"/><Relationship Id="rId24" Type="http://schemas.openxmlformats.org/officeDocument/2006/relationships/image" Target="../media/image156.svg"/><Relationship Id="rId5" Type="http://schemas.openxmlformats.org/officeDocument/2006/relationships/image" Target="../media/image134.png"/><Relationship Id="rId15" Type="http://schemas.openxmlformats.org/officeDocument/2006/relationships/image" Target="../media/image139.png"/><Relationship Id="rId23" Type="http://schemas.openxmlformats.org/officeDocument/2006/relationships/image" Target="../media/image155.png"/><Relationship Id="rId28" Type="http://schemas.openxmlformats.org/officeDocument/2006/relationships/image" Target="../media/image160.svg"/><Relationship Id="rId10" Type="http://schemas.openxmlformats.org/officeDocument/2006/relationships/image" Target="../media/image109.svg"/><Relationship Id="rId19" Type="http://schemas.openxmlformats.org/officeDocument/2006/relationships/image" Target="../media/image142.png"/><Relationship Id="rId4" Type="http://schemas.openxmlformats.org/officeDocument/2006/relationships/image" Target="../media/image107.svg"/><Relationship Id="rId9" Type="http://schemas.openxmlformats.org/officeDocument/2006/relationships/image" Target="../media/image137.png"/><Relationship Id="rId14" Type="http://schemas.openxmlformats.org/officeDocument/2006/relationships/image" Target="../media/image105.svg"/><Relationship Id="rId22" Type="http://schemas.openxmlformats.org/officeDocument/2006/relationships/image" Target="../media/image154.svg"/><Relationship Id="rId27" Type="http://schemas.openxmlformats.org/officeDocument/2006/relationships/image" Target="../media/image159.png"/><Relationship Id="rId30" Type="http://schemas.openxmlformats.org/officeDocument/2006/relationships/image" Target="../media/image152.png"/></Relationships>
</file>

<file path=ppt/slides/_rels/slide42.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71.emf"/><Relationship Id="rId7"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microsoft.com/office/2007/relationships/hdphoto" Target="../media/hdphoto3.wdp"/><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5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6.xml"/><Relationship Id="rId4" Type="http://schemas.openxmlformats.org/officeDocument/2006/relationships/image" Target="../media/image170.png"/></Relationships>
</file>

<file path=ppt/slides/_rels/slide5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image" Target="../media/image17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7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2.xml"/><Relationship Id="rId1" Type="http://schemas.openxmlformats.org/officeDocument/2006/relationships/slideLayout" Target="../slideLayouts/slideLayout32.xml"/><Relationship Id="rId5" Type="http://schemas.openxmlformats.org/officeDocument/2006/relationships/image" Target="../media/image176.png"/><Relationship Id="rId4" Type="http://schemas.openxmlformats.org/officeDocument/2006/relationships/image" Target="../media/image175.png"/></Relationships>
</file>

<file path=ppt/slides/_rels/slide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7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6.xml"/><Relationship Id="rId1" Type="http://schemas.openxmlformats.org/officeDocument/2006/relationships/slideLayout" Target="../slideLayouts/slideLayout33.xml"/><Relationship Id="rId4" Type="http://schemas.microsoft.com/office/2007/relationships/hdphoto" Target="../media/hdphoto6.wdp"/></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1.xml"/><Relationship Id="rId1" Type="http://schemas.openxmlformats.org/officeDocument/2006/relationships/slideLayout" Target="../slideLayouts/slideLayout38.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7.svg"/><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8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emf"/><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svg"/></Relationships>
</file>

<file path=ppt/slides/_rels/slide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9.xml"/><Relationship Id="rId1" Type="http://schemas.openxmlformats.org/officeDocument/2006/relationships/slideLayout" Target="../slideLayouts/slideLayout30.xml"/><Relationship Id="rId5" Type="http://schemas.openxmlformats.org/officeDocument/2006/relationships/image" Target="../media/image191.png"/><Relationship Id="rId4" Type="http://schemas.openxmlformats.org/officeDocument/2006/relationships/image" Target="../media/image190.png"/></Relationships>
</file>

<file path=ppt/slides/_rels/slide9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9F71D-A602-4D19-85DF-E87F85B6E2F7}"/>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1349D58E-3A59-4A20-BE49-391C145DBDF0}"/>
              </a:ext>
            </a:extLst>
          </p:cNvPr>
          <p:cNvSpPr>
            <a:spLocks noGrp="1"/>
          </p:cNvSpPr>
          <p:nvPr>
            <p:ph type="body" idx="1"/>
          </p:nvPr>
        </p:nvSpPr>
        <p:spPr/>
        <p:txBody>
          <a:bodyPr/>
          <a:lstStyle/>
          <a:p>
            <a:endParaRPr lang="en-US"/>
          </a:p>
        </p:txBody>
      </p:sp>
      <p:pic>
        <p:nvPicPr>
          <p:cNvPr id="5" name="Content Placeholder 4" descr="A pink and white banner with a computer screen&#10;&#10;Description automatically generated with medium confidence">
            <a:extLst>
              <a:ext uri="{FF2B5EF4-FFF2-40B4-BE49-F238E27FC236}">
                <a16:creationId xmlns:a16="http://schemas.microsoft.com/office/drawing/2014/main" id="{3D15960C-D54E-4CFD-BDB7-C250463E352B}"/>
              </a:ext>
            </a:extLst>
          </p:cNvPr>
          <p:cNvPicPr>
            <a:picLocks noGrp="1" noChangeAspect="1"/>
          </p:cNvPicPr>
          <p:nvPr>
            <p:ph idx="4294967295"/>
          </p:nvPr>
        </p:nvPicPr>
        <p:blipFill>
          <a:blip r:embed="rId2"/>
          <a:stretch>
            <a:fillRect/>
          </a:stretch>
        </p:blipFill>
        <p:spPr>
          <a:xfrm>
            <a:off x="1159934" y="1225296"/>
            <a:ext cx="10058400" cy="3352800"/>
          </a:xfrm>
        </p:spPr>
      </p:pic>
    </p:spTree>
    <p:extLst>
      <p:ext uri="{BB962C8B-B14F-4D97-AF65-F5344CB8AC3E}">
        <p14:creationId xmlns:p14="http://schemas.microsoft.com/office/powerpoint/2010/main" val="2398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chemeClr val="accent2"/>
                </a:solidFill>
                <a:latin typeface="Segoe UI Light"/>
                <a:ea typeface="Segoe UI Symbol" panose="020B0502040204020203" pitchFamily="34" charset="0"/>
              </a:rPr>
              <a:t>An </a:t>
            </a:r>
            <a:r>
              <a:rPr lang="en-US" sz="4400" b="1" dirty="0">
                <a:solidFill>
                  <a:schemeClr val="accent2"/>
                </a:solidFill>
                <a:latin typeface="Segoe UI Light"/>
                <a:ea typeface="Segoe UI Symbol" panose="020B0502040204020203" pitchFamily="34" charset="0"/>
              </a:rPr>
              <a:t>open-source </a:t>
            </a:r>
            <a:r>
              <a:rPr lang="en-US" sz="3200" dirty="0">
                <a:solidFill>
                  <a:schemeClr val="accent2"/>
                </a:solidFill>
                <a:latin typeface="Segoe UI Light"/>
                <a:ea typeface="Segoe UI Symbol" panose="020B0502040204020203" pitchFamily="34" charset="0"/>
              </a:rPr>
              <a:t>app platform</a:t>
            </a:r>
          </a:p>
          <a:p>
            <a:pPr algn="ctr" defTabSz="914358">
              <a:lnSpc>
                <a:spcPct val="150000"/>
              </a:lnSpc>
            </a:pPr>
            <a:r>
              <a:rPr lang="en-US" sz="3200" dirty="0">
                <a:solidFill>
                  <a:schemeClr val="accent2"/>
                </a:solidFill>
                <a:latin typeface="Segoe UI Light"/>
                <a:ea typeface="Segoe UI Symbol" panose="020B0502040204020203" pitchFamily="34" charset="0"/>
              </a:rPr>
              <a:t>from Microsoft for building </a:t>
            </a:r>
          </a:p>
          <a:p>
            <a:pPr algn="ctr" defTabSz="914358">
              <a:lnSpc>
                <a:spcPct val="150000"/>
              </a:lnSpc>
            </a:pPr>
            <a:r>
              <a:rPr lang="en-US" sz="4400" b="1" dirty="0">
                <a:solidFill>
                  <a:schemeClr val="accent2"/>
                </a:solidFill>
                <a:latin typeface="Segoe UI Light"/>
                <a:ea typeface="Segoe UI Symbol" panose="020B0502040204020203" pitchFamily="34" charset="0"/>
              </a:rPr>
              <a:t>modern, performant, &amp; multi-platform </a:t>
            </a:r>
            <a:endParaRPr lang="en-US" sz="3200" b="1" dirty="0">
              <a:solidFill>
                <a:schemeClr val="accent2"/>
              </a:solidFill>
              <a:latin typeface="Segoe UI Light"/>
              <a:ea typeface="Segoe UI Symbol" panose="020B0502040204020203" pitchFamily="34" charset="0"/>
            </a:endParaRPr>
          </a:p>
          <a:p>
            <a:pPr algn="ctr" defTabSz="914358">
              <a:lnSpc>
                <a:spcPct val="150000"/>
              </a:lnSpc>
            </a:pPr>
            <a:r>
              <a:rPr lang="en-US" sz="3200" dirty="0">
                <a:solidFill>
                  <a:schemeClr val="accent2"/>
                </a:solidFill>
                <a:latin typeface="Segoe UI Light"/>
                <a:ea typeface="Segoe UI Symbol" panose="020B0502040204020203" pitchFamily="34" charset="0"/>
              </a:rPr>
              <a:t>iOS, Android, macOS, &amp; Windows apps</a:t>
            </a:r>
          </a:p>
          <a:p>
            <a:pPr algn="ctr" defTabSz="914358">
              <a:lnSpc>
                <a:spcPct val="150000"/>
              </a:lnSpc>
            </a:pPr>
            <a:r>
              <a:rPr lang="en-US" sz="3200" dirty="0">
                <a:solidFill>
                  <a:schemeClr val="accent2"/>
                </a:solidFill>
                <a:latin typeface="Segoe UI Light"/>
                <a:ea typeface="Segoe UI Symbol" panose="020B0502040204020203" pitchFamily="34" charset="0"/>
              </a:rPr>
              <a:t>with </a:t>
            </a:r>
            <a:r>
              <a:rPr lang="en-US" sz="4400" b="1" dirty="0">
                <a:solidFill>
                  <a:schemeClr val="accent2"/>
                </a:solidFill>
                <a:latin typeface="Segoe UI Light"/>
                <a:ea typeface="Segoe UI Symbol" panose="020B0502040204020203" pitchFamily="34" charset="0"/>
              </a:rPr>
              <a:t>C#</a:t>
            </a:r>
            <a:r>
              <a:rPr lang="en-US" sz="3200" dirty="0">
                <a:solidFill>
                  <a:schemeClr val="accent2"/>
                </a:solidFill>
                <a:latin typeface="Segoe UI Light"/>
                <a:ea typeface="Segoe UI Symbol" panose="020B0502040204020203" pitchFamily="34" charset="0"/>
              </a:rPr>
              <a:t> and </a:t>
            </a:r>
            <a:r>
              <a:rPr lang="en-US" sz="3600" b="1" dirty="0">
                <a:solidFill>
                  <a:schemeClr val="accent2"/>
                </a:solidFill>
                <a:latin typeface="Segoe UI Light"/>
                <a:ea typeface="Segoe UI Symbol" panose="020B0502040204020203" pitchFamily="34" charset="0"/>
              </a:rPr>
              <a:t>.NET </a:t>
            </a:r>
            <a:r>
              <a:rPr lang="en-US" sz="3200" dirty="0">
                <a:solidFill>
                  <a:schemeClr val="accent2"/>
                </a:solidFill>
                <a:latin typeface="Segoe UI Light"/>
                <a:ea typeface="Segoe UI Symbol" panose="020B0502040204020203" pitchFamily="34" charset="0"/>
              </a:rPr>
              <a:t>from a </a:t>
            </a:r>
          </a:p>
          <a:p>
            <a:pPr algn="ctr" defTabSz="914358">
              <a:lnSpc>
                <a:spcPct val="150000"/>
              </a:lnSpc>
            </a:pPr>
            <a:r>
              <a:rPr lang="en-US" sz="4400" b="1" dirty="0">
                <a:solidFill>
                  <a:schemeClr val="accent2"/>
                </a:solidFill>
                <a:latin typeface="Segoe UI Light"/>
                <a:ea typeface="Segoe UI Symbol" panose="020B0502040204020203" pitchFamily="34" charset="0"/>
              </a:rPr>
              <a:t>single shared codebase</a:t>
            </a:r>
            <a:r>
              <a:rPr lang="en-US" sz="3200" dirty="0">
                <a:solidFill>
                  <a:schemeClr val="accent2"/>
                </a:solidFill>
                <a:latin typeface="Segoe UI Light"/>
                <a:ea typeface="Segoe UI Symbol" panose="020B0502040204020203" pitchFamily="34" charset="0"/>
              </a:rPr>
              <a:t>. </a:t>
            </a:r>
            <a:endParaRPr lang="en-US" sz="3600" dirty="0">
              <a:solidFill>
                <a:schemeClr val="accent2"/>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 Navigation Service</a:t>
            </a:r>
          </a:p>
        </p:txBody>
      </p:sp>
      <p:sp>
        <p:nvSpPr>
          <p:cNvPr id="4" name="Rectangle 3">
            <a:extLst>
              <a:ext uri="{FF2B5EF4-FFF2-40B4-BE49-F238E27FC236}">
                <a16:creationId xmlns:a16="http://schemas.microsoft.com/office/drawing/2014/main" id="{B393A61F-DD35-4D62-88AD-CF2DB31E3BFA}"/>
              </a:ext>
            </a:extLst>
          </p:cNvPr>
          <p:cNvSpPr/>
          <p:nvPr/>
        </p:nvSpPr>
        <p:spPr>
          <a:xfrm>
            <a:off x="5873707" y="904745"/>
            <a:ext cx="5756383" cy="4801314"/>
          </a:xfrm>
          <a:prstGeom prst="rect">
            <a:avLst/>
          </a:prstGeom>
        </p:spPr>
        <p:txBody>
          <a:bodyPr wrap="square">
            <a:spAutoFit/>
          </a:bodyPr>
          <a:lstStyle/>
          <a:p>
            <a:r>
              <a:rPr lang="en-US" dirty="0">
                <a:latin typeface="Consolas" panose="020B0609020204030204" pitchFamily="49" charset="0"/>
              </a:rPr>
              <a:t>[</a:t>
            </a:r>
            <a:r>
              <a:rPr lang="en-US" dirty="0" err="1">
                <a:latin typeface="Consolas" panose="020B0609020204030204" pitchFamily="49" charset="0"/>
              </a:rPr>
              <a:t>QueryProperty</a:t>
            </a:r>
            <a:r>
              <a:rPr lang="en-US" dirty="0">
                <a:latin typeface="Consolas" panose="020B0609020204030204" pitchFamily="49" charset="0"/>
              </a:rPr>
              <a:t>("</a:t>
            </a:r>
            <a:r>
              <a:rPr lang="en-US" dirty="0" err="1">
                <a:latin typeface="Consolas" panose="020B0609020204030204" pitchFamily="49" charset="0"/>
              </a:rPr>
              <a:t>CityId</a:t>
            </a:r>
            <a:r>
              <a:rPr lang="en-US" dirty="0">
                <a:latin typeface="Consolas" panose="020B0609020204030204" pitchFamily="49" charset="0"/>
              </a:rPr>
              <a:t>", "id")]</a:t>
            </a:r>
          </a:p>
          <a:p>
            <a:r>
              <a:rPr lang="en-US" dirty="0">
                <a:latin typeface="Consolas" panose="020B0609020204030204" pitchFamily="49" charset="0"/>
              </a:rPr>
              <a:t>public partial class </a:t>
            </a:r>
            <a:r>
              <a:rPr lang="en-US" dirty="0" err="1">
                <a:latin typeface="Consolas" panose="020B0609020204030204" pitchFamily="49" charset="0"/>
              </a:rPr>
              <a:t>CityDetailPage</a:t>
            </a:r>
            <a:r>
              <a:rPr lang="en-US" dirty="0">
                <a:latin typeface="Consolas" panose="020B0609020204030204" pitchFamily="49" charset="0"/>
              </a:rPr>
              <a:t> : </a:t>
            </a:r>
            <a:r>
              <a:rPr lang="en-US" dirty="0" err="1">
                <a:latin typeface="Consolas" panose="020B0609020204030204" pitchFamily="49" charset="0"/>
              </a:rPr>
              <a:t>ContentPage</a:t>
            </a:r>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public </a:t>
            </a:r>
            <a:r>
              <a:rPr lang="en-US" dirty="0" err="1">
                <a:latin typeface="Consolas" panose="020B0609020204030204" pitchFamily="49" charset="0"/>
              </a:rPr>
              <a:t>CityDetailPage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InitializeComponent</a:t>
            </a:r>
            <a:r>
              <a:rPr lang="en-US" dirty="0">
                <a:latin typeface="Consolas" panose="020B0609020204030204" pitchFamily="49" charset="0"/>
              </a:rPr>
              <a:t>();</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public string </a:t>
            </a:r>
            <a:r>
              <a:rPr lang="en-US" dirty="0" err="1">
                <a:latin typeface="Consolas" panose="020B0609020204030204" pitchFamily="49" charset="0"/>
              </a:rPr>
              <a:t>CityId</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set</a:t>
            </a:r>
          </a:p>
          <a:p>
            <a:r>
              <a:rPr lang="en-US" dirty="0">
                <a:latin typeface="Consolas" panose="020B0609020204030204" pitchFamily="49" charset="0"/>
              </a:rPr>
              <a:t>        {</a:t>
            </a:r>
          </a:p>
          <a:p>
            <a:r>
              <a:rPr lang="en-US" dirty="0">
                <a:latin typeface="Consolas" panose="020B0609020204030204" pitchFamily="49" charset="0"/>
              </a:rPr>
              <a:t>            // do something with the Id</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5" name="Rectangle 4">
            <a:extLst>
              <a:ext uri="{FF2B5EF4-FFF2-40B4-BE49-F238E27FC236}">
                <a16:creationId xmlns:a16="http://schemas.microsoft.com/office/drawing/2014/main" id="{FEBB46D5-630C-4014-A7DF-1518B0083FD3}"/>
              </a:ext>
            </a:extLst>
          </p:cNvPr>
          <p:cNvSpPr/>
          <p:nvPr/>
        </p:nvSpPr>
        <p:spPr bwMode="auto">
          <a:xfrm>
            <a:off x="727963" y="904746"/>
            <a:ext cx="2300587" cy="36376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CityListPage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6325E2C-1EF6-4A91-AECA-094FF263DFD4}"/>
              </a:ext>
            </a:extLst>
          </p:cNvPr>
          <p:cNvSpPr/>
          <p:nvPr/>
        </p:nvSpPr>
        <p:spPr bwMode="auto">
          <a:xfrm>
            <a:off x="3298903"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CityDetailPage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 name="Arrow: Right 2">
            <a:extLst>
              <a:ext uri="{FF2B5EF4-FFF2-40B4-BE49-F238E27FC236}">
                <a16:creationId xmlns:a16="http://schemas.microsoft.com/office/drawing/2014/main" id="{FDB24695-2FAE-4464-9D31-AE0ED24931D3}"/>
              </a:ext>
            </a:extLst>
          </p:cNvPr>
          <p:cNvSpPr/>
          <p:nvPr/>
        </p:nvSpPr>
        <p:spPr bwMode="auto">
          <a:xfrm rot="1995167">
            <a:off x="7057732" y="84986"/>
            <a:ext cx="1201401" cy="5465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0899" tIns="88719" rIns="110899" bIns="88719" numCol="1" spcCol="0" rtlCol="0" fromWordArt="0" anchor="t" anchorCtr="0" forceAA="0" compatLnSpc="1">
            <a:prstTxWarp prst="textNoShape">
              <a:avLst/>
            </a:prstTxWarp>
            <a:noAutofit/>
          </a:bodyPr>
          <a:lstStyle/>
          <a:p>
            <a:pPr algn="ctr" defTabSz="565451" fontAlgn="base">
              <a:lnSpc>
                <a:spcPct val="90000"/>
              </a:lnSpc>
              <a:spcBef>
                <a:spcPct val="0"/>
              </a:spcBef>
              <a:spcAft>
                <a:spcPct val="0"/>
              </a:spcAft>
            </a:pPr>
            <a:endParaRPr lang="en-US" sz="1455"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3B1F3092-BFD6-4F84-A944-308C97F62A52}"/>
              </a:ext>
            </a:extLst>
          </p:cNvPr>
          <p:cNvSpPr/>
          <p:nvPr/>
        </p:nvSpPr>
        <p:spPr bwMode="auto">
          <a:xfrm rot="8051547">
            <a:off x="8974835" y="2714149"/>
            <a:ext cx="1201401" cy="5465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0899" tIns="88719" rIns="110899" bIns="88719" numCol="1" spcCol="0" rtlCol="0" fromWordArt="0" anchor="t" anchorCtr="0" forceAA="0" compatLnSpc="1">
            <a:prstTxWarp prst="textNoShape">
              <a:avLst/>
            </a:prstTxWarp>
            <a:noAutofit/>
          </a:bodyPr>
          <a:lstStyle/>
          <a:p>
            <a:pPr algn="ctr" defTabSz="565451" fontAlgn="base">
              <a:lnSpc>
                <a:spcPct val="90000"/>
              </a:lnSpc>
              <a:spcBef>
                <a:spcPct val="0"/>
              </a:spcBef>
              <a:spcAft>
                <a:spcPct val="0"/>
              </a:spcAft>
            </a:pPr>
            <a:endParaRPr lang="en-US" sz="145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228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 Navigation Service – Pass Objects</a:t>
            </a:r>
          </a:p>
        </p:txBody>
      </p:sp>
      <p:sp>
        <p:nvSpPr>
          <p:cNvPr id="4" name="Rectangle 3">
            <a:extLst>
              <a:ext uri="{FF2B5EF4-FFF2-40B4-BE49-F238E27FC236}">
                <a16:creationId xmlns:a16="http://schemas.microsoft.com/office/drawing/2014/main" id="{B393A61F-DD35-4D62-88AD-CF2DB31E3BFA}"/>
              </a:ext>
            </a:extLst>
          </p:cNvPr>
          <p:cNvSpPr/>
          <p:nvPr/>
        </p:nvSpPr>
        <p:spPr>
          <a:xfrm>
            <a:off x="3239929" y="1707923"/>
            <a:ext cx="5756383" cy="2031325"/>
          </a:xfrm>
          <a:prstGeom prst="rect">
            <a:avLst/>
          </a:prstGeom>
        </p:spPr>
        <p:txBody>
          <a:bodyPr wrap="square">
            <a:spAutoFit/>
          </a:bodyPr>
          <a:lstStyle/>
          <a:p>
            <a:r>
              <a:rPr lang="en-US" dirty="0">
                <a:latin typeface="Consolas" panose="020B0609020204030204" pitchFamily="49" charset="0"/>
              </a:rPr>
              <a:t>var city = new City("Cleveland");</a:t>
            </a:r>
          </a:p>
          <a:p>
            <a:endParaRPr lang="en-US" dirty="0">
              <a:latin typeface="Consolas" panose="020B0609020204030204" pitchFamily="49" charset="0"/>
            </a:endParaRPr>
          </a:p>
          <a:p>
            <a:r>
              <a:rPr lang="en-US" dirty="0" err="1">
                <a:latin typeface="Consolas" panose="020B0609020204030204" pitchFamily="49" charset="0"/>
              </a:rPr>
              <a:t>Shell.Current.GoToAsync</a:t>
            </a:r>
            <a:r>
              <a:rPr lang="en-US" dirty="0">
                <a:latin typeface="Consolas" panose="020B0609020204030204" pitchFamily="49" charset="0"/>
              </a:rPr>
              <a:t>("detail", </a:t>
            </a:r>
          </a:p>
          <a:p>
            <a:r>
              <a:rPr lang="en-US" dirty="0">
                <a:latin typeface="Consolas" panose="020B0609020204030204" pitchFamily="49" charset="0"/>
              </a:rPr>
              <a:t>     new Dictionary&lt;string, object&gt; </a:t>
            </a:r>
          </a:p>
          <a:p>
            <a:r>
              <a:rPr lang="en-US" dirty="0">
                <a:latin typeface="Consolas" panose="020B0609020204030204" pitchFamily="49" charset="0"/>
              </a:rPr>
              <a:t>     {</a:t>
            </a:r>
          </a:p>
          <a:p>
            <a:r>
              <a:rPr lang="en-US" dirty="0">
                <a:latin typeface="Consolas" panose="020B0609020204030204" pitchFamily="49" charset="0"/>
              </a:rPr>
              <a:t>	{"City", city}</a:t>
            </a:r>
          </a:p>
          <a:p>
            <a:r>
              <a:rPr lang="en-US" dirty="0">
                <a:latin typeface="Consolas" panose="020B0609020204030204" pitchFamily="49" charset="0"/>
              </a:rPr>
              <a:t>     });</a:t>
            </a:r>
          </a:p>
        </p:txBody>
      </p:sp>
      <p:sp>
        <p:nvSpPr>
          <p:cNvPr id="5" name="Rectangle 4">
            <a:extLst>
              <a:ext uri="{FF2B5EF4-FFF2-40B4-BE49-F238E27FC236}">
                <a16:creationId xmlns:a16="http://schemas.microsoft.com/office/drawing/2014/main" id="{FEBB46D5-630C-4014-A7DF-1518B0083FD3}"/>
              </a:ext>
            </a:extLst>
          </p:cNvPr>
          <p:cNvSpPr/>
          <p:nvPr/>
        </p:nvSpPr>
        <p:spPr bwMode="auto">
          <a:xfrm>
            <a:off x="727963"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CityListPage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6325E2C-1EF6-4A91-AECA-094FF263DFD4}"/>
              </a:ext>
            </a:extLst>
          </p:cNvPr>
          <p:cNvSpPr/>
          <p:nvPr/>
        </p:nvSpPr>
        <p:spPr bwMode="auto">
          <a:xfrm>
            <a:off x="9207692"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CityDetailPage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6539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 Navigation Service – Pass Objects</a:t>
            </a:r>
          </a:p>
        </p:txBody>
      </p:sp>
      <p:sp>
        <p:nvSpPr>
          <p:cNvPr id="4" name="Rectangle 3">
            <a:extLst>
              <a:ext uri="{FF2B5EF4-FFF2-40B4-BE49-F238E27FC236}">
                <a16:creationId xmlns:a16="http://schemas.microsoft.com/office/drawing/2014/main" id="{B393A61F-DD35-4D62-88AD-CF2DB31E3BFA}"/>
              </a:ext>
            </a:extLst>
          </p:cNvPr>
          <p:cNvSpPr/>
          <p:nvPr/>
        </p:nvSpPr>
        <p:spPr>
          <a:xfrm>
            <a:off x="5873707" y="904745"/>
            <a:ext cx="5756383" cy="3970318"/>
          </a:xfrm>
          <a:prstGeom prst="rect">
            <a:avLst/>
          </a:prstGeom>
        </p:spPr>
        <p:txBody>
          <a:bodyPr wrap="square">
            <a:spAutoFit/>
          </a:bodyPr>
          <a:lstStyle/>
          <a:p>
            <a:r>
              <a:rPr lang="en-US" dirty="0">
                <a:latin typeface="Consolas" panose="020B0609020204030204" pitchFamily="49" charset="0"/>
              </a:rPr>
              <a:t>[</a:t>
            </a:r>
            <a:r>
              <a:rPr lang="en-US" dirty="0" err="1">
                <a:latin typeface="Consolas" panose="020B0609020204030204" pitchFamily="49" charset="0"/>
              </a:rPr>
              <a:t>QueryProperty</a:t>
            </a:r>
            <a:r>
              <a:rPr lang="en-US" dirty="0">
                <a:latin typeface="Consolas" panose="020B0609020204030204" pitchFamily="49" charset="0"/>
              </a:rPr>
              <a:t>("City", "City")]</a:t>
            </a:r>
          </a:p>
          <a:p>
            <a:r>
              <a:rPr lang="en-US" dirty="0">
                <a:latin typeface="Consolas" panose="020B0609020204030204" pitchFamily="49" charset="0"/>
              </a:rPr>
              <a:t>public partial class </a:t>
            </a:r>
            <a:r>
              <a:rPr lang="en-US" dirty="0" err="1">
                <a:latin typeface="Consolas" panose="020B0609020204030204" pitchFamily="49" charset="0"/>
              </a:rPr>
              <a:t>CityDetailPage</a:t>
            </a:r>
            <a:r>
              <a:rPr lang="en-US" dirty="0">
                <a:latin typeface="Consolas" panose="020B0609020204030204" pitchFamily="49" charset="0"/>
              </a:rPr>
              <a:t> : </a:t>
            </a:r>
            <a:r>
              <a:rPr lang="en-US" dirty="0" err="1">
                <a:latin typeface="Consolas" panose="020B0609020204030204" pitchFamily="49" charset="0"/>
              </a:rPr>
              <a:t>ContentPage</a:t>
            </a:r>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public </a:t>
            </a:r>
            <a:r>
              <a:rPr lang="en-US" dirty="0" err="1">
                <a:latin typeface="Consolas" panose="020B0609020204030204" pitchFamily="49" charset="0"/>
              </a:rPr>
              <a:t>CityDetailPage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InitializeComponent</a:t>
            </a:r>
            <a:r>
              <a:rPr lang="en-US" dirty="0">
                <a:latin typeface="Consolas" panose="020B0609020204030204" pitchFamily="49" charset="0"/>
              </a:rPr>
              <a:t>();</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public City </a:t>
            </a:r>
            <a:r>
              <a:rPr lang="en-US" dirty="0" err="1">
                <a:latin typeface="Consolas" panose="020B0609020204030204" pitchFamily="49" charset="0"/>
              </a:rPr>
              <a:t>City</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get; set;</a:t>
            </a:r>
          </a:p>
          <a:p>
            <a:r>
              <a:rPr lang="en-US" dirty="0">
                <a:latin typeface="Consolas" panose="020B0609020204030204" pitchFamily="49" charset="0"/>
              </a:rPr>
              <a:t>    }</a:t>
            </a:r>
          </a:p>
          <a:p>
            <a:r>
              <a:rPr lang="en-US" dirty="0">
                <a:latin typeface="Consolas" panose="020B0609020204030204" pitchFamily="49" charset="0"/>
              </a:rPr>
              <a:t>}</a:t>
            </a:r>
          </a:p>
        </p:txBody>
      </p:sp>
      <p:sp>
        <p:nvSpPr>
          <p:cNvPr id="5" name="Rectangle 4">
            <a:extLst>
              <a:ext uri="{FF2B5EF4-FFF2-40B4-BE49-F238E27FC236}">
                <a16:creationId xmlns:a16="http://schemas.microsoft.com/office/drawing/2014/main" id="{FEBB46D5-630C-4014-A7DF-1518B0083FD3}"/>
              </a:ext>
            </a:extLst>
          </p:cNvPr>
          <p:cNvSpPr/>
          <p:nvPr/>
        </p:nvSpPr>
        <p:spPr bwMode="auto">
          <a:xfrm>
            <a:off x="727963" y="904746"/>
            <a:ext cx="2300587" cy="36376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CityListPage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6325E2C-1EF6-4A91-AECA-094FF263DFD4}"/>
              </a:ext>
            </a:extLst>
          </p:cNvPr>
          <p:cNvSpPr/>
          <p:nvPr/>
        </p:nvSpPr>
        <p:spPr bwMode="auto">
          <a:xfrm>
            <a:off x="3298903"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CityDetailPage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 name="Arrow: Right 2">
            <a:extLst>
              <a:ext uri="{FF2B5EF4-FFF2-40B4-BE49-F238E27FC236}">
                <a16:creationId xmlns:a16="http://schemas.microsoft.com/office/drawing/2014/main" id="{FDB24695-2FAE-4464-9D31-AE0ED24931D3}"/>
              </a:ext>
            </a:extLst>
          </p:cNvPr>
          <p:cNvSpPr/>
          <p:nvPr/>
        </p:nvSpPr>
        <p:spPr bwMode="auto">
          <a:xfrm rot="1995167">
            <a:off x="7057732" y="84986"/>
            <a:ext cx="1201401" cy="5465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0899" tIns="88719" rIns="110899" bIns="88719" numCol="1" spcCol="0" rtlCol="0" fromWordArt="0" anchor="t" anchorCtr="0" forceAA="0" compatLnSpc="1">
            <a:prstTxWarp prst="textNoShape">
              <a:avLst/>
            </a:prstTxWarp>
            <a:noAutofit/>
          </a:bodyPr>
          <a:lstStyle/>
          <a:p>
            <a:pPr algn="ctr" defTabSz="565451" fontAlgn="base">
              <a:lnSpc>
                <a:spcPct val="90000"/>
              </a:lnSpc>
              <a:spcBef>
                <a:spcPct val="0"/>
              </a:spcBef>
              <a:spcAft>
                <a:spcPct val="0"/>
              </a:spcAft>
            </a:pPr>
            <a:endParaRPr lang="en-US" sz="1455"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3B1F3092-BFD6-4F84-A944-308C97F62A52}"/>
              </a:ext>
            </a:extLst>
          </p:cNvPr>
          <p:cNvSpPr/>
          <p:nvPr/>
        </p:nvSpPr>
        <p:spPr bwMode="auto">
          <a:xfrm rot="8051547">
            <a:off x="8974835" y="2714149"/>
            <a:ext cx="1201401" cy="54650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0899" tIns="88719" rIns="110899" bIns="88719" numCol="1" spcCol="0" rtlCol="0" fromWordArt="0" anchor="t" anchorCtr="0" forceAA="0" compatLnSpc="1">
            <a:prstTxWarp prst="textNoShape">
              <a:avLst/>
            </a:prstTxWarp>
            <a:noAutofit/>
          </a:bodyPr>
          <a:lstStyle/>
          <a:p>
            <a:pPr algn="ctr" defTabSz="565451" fontAlgn="base">
              <a:lnSpc>
                <a:spcPct val="90000"/>
              </a:lnSpc>
              <a:spcBef>
                <a:spcPct val="0"/>
              </a:spcBef>
              <a:spcAft>
                <a:spcPct val="0"/>
              </a:spcAft>
            </a:pPr>
            <a:endParaRPr lang="en-US" sz="145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5897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664"/>
            <a:ext cx="10058400" cy="1609344"/>
          </a:xfrm>
        </p:spPr>
        <p:txBody>
          <a:bodyPr/>
          <a:lstStyle/>
          <a:p>
            <a:r>
              <a:rPr lang="en-US" dirty="0"/>
              <a:t>.NET MAUI Page Lifecycle</a:t>
            </a:r>
          </a:p>
        </p:txBody>
      </p:sp>
      <p:sp>
        <p:nvSpPr>
          <p:cNvPr id="3" name="Text Placeholder 4"/>
          <p:cNvSpPr txBox="1">
            <a:spLocks/>
          </p:cNvSpPr>
          <p:nvPr/>
        </p:nvSpPr>
        <p:spPr>
          <a:xfrm>
            <a:off x="-552744" y="1648494"/>
            <a:ext cx="5893370" cy="8959488"/>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       Legacy Page lifecycle events:</a:t>
            </a:r>
          </a:p>
          <a:p>
            <a:pPr marL="1792773" lvl="1" indent="-896386">
              <a:buFont typeface="Wingdings" charset="2"/>
              <a:buChar char="§"/>
            </a:pPr>
            <a:r>
              <a:rPr lang="en-US" sz="2353" b="1" dirty="0" err="1"/>
              <a:t>OnAppearing</a:t>
            </a:r>
            <a:endParaRPr lang="en-US" sz="2353" b="1" dirty="0"/>
          </a:p>
          <a:p>
            <a:pPr marL="1792773" lvl="1" indent="-896386">
              <a:buFont typeface="Wingdings" charset="2"/>
              <a:buChar char="§"/>
            </a:pPr>
            <a:r>
              <a:rPr lang="en-US" sz="2353" b="1" dirty="0" err="1"/>
              <a:t>OnDisappearing</a:t>
            </a:r>
            <a:endParaRPr lang="en-US" sz="2353" b="1" dirty="0"/>
          </a:p>
          <a:p>
            <a:pPr marL="1792773" lvl="1" indent="-896386">
              <a:buFont typeface="Wingdings" charset="2"/>
              <a:buChar char="§"/>
            </a:pPr>
            <a:endParaRPr lang="en-US" sz="2353" b="1" dirty="0"/>
          </a:p>
          <a:p>
            <a:pPr marL="896387" lvl="1" indent="0">
              <a:buNone/>
            </a:pPr>
            <a:r>
              <a:rPr lang="en-US" sz="2353" dirty="0">
                <a:latin typeface="+mj-lt"/>
              </a:rPr>
              <a:t>Modern Navigation lifecycle events:</a:t>
            </a:r>
            <a:endParaRPr lang="en-US" sz="2353" b="1" dirty="0"/>
          </a:p>
          <a:p>
            <a:pPr marL="1792773" lvl="1" indent="-896386">
              <a:buFont typeface="+mj-lt"/>
              <a:buAutoNum type="arabicPeriod"/>
            </a:pPr>
            <a:r>
              <a:rPr lang="en-US" sz="2353" b="1" dirty="0" err="1"/>
              <a:t>OnNavigatedTo</a:t>
            </a:r>
            <a:endParaRPr lang="en-US" sz="2353" b="1" dirty="0"/>
          </a:p>
          <a:p>
            <a:pPr marL="1792773" lvl="1" indent="-896386">
              <a:buFont typeface="+mj-lt"/>
              <a:buAutoNum type="arabicPeriod"/>
            </a:pPr>
            <a:r>
              <a:rPr lang="en-US" sz="2353" b="1" dirty="0" err="1"/>
              <a:t>OnNavigatingFrom</a:t>
            </a:r>
            <a:endParaRPr lang="en-US" sz="2353" b="1" dirty="0"/>
          </a:p>
          <a:p>
            <a:pPr marL="1792773" lvl="1" indent="-896386">
              <a:buFont typeface="+mj-lt"/>
              <a:buAutoNum type="arabicPeriod"/>
            </a:pPr>
            <a:r>
              <a:rPr lang="en-US" sz="2353" b="1" dirty="0" err="1"/>
              <a:t>OnNavigatedFrom</a:t>
            </a:r>
            <a:endParaRPr lang="en-US" sz="2353" b="1" dirty="0"/>
          </a:p>
          <a:p>
            <a:pPr marL="1792773" lvl="1" indent="-896386">
              <a:buFont typeface="+mj-lt"/>
              <a:buAutoNum type="arabicPeriod"/>
            </a:pPr>
            <a:endParaRPr lang="en-US" sz="2353" b="1" dirty="0"/>
          </a:p>
          <a:p>
            <a:pPr marL="1792773" lvl="1" indent="-896386">
              <a:buFont typeface="Wingdings" charset="2"/>
              <a:buChar char="§"/>
            </a:pPr>
            <a:endParaRPr lang="en-US" sz="2353" b="1" dirty="0"/>
          </a:p>
        </p:txBody>
      </p:sp>
      <p:pic>
        <p:nvPicPr>
          <p:cNvPr id="7" name="Picture 6">
            <a:extLst>
              <a:ext uri="{FF2B5EF4-FFF2-40B4-BE49-F238E27FC236}">
                <a16:creationId xmlns:a16="http://schemas.microsoft.com/office/drawing/2014/main" id="{C673A4DF-89CF-4BEF-BC9E-C35EA199790B}"/>
              </a:ext>
            </a:extLst>
          </p:cNvPr>
          <p:cNvPicPr>
            <a:picLocks noChangeAspect="1"/>
          </p:cNvPicPr>
          <p:nvPr/>
        </p:nvPicPr>
        <p:blipFill>
          <a:blip r:embed="rId3"/>
          <a:stretch>
            <a:fillRect/>
          </a:stretch>
        </p:blipFill>
        <p:spPr>
          <a:xfrm>
            <a:off x="5573086" y="1476216"/>
            <a:ext cx="6311528" cy="5063222"/>
          </a:xfrm>
          <a:prstGeom prst="rect">
            <a:avLst/>
          </a:prstGeom>
        </p:spPr>
      </p:pic>
    </p:spTree>
    <p:extLst>
      <p:ext uri="{BB962C8B-B14F-4D97-AF65-F5344CB8AC3E}">
        <p14:creationId xmlns:p14="http://schemas.microsoft.com/office/powerpoint/2010/main" val="3820276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A7805-4944-4C26-B70B-74027AC8AD93}"/>
              </a:ext>
            </a:extLst>
          </p:cNvPr>
          <p:cNvSpPr>
            <a:spLocks noGrp="1"/>
          </p:cNvSpPr>
          <p:nvPr>
            <p:ph type="ctrTitle"/>
          </p:nvPr>
        </p:nvSpPr>
        <p:spPr/>
        <p:txBody>
          <a:bodyPr/>
          <a:lstStyle/>
          <a:p>
            <a:r>
              <a:rPr lang="en-US" dirty="0"/>
              <a:t>Platform Specifics</a:t>
            </a:r>
          </a:p>
        </p:txBody>
      </p:sp>
      <p:sp>
        <p:nvSpPr>
          <p:cNvPr id="4" name="Subtitle 3">
            <a:extLst>
              <a:ext uri="{FF2B5EF4-FFF2-40B4-BE49-F238E27FC236}">
                <a16:creationId xmlns:a16="http://schemas.microsoft.com/office/drawing/2014/main" id="{E625243B-DBF0-4580-A4CD-D769204A72A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42269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rgbClr val="FFFFFF"/>
                </a:solidFill>
                <a:latin typeface="Segoe UI Light"/>
              </a:rPr>
              <a:t>Shared C# Backend</a:t>
            </a:r>
          </a:p>
        </p:txBody>
      </p:sp>
    </p:spTree>
    <p:extLst>
      <p:ext uri="{BB962C8B-B14F-4D97-AF65-F5344CB8AC3E}">
        <p14:creationId xmlns:p14="http://schemas.microsoft.com/office/powerpoint/2010/main" val="1204161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4911" y="2854304"/>
            <a:ext cx="3801463" cy="1552632"/>
          </a:xfrm>
        </p:spPr>
        <p:txBody>
          <a:bodyPr>
            <a:normAutofit fontScale="90000"/>
          </a:bodyPr>
          <a:lstStyle/>
          <a:p>
            <a:r>
              <a:rPr lang="en-US" dirty="0"/>
              <a:t>Platform</a:t>
            </a:r>
            <a:br>
              <a:rPr lang="en-US" dirty="0"/>
            </a:br>
            <a:r>
              <a:rPr lang="en-US" dirty="0"/>
              <a:t>Specific Code</a:t>
            </a: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rgbClr val="FFFFFF"/>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rgbClr val="FFFFFF"/>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rgbClr val="FFFFFF"/>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rgbClr val="FFFFFF"/>
                  </a:solidFill>
                </a:rPr>
                <a:t>Battery</a:t>
              </a:r>
            </a:p>
            <a:p>
              <a:pPr defTabSz="914102" fontAlgn="base">
                <a:lnSpc>
                  <a:spcPct val="120000"/>
                </a:lnSpc>
                <a:spcBef>
                  <a:spcPct val="0"/>
                </a:spcBef>
                <a:spcAft>
                  <a:spcPct val="0"/>
                </a:spcAft>
              </a:pPr>
              <a:r>
                <a:rPr lang="en-US" dirty="0">
                  <a:solidFill>
                    <a:srgbClr val="FFFFFF"/>
                  </a:solidFill>
                </a:rPr>
                <a:t>GPS</a:t>
              </a:r>
            </a:p>
            <a:p>
              <a:pPr defTabSz="914102" fontAlgn="base">
                <a:lnSpc>
                  <a:spcPct val="120000"/>
                </a:lnSpc>
                <a:spcBef>
                  <a:spcPct val="0"/>
                </a:spcBef>
                <a:spcAft>
                  <a:spcPct val="0"/>
                </a:spcAft>
              </a:pPr>
              <a:r>
                <a:rPr lang="en-US" dirty="0">
                  <a:solidFill>
                    <a:srgbClr val="FFFFFF"/>
                  </a:solidFill>
                </a:rPr>
                <a:t>Lights</a:t>
              </a:r>
            </a:p>
            <a:p>
              <a:pPr defTabSz="914102" fontAlgn="base">
                <a:lnSpc>
                  <a:spcPct val="120000"/>
                </a:lnSpc>
                <a:spcBef>
                  <a:spcPct val="0"/>
                </a:spcBef>
                <a:spcAft>
                  <a:spcPct val="0"/>
                </a:spcAft>
              </a:pPr>
              <a:r>
                <a:rPr lang="en-US" dirty="0">
                  <a:solidFill>
                    <a:srgbClr val="FFFFFF"/>
                  </a:solidFill>
                </a:rPr>
                <a:t>Notifications</a:t>
              </a:r>
            </a:p>
            <a:p>
              <a:pPr defTabSz="914102" fontAlgn="base">
                <a:lnSpc>
                  <a:spcPct val="120000"/>
                </a:lnSpc>
                <a:spcBef>
                  <a:spcPct val="0"/>
                </a:spcBef>
                <a:spcAft>
                  <a:spcPct val="0"/>
                </a:spcAft>
              </a:pPr>
              <a:r>
                <a:rPr lang="en-US" dirty="0">
                  <a:solidFill>
                    <a:srgbClr val="FFFFFF"/>
                  </a:solidFill>
                </a:rPr>
                <a:t>Settings</a:t>
              </a:r>
            </a:p>
            <a:p>
              <a:pPr defTabSz="914102" fontAlgn="base">
                <a:lnSpc>
                  <a:spcPct val="120000"/>
                </a:lnSpc>
                <a:spcBef>
                  <a:spcPct val="0"/>
                </a:spcBef>
                <a:spcAft>
                  <a:spcPct val="0"/>
                </a:spcAft>
              </a:pPr>
              <a:r>
                <a:rPr lang="en-US" dirty="0">
                  <a:solidFill>
                    <a:srgbClr val="FFFFFF"/>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rgbClr val="FFFFFF"/>
                  </a:solidFill>
                </a:rPr>
                <a:t>Battery</a:t>
              </a:r>
            </a:p>
            <a:p>
              <a:pPr defTabSz="914102" fontAlgn="base">
                <a:lnSpc>
                  <a:spcPct val="120000"/>
                </a:lnSpc>
                <a:spcBef>
                  <a:spcPct val="0"/>
                </a:spcBef>
                <a:spcAft>
                  <a:spcPct val="0"/>
                </a:spcAft>
              </a:pPr>
              <a:r>
                <a:rPr lang="en-US" dirty="0">
                  <a:solidFill>
                    <a:srgbClr val="FFFFFF"/>
                  </a:solidFill>
                </a:rPr>
                <a:t>GPS</a:t>
              </a:r>
            </a:p>
            <a:p>
              <a:pPr defTabSz="914102" fontAlgn="base">
                <a:lnSpc>
                  <a:spcPct val="120000"/>
                </a:lnSpc>
                <a:spcBef>
                  <a:spcPct val="0"/>
                </a:spcBef>
                <a:spcAft>
                  <a:spcPct val="0"/>
                </a:spcAft>
              </a:pPr>
              <a:r>
                <a:rPr lang="en-US" dirty="0">
                  <a:solidFill>
                    <a:srgbClr val="FFFFFF"/>
                  </a:solidFill>
                </a:rPr>
                <a:t>Lights</a:t>
              </a:r>
            </a:p>
            <a:p>
              <a:pPr defTabSz="914102" fontAlgn="base">
                <a:lnSpc>
                  <a:spcPct val="120000"/>
                </a:lnSpc>
                <a:spcBef>
                  <a:spcPct val="0"/>
                </a:spcBef>
                <a:spcAft>
                  <a:spcPct val="0"/>
                </a:spcAft>
              </a:pPr>
              <a:r>
                <a:rPr lang="en-US" dirty="0">
                  <a:solidFill>
                    <a:srgbClr val="FFFFFF"/>
                  </a:solidFill>
                </a:rPr>
                <a:t>Notifications</a:t>
              </a:r>
            </a:p>
            <a:p>
              <a:pPr defTabSz="914102" fontAlgn="base">
                <a:lnSpc>
                  <a:spcPct val="120000"/>
                </a:lnSpc>
                <a:spcBef>
                  <a:spcPct val="0"/>
                </a:spcBef>
                <a:spcAft>
                  <a:spcPct val="0"/>
                </a:spcAft>
              </a:pPr>
              <a:r>
                <a:rPr lang="en-US" dirty="0">
                  <a:solidFill>
                    <a:srgbClr val="FFFFFF"/>
                  </a:solidFill>
                </a:rPr>
                <a:t>Settings</a:t>
              </a:r>
            </a:p>
            <a:p>
              <a:pPr defTabSz="914102" fontAlgn="base">
                <a:lnSpc>
                  <a:spcPct val="120000"/>
                </a:lnSpc>
                <a:spcBef>
                  <a:spcPct val="0"/>
                </a:spcBef>
                <a:spcAft>
                  <a:spcPct val="0"/>
                </a:spcAft>
              </a:pPr>
              <a:r>
                <a:rPr lang="en-US" dirty="0">
                  <a:solidFill>
                    <a:srgbClr val="FFFFFF"/>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rgbClr val="FFFFFF"/>
                  </a:solidFill>
                </a:rPr>
                <a:t>Battery</a:t>
              </a:r>
            </a:p>
            <a:p>
              <a:pPr defTabSz="914102" fontAlgn="base">
                <a:lnSpc>
                  <a:spcPct val="120000"/>
                </a:lnSpc>
                <a:spcBef>
                  <a:spcPct val="0"/>
                </a:spcBef>
                <a:spcAft>
                  <a:spcPct val="0"/>
                </a:spcAft>
              </a:pPr>
              <a:r>
                <a:rPr lang="en-US" dirty="0">
                  <a:solidFill>
                    <a:srgbClr val="FFFFFF"/>
                  </a:solidFill>
                </a:rPr>
                <a:t>GPS</a:t>
              </a:r>
            </a:p>
            <a:p>
              <a:pPr defTabSz="914102" fontAlgn="base">
                <a:lnSpc>
                  <a:spcPct val="120000"/>
                </a:lnSpc>
                <a:spcBef>
                  <a:spcPct val="0"/>
                </a:spcBef>
                <a:spcAft>
                  <a:spcPct val="0"/>
                </a:spcAft>
              </a:pPr>
              <a:r>
                <a:rPr lang="en-US" dirty="0">
                  <a:solidFill>
                    <a:srgbClr val="FFFFFF"/>
                  </a:solidFill>
                </a:rPr>
                <a:t>Lights</a:t>
              </a:r>
            </a:p>
            <a:p>
              <a:pPr defTabSz="914102" fontAlgn="base">
                <a:lnSpc>
                  <a:spcPct val="120000"/>
                </a:lnSpc>
                <a:spcBef>
                  <a:spcPct val="0"/>
                </a:spcBef>
                <a:spcAft>
                  <a:spcPct val="0"/>
                </a:spcAft>
              </a:pPr>
              <a:r>
                <a:rPr lang="en-US" dirty="0">
                  <a:solidFill>
                    <a:srgbClr val="FFFFFF"/>
                  </a:solidFill>
                </a:rPr>
                <a:t>Notifications</a:t>
              </a:r>
            </a:p>
            <a:p>
              <a:pPr defTabSz="914102" fontAlgn="base">
                <a:lnSpc>
                  <a:spcPct val="120000"/>
                </a:lnSpc>
                <a:spcBef>
                  <a:spcPct val="0"/>
                </a:spcBef>
                <a:spcAft>
                  <a:spcPct val="0"/>
                </a:spcAft>
              </a:pPr>
              <a:r>
                <a:rPr lang="en-US" dirty="0">
                  <a:solidFill>
                    <a:srgbClr val="FFFFFF"/>
                  </a:solidFill>
                </a:rPr>
                <a:t>Settings</a:t>
              </a:r>
            </a:p>
            <a:p>
              <a:pPr defTabSz="914102" fontAlgn="base">
                <a:lnSpc>
                  <a:spcPct val="120000"/>
                </a:lnSpc>
                <a:spcBef>
                  <a:spcPct val="0"/>
                </a:spcBef>
                <a:spcAft>
                  <a:spcPct val="0"/>
                </a:spcAft>
              </a:pPr>
              <a:r>
                <a:rPr lang="en-US" dirty="0">
                  <a:solidFill>
                    <a:srgbClr val="FFFFFF"/>
                  </a:solidFill>
                </a:rPr>
                <a:t>Text To Speech</a:t>
              </a:r>
            </a:p>
          </p:txBody>
        </p:sp>
      </p:grpSp>
    </p:spTree>
    <p:extLst>
      <p:ext uri="{BB962C8B-B14F-4D97-AF65-F5344CB8AC3E}">
        <p14:creationId xmlns:p14="http://schemas.microsoft.com/office/powerpoint/2010/main" val="45671008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rgbClr val="FFFFFF"/>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rgbClr val="FFFFFF"/>
                  </a:solidFill>
                  <a:latin typeface="Segoe UI Ligh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rgbClr val="FFFFFF"/>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rgbClr val="FFFFFF"/>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81706125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0058400" cy="1609344"/>
          </a:xfrm>
        </p:spPr>
        <p:txBody>
          <a:bodyPr/>
          <a:lstStyle/>
          <a:p>
            <a:r>
              <a:rPr lang="en-US" dirty="0"/>
              <a:t>Common Interface</a:t>
            </a:r>
          </a:p>
        </p:txBody>
      </p:sp>
      <p:sp>
        <p:nvSpPr>
          <p:cNvPr id="53" name="Rectangle 52"/>
          <p:cNvSpPr/>
          <p:nvPr/>
        </p:nvSpPr>
        <p:spPr>
          <a:xfrm>
            <a:off x="3130702" y="1189176"/>
            <a:ext cx="8298342" cy="1200329"/>
          </a:xfrm>
          <a:prstGeom prst="rect">
            <a:avLst/>
          </a:prstGeom>
        </p:spPr>
        <p:txBody>
          <a:bodyPr wrap="square">
            <a:spAutoFit/>
          </a:bodyPr>
          <a:lstStyle/>
          <a:p>
            <a:r>
              <a:rPr lang="en-US" dirty="0">
                <a:solidFill>
                  <a:srgbClr val="009695"/>
                </a:solidFill>
              </a:rPr>
              <a:t>public</a:t>
            </a:r>
            <a:r>
              <a:rPr lang="en-US" dirty="0"/>
              <a:t> </a:t>
            </a:r>
            <a:r>
              <a:rPr lang="en-US" dirty="0">
                <a:solidFill>
                  <a:srgbClr val="009695"/>
                </a:solidFill>
              </a:rPr>
              <a:t>interface</a:t>
            </a:r>
            <a:r>
              <a:rPr lang="en-US" dirty="0"/>
              <a:t> </a:t>
            </a:r>
            <a:r>
              <a:rPr lang="en-US" dirty="0" err="1">
                <a:solidFill>
                  <a:srgbClr val="3364AD"/>
                </a:solidFill>
              </a:rPr>
              <a:t>ITextToSpeech</a:t>
            </a:r>
            <a:r>
              <a:rPr lang="en-US" dirty="0"/>
              <a:t> </a:t>
            </a:r>
          </a:p>
          <a:p>
            <a:r>
              <a:rPr lang="en-US" dirty="0"/>
              <a:t>{ </a:t>
            </a:r>
          </a:p>
          <a:p>
            <a:r>
              <a:rPr lang="en-US" dirty="0">
                <a:solidFill>
                  <a:srgbClr val="3364AD"/>
                </a:solidFill>
              </a:rPr>
              <a:t>   void</a:t>
            </a:r>
            <a:r>
              <a:rPr lang="en-US" dirty="0"/>
              <a:t> </a:t>
            </a:r>
            <a:r>
              <a:rPr lang="en-US" dirty="0">
                <a:solidFill>
                  <a:srgbClr val="555753"/>
                </a:solidFill>
              </a:rPr>
              <a:t>Speak</a:t>
            </a:r>
            <a:r>
              <a:rPr lang="en-US" dirty="0"/>
              <a:t> (</a:t>
            </a:r>
            <a:r>
              <a:rPr lang="en-US" dirty="0">
                <a:solidFill>
                  <a:srgbClr val="3364AD"/>
                </a:solidFill>
              </a:rPr>
              <a:t>string</a:t>
            </a:r>
            <a:r>
              <a:rPr lang="en-US" dirty="0"/>
              <a:t> text); </a:t>
            </a:r>
          </a:p>
          <a:p>
            <a:r>
              <a:rPr lang="en-US" dirty="0"/>
              <a:t>}</a:t>
            </a:r>
          </a:p>
        </p:txBody>
      </p:sp>
      <p:sp>
        <p:nvSpPr>
          <p:cNvPr id="10" name="Rectangle 9"/>
          <p:cNvSpPr/>
          <p:nvPr/>
        </p:nvSpPr>
        <p:spPr bwMode="auto">
          <a:xfrm>
            <a:off x="537140" y="1185702"/>
            <a:ext cx="2352556" cy="55126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2" name="Group 1"/>
          <p:cNvGrpSpPr/>
          <p:nvPr/>
        </p:nvGrpSpPr>
        <p:grpSpPr>
          <a:xfrm>
            <a:off x="2224314" y="1967780"/>
            <a:ext cx="665382" cy="665380"/>
            <a:chOff x="537140" y="1967780"/>
            <a:chExt cx="843452" cy="843450"/>
          </a:xfrm>
        </p:grpSpPr>
        <p:sp>
          <p:nvSpPr>
            <p:cNvPr id="11" name="Oval 10"/>
            <p:cNvSpPr/>
            <p:nvPr/>
          </p:nvSpPr>
          <p:spPr bwMode="auto">
            <a:xfrm>
              <a:off x="537140" y="1967780"/>
              <a:ext cx="843452" cy="84345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Windows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37" y="2207279"/>
              <a:ext cx="382119" cy="356644"/>
            </a:xfrm>
            <a:prstGeom prst="rect">
              <a:avLst/>
            </a:prstGeom>
          </p:spPr>
        </p:pic>
      </p:grpSp>
      <p:sp>
        <p:nvSpPr>
          <p:cNvPr id="13" name="TextBox 12"/>
          <p:cNvSpPr txBox="1"/>
          <p:nvPr/>
        </p:nvSpPr>
        <p:spPr>
          <a:xfrm>
            <a:off x="506978" y="1202822"/>
            <a:ext cx="2382718" cy="5051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err="1">
                <a:solidFill>
                  <a:schemeClr val="bg1"/>
                </a:solidFill>
              </a:rPr>
              <a:t>ITextToSpeech</a:t>
            </a:r>
            <a:endParaRPr lang="en-US" sz="1400" dirty="0">
              <a:solidFill>
                <a:schemeClr val="bg1"/>
              </a:solidFill>
            </a:endParaRPr>
          </a:p>
        </p:txBody>
      </p:sp>
      <p:grpSp>
        <p:nvGrpSpPr>
          <p:cNvPr id="4" name="Group 3"/>
          <p:cNvGrpSpPr/>
          <p:nvPr/>
        </p:nvGrpSpPr>
        <p:grpSpPr>
          <a:xfrm>
            <a:off x="1409317" y="1963724"/>
            <a:ext cx="665381" cy="665380"/>
            <a:chOff x="1621598" y="1967780"/>
            <a:chExt cx="843451" cy="843450"/>
          </a:xfrm>
        </p:grpSpPr>
        <p:sp>
          <p:nvSpPr>
            <p:cNvPr id="9" name="Oval 8"/>
            <p:cNvSpPr/>
            <p:nvPr/>
          </p:nvSpPr>
          <p:spPr bwMode="auto">
            <a:xfrm>
              <a:off x="1621598" y="1967780"/>
              <a:ext cx="843451" cy="84345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192" y="2179294"/>
              <a:ext cx="356644" cy="410140"/>
            </a:xfrm>
            <a:prstGeom prst="rect">
              <a:avLst/>
            </a:prstGeom>
          </p:spPr>
        </p:pic>
      </p:grpSp>
      <p:grpSp>
        <p:nvGrpSpPr>
          <p:cNvPr id="5" name="Group 4"/>
          <p:cNvGrpSpPr/>
          <p:nvPr/>
        </p:nvGrpSpPr>
        <p:grpSpPr>
          <a:xfrm>
            <a:off x="561155" y="1963724"/>
            <a:ext cx="665381" cy="665380"/>
            <a:chOff x="1278245" y="1948603"/>
            <a:chExt cx="843451" cy="843450"/>
          </a:xfrm>
        </p:grpSpPr>
        <p:sp>
          <p:nvSpPr>
            <p:cNvPr id="15" name="Oval 14"/>
            <p:cNvSpPr/>
            <p:nvPr/>
          </p:nvSpPr>
          <p:spPr bwMode="auto">
            <a:xfrm>
              <a:off x="1278245" y="1948603"/>
              <a:ext cx="843451" cy="84345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pple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2820" y="2122706"/>
              <a:ext cx="383779" cy="428929"/>
            </a:xfrm>
            <a:prstGeom prst="rect">
              <a:avLst/>
            </a:prstGeom>
          </p:spPr>
        </p:pic>
      </p:grpSp>
    </p:spTree>
    <p:extLst>
      <p:ext uri="{BB962C8B-B14F-4D97-AF65-F5344CB8AC3E}">
        <p14:creationId xmlns:p14="http://schemas.microsoft.com/office/powerpoint/2010/main" val="168022259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516"/>
            <a:ext cx="10058400" cy="1609344"/>
          </a:xfrm>
        </p:spPr>
        <p:txBody>
          <a:bodyPr/>
          <a:lstStyle/>
          <a:p>
            <a:r>
              <a:rPr lang="en-US" dirty="0"/>
              <a:t>Text To Speech</a:t>
            </a:r>
          </a:p>
        </p:txBody>
      </p:sp>
      <p:grpSp>
        <p:nvGrpSpPr>
          <p:cNvPr id="31" name="Group 30"/>
          <p:cNvGrpSpPr/>
          <p:nvPr/>
        </p:nvGrpSpPr>
        <p:grpSpPr>
          <a:xfrm>
            <a:off x="523693" y="1189176"/>
            <a:ext cx="2352556" cy="1602877"/>
            <a:chOff x="5089101" y="3100798"/>
            <a:chExt cx="2010441" cy="1369782"/>
          </a:xfrm>
        </p:grpSpPr>
        <p:sp>
          <p:nvSpPr>
            <p:cNvPr id="33" name="Rectangle 32"/>
            <p:cNvSpPr/>
            <p:nvPr/>
          </p:nvSpPr>
          <p:spPr bwMode="auto">
            <a:xfrm>
              <a:off x="5089101"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38" name="Group 37"/>
            <p:cNvGrpSpPr/>
            <p:nvPr/>
          </p:nvGrpSpPr>
          <p:grpSpPr>
            <a:xfrm>
              <a:off x="5733924" y="3749787"/>
              <a:ext cx="720794" cy="720793"/>
              <a:chOff x="3383706" y="1220071"/>
              <a:chExt cx="720794" cy="720793"/>
            </a:xfrm>
          </p:grpSpPr>
          <p:sp>
            <p:nvSpPr>
              <p:cNvPr id="50" name="Oval 49"/>
              <p:cNvSpPr/>
              <p:nvPr/>
            </p:nvSpPr>
            <p:spPr bwMode="auto">
              <a:xfrm>
                <a:off x="3383706"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pple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077" y="1368855"/>
                <a:ext cx="327969" cy="366553"/>
              </a:xfrm>
              <a:prstGeom prst="rect">
                <a:avLst/>
              </a:prstGeom>
            </p:spPr>
          </p:pic>
        </p:grpSp>
        <p:sp>
          <p:nvSpPr>
            <p:cNvPr id="42" name="TextBox 41"/>
            <p:cNvSpPr txBox="1"/>
            <p:nvPr/>
          </p:nvSpPr>
          <p:spPr>
            <a:xfrm>
              <a:off x="5089101"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grpSp>
      <p:sp>
        <p:nvSpPr>
          <p:cNvPr id="53" name="Rectangle 52"/>
          <p:cNvSpPr/>
          <p:nvPr/>
        </p:nvSpPr>
        <p:spPr>
          <a:xfrm>
            <a:off x="3130702" y="1189176"/>
            <a:ext cx="8298342" cy="3416320"/>
          </a:xfrm>
          <a:prstGeom prst="rect">
            <a:avLst/>
          </a:prstGeom>
        </p:spPr>
        <p:txBody>
          <a:bodyPr wrap="square">
            <a:spAutoFit/>
          </a:bodyPr>
          <a:lstStyle/>
          <a:p>
            <a:r>
              <a:rPr lang="en-US" dirty="0">
                <a:solidFill>
                  <a:srgbClr val="009695"/>
                </a:solidFill>
              </a:rPr>
              <a:t>public</a:t>
            </a:r>
            <a:r>
              <a:rPr lang="en-US" dirty="0"/>
              <a:t> </a:t>
            </a:r>
            <a:r>
              <a:rPr lang="en-US" dirty="0">
                <a:solidFill>
                  <a:srgbClr val="3364AD"/>
                </a:solidFill>
              </a:rPr>
              <a:t>void</a:t>
            </a:r>
            <a:r>
              <a:rPr lang="en-US" dirty="0"/>
              <a:t> </a:t>
            </a:r>
            <a:r>
              <a:rPr lang="en-US" dirty="0">
                <a:solidFill>
                  <a:srgbClr val="3364AD"/>
                </a:solidFill>
              </a:rPr>
              <a:t>Speak</a:t>
            </a:r>
            <a:r>
              <a:rPr lang="en-US" dirty="0"/>
              <a:t> (</a:t>
            </a:r>
            <a:r>
              <a:rPr lang="en-US" dirty="0">
                <a:solidFill>
                  <a:srgbClr val="3364AD"/>
                </a:solidFill>
              </a:rPr>
              <a:t>string</a:t>
            </a:r>
            <a:r>
              <a:rPr lang="en-US" dirty="0"/>
              <a:t> text) </a:t>
            </a:r>
          </a:p>
          <a:p>
            <a:r>
              <a:rPr lang="en-US" dirty="0"/>
              <a:t>{</a:t>
            </a:r>
          </a:p>
          <a:p>
            <a:r>
              <a:rPr lang="en-US" dirty="0"/>
              <a:t>  </a:t>
            </a:r>
            <a:r>
              <a:rPr lang="en-US" dirty="0" err="1">
                <a:solidFill>
                  <a:srgbClr val="009695"/>
                </a:solidFill>
              </a:rPr>
              <a:t>var</a:t>
            </a:r>
            <a:r>
              <a:rPr lang="en-US" dirty="0"/>
              <a:t> </a:t>
            </a:r>
            <a:r>
              <a:rPr lang="en-US" dirty="0" err="1"/>
              <a:t>speechSynthesizer</a:t>
            </a:r>
            <a:r>
              <a:rPr lang="en-US" dirty="0"/>
              <a:t> </a:t>
            </a:r>
            <a:r>
              <a:rPr lang="en-US" dirty="0">
                <a:solidFill>
                  <a:srgbClr val="268BD2"/>
                </a:solidFill>
              </a:rPr>
              <a:t>=</a:t>
            </a:r>
            <a:r>
              <a:rPr lang="en-US" dirty="0"/>
              <a:t> </a:t>
            </a:r>
            <a:r>
              <a:rPr lang="en-US" dirty="0">
                <a:solidFill>
                  <a:srgbClr val="268BD2"/>
                </a:solidFill>
              </a:rPr>
              <a:t>new</a:t>
            </a:r>
            <a:r>
              <a:rPr lang="en-US" dirty="0"/>
              <a:t> </a:t>
            </a:r>
            <a:r>
              <a:rPr lang="en-US" dirty="0" err="1">
                <a:solidFill>
                  <a:srgbClr val="3364AD"/>
                </a:solidFill>
              </a:rPr>
              <a:t>AVSpeechSynthesizer</a:t>
            </a:r>
            <a:r>
              <a:rPr lang="en-US" dirty="0"/>
              <a:t> (); </a:t>
            </a:r>
          </a:p>
          <a:p>
            <a:r>
              <a:rPr lang="en-US" dirty="0">
                <a:solidFill>
                  <a:srgbClr val="009695"/>
                </a:solidFill>
              </a:rPr>
              <a:t>  </a:t>
            </a:r>
            <a:r>
              <a:rPr lang="en-US" dirty="0" err="1">
                <a:solidFill>
                  <a:srgbClr val="009695"/>
                </a:solidFill>
              </a:rPr>
              <a:t>var</a:t>
            </a:r>
            <a:r>
              <a:rPr lang="en-US" dirty="0"/>
              <a:t> </a:t>
            </a:r>
            <a:r>
              <a:rPr lang="en-US" dirty="0" err="1"/>
              <a:t>speechUtterance</a:t>
            </a:r>
            <a:r>
              <a:rPr lang="en-US" dirty="0"/>
              <a:t> </a:t>
            </a:r>
            <a:r>
              <a:rPr lang="en-US" dirty="0">
                <a:solidFill>
                  <a:srgbClr val="268BD2"/>
                </a:solidFill>
              </a:rPr>
              <a:t>=</a:t>
            </a:r>
            <a:r>
              <a:rPr lang="en-US" dirty="0"/>
              <a:t> </a:t>
            </a:r>
            <a:r>
              <a:rPr lang="en-US" dirty="0">
                <a:solidFill>
                  <a:srgbClr val="009695"/>
                </a:solidFill>
              </a:rPr>
              <a:t>new</a:t>
            </a:r>
            <a:r>
              <a:rPr lang="en-US" dirty="0"/>
              <a:t> </a:t>
            </a:r>
            <a:r>
              <a:rPr lang="en-US" dirty="0" err="1">
                <a:solidFill>
                  <a:srgbClr val="555753"/>
                </a:solidFill>
              </a:rPr>
              <a:t>AVSpeechUtterance</a:t>
            </a:r>
            <a:r>
              <a:rPr lang="en-US" dirty="0"/>
              <a:t> (text) </a:t>
            </a:r>
          </a:p>
          <a:p>
            <a:r>
              <a:rPr lang="en-US" dirty="0"/>
              <a:t>  { </a:t>
            </a:r>
          </a:p>
          <a:p>
            <a:r>
              <a:rPr lang="en-US" dirty="0">
                <a:solidFill>
                  <a:srgbClr val="3364AD"/>
                </a:solidFill>
              </a:rPr>
              <a:t>    Rate</a:t>
            </a:r>
            <a:r>
              <a:rPr lang="en-US" dirty="0"/>
              <a:t> </a:t>
            </a:r>
            <a:r>
              <a:rPr lang="en-US" dirty="0">
                <a:solidFill>
                  <a:srgbClr val="268BD2"/>
                </a:solidFill>
              </a:rPr>
              <a:t>=</a:t>
            </a:r>
            <a:r>
              <a:rPr lang="en-US" dirty="0"/>
              <a:t> </a:t>
            </a:r>
            <a:r>
              <a:rPr lang="en-US" dirty="0" err="1">
                <a:solidFill>
                  <a:srgbClr val="3364AD"/>
                </a:solidFill>
              </a:rPr>
              <a:t>AVSpeechUtterance</a:t>
            </a:r>
            <a:r>
              <a:rPr lang="en-US" dirty="0" err="1"/>
              <a:t>.</a:t>
            </a:r>
            <a:r>
              <a:rPr lang="en-US" dirty="0" err="1">
                <a:solidFill>
                  <a:srgbClr val="555753"/>
                </a:solidFill>
              </a:rPr>
              <a:t>MaximumSpeechRate</a:t>
            </a:r>
            <a:r>
              <a:rPr lang="en-US" dirty="0">
                <a:solidFill>
                  <a:srgbClr val="268BD2"/>
                </a:solidFill>
              </a:rPr>
              <a:t>/</a:t>
            </a:r>
            <a:r>
              <a:rPr lang="en-US" dirty="0">
                <a:solidFill>
                  <a:srgbClr val="F57D00"/>
                </a:solidFill>
              </a:rPr>
              <a:t>4</a:t>
            </a:r>
            <a:r>
              <a:rPr lang="en-US" dirty="0"/>
              <a:t>,     </a:t>
            </a:r>
          </a:p>
          <a:p>
            <a:r>
              <a:rPr lang="en-US" dirty="0">
                <a:solidFill>
                  <a:srgbClr val="3364AD"/>
                </a:solidFill>
              </a:rPr>
              <a:t>    Voice</a:t>
            </a:r>
            <a:r>
              <a:rPr lang="en-US" dirty="0"/>
              <a:t> </a:t>
            </a:r>
            <a:r>
              <a:rPr lang="en-US" dirty="0">
                <a:solidFill>
                  <a:srgbClr val="268BD2"/>
                </a:solidFill>
              </a:rPr>
              <a:t>=</a:t>
            </a:r>
            <a:r>
              <a:rPr lang="en-US" dirty="0"/>
              <a:t> </a:t>
            </a:r>
            <a:r>
              <a:rPr lang="en-US" dirty="0" err="1">
                <a:solidFill>
                  <a:srgbClr val="3364AD"/>
                </a:solidFill>
              </a:rPr>
              <a:t>AVSpeechSynthesisVoice</a:t>
            </a:r>
            <a:r>
              <a:rPr lang="en-US" dirty="0" err="1"/>
              <a:t>.</a:t>
            </a:r>
            <a:r>
              <a:rPr lang="en-US" dirty="0" err="1">
                <a:solidFill>
                  <a:srgbClr val="3364AD"/>
                </a:solidFill>
              </a:rPr>
              <a:t>FromLanguage</a:t>
            </a:r>
            <a:r>
              <a:rPr lang="en-US" dirty="0"/>
              <a:t> (</a:t>
            </a:r>
            <a:r>
              <a:rPr lang="en-US" dirty="0">
                <a:solidFill>
                  <a:srgbClr val="F57D00"/>
                </a:solidFill>
              </a:rPr>
              <a:t>"en-US"</a:t>
            </a:r>
            <a:r>
              <a:rPr lang="en-US" dirty="0"/>
              <a:t>), </a:t>
            </a:r>
          </a:p>
          <a:p>
            <a:r>
              <a:rPr lang="en-US" dirty="0">
                <a:solidFill>
                  <a:srgbClr val="3364AD"/>
                </a:solidFill>
              </a:rPr>
              <a:t>    Volume</a:t>
            </a:r>
            <a:r>
              <a:rPr lang="en-US" dirty="0"/>
              <a:t> </a:t>
            </a:r>
            <a:r>
              <a:rPr lang="en-US" dirty="0">
                <a:solidFill>
                  <a:srgbClr val="268BD2"/>
                </a:solidFill>
              </a:rPr>
              <a:t>=</a:t>
            </a:r>
            <a:r>
              <a:rPr lang="en-US" dirty="0"/>
              <a:t> </a:t>
            </a:r>
            <a:r>
              <a:rPr lang="en-US" dirty="0">
                <a:solidFill>
                  <a:srgbClr val="F57D00"/>
                </a:solidFill>
              </a:rPr>
              <a:t>0.5</a:t>
            </a:r>
            <a:r>
              <a:rPr lang="en-US" dirty="0"/>
              <a:t>f, </a:t>
            </a:r>
          </a:p>
          <a:p>
            <a:r>
              <a:rPr lang="en-US" dirty="0">
                <a:solidFill>
                  <a:srgbClr val="3364AD"/>
                </a:solidFill>
              </a:rPr>
              <a:t>    </a:t>
            </a:r>
            <a:r>
              <a:rPr lang="en-US" dirty="0" err="1">
                <a:solidFill>
                  <a:srgbClr val="3364AD"/>
                </a:solidFill>
              </a:rPr>
              <a:t>PitchMultiplier</a:t>
            </a:r>
            <a:r>
              <a:rPr lang="en-US" dirty="0"/>
              <a:t> </a:t>
            </a:r>
            <a:r>
              <a:rPr lang="en-US" dirty="0">
                <a:solidFill>
                  <a:srgbClr val="268BD2"/>
                </a:solidFill>
              </a:rPr>
              <a:t>=</a:t>
            </a:r>
            <a:r>
              <a:rPr lang="en-US" dirty="0"/>
              <a:t> </a:t>
            </a:r>
            <a:r>
              <a:rPr lang="en-US" dirty="0">
                <a:solidFill>
                  <a:srgbClr val="F57D00"/>
                </a:solidFill>
              </a:rPr>
              <a:t>1.0</a:t>
            </a:r>
            <a:r>
              <a:rPr lang="en-US" dirty="0"/>
              <a:t>f </a:t>
            </a:r>
          </a:p>
          <a:p>
            <a:r>
              <a:rPr lang="en-US" dirty="0"/>
              <a:t>  }; </a:t>
            </a:r>
          </a:p>
          <a:p>
            <a:r>
              <a:rPr lang="en-US" dirty="0"/>
              <a:t>  </a:t>
            </a:r>
            <a:r>
              <a:rPr lang="en-US" dirty="0" err="1"/>
              <a:t>speechSynthesizer.</a:t>
            </a:r>
            <a:r>
              <a:rPr lang="en-US" dirty="0" err="1">
                <a:solidFill>
                  <a:srgbClr val="3364AD"/>
                </a:solidFill>
              </a:rPr>
              <a:t>SpeakUtterance</a:t>
            </a:r>
            <a:r>
              <a:rPr lang="en-US" dirty="0"/>
              <a:t> (</a:t>
            </a:r>
            <a:r>
              <a:rPr lang="en-US" dirty="0" err="1"/>
              <a:t>speechUtterance</a:t>
            </a:r>
            <a:r>
              <a:rPr lang="en-US" dirty="0"/>
              <a:t>); </a:t>
            </a:r>
          </a:p>
          <a:p>
            <a:r>
              <a:rPr lang="en-US" dirty="0"/>
              <a:t>}</a:t>
            </a:r>
          </a:p>
        </p:txBody>
      </p:sp>
    </p:spTree>
    <p:extLst>
      <p:ext uri="{BB962C8B-B14F-4D97-AF65-F5344CB8AC3E}">
        <p14:creationId xmlns:p14="http://schemas.microsoft.com/office/powerpoint/2010/main" val="1425519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title" idx="4294967295"/>
          </p:nvPr>
        </p:nvSpPr>
        <p:spPr>
          <a:xfrm>
            <a:off x="508000" y="524933"/>
            <a:ext cx="5305778" cy="5875867"/>
          </a:xfrm>
        </p:spPr>
        <p:txBody>
          <a:bodyPr anchor="ctr">
            <a:normAutofit/>
          </a:bodyPr>
          <a:lstStyle/>
          <a:p>
            <a:pPr algn="l">
              <a:lnSpc>
                <a:spcPct val="100000"/>
              </a:lnSpc>
            </a:pPr>
            <a:r>
              <a:rPr lang="en-US" sz="2800" dirty="0">
                <a:solidFill>
                  <a:schemeClr val="accent2"/>
                </a:solidFill>
              </a:rPr>
              <a:t>.NET Multi-platform App UI </a:t>
            </a:r>
            <a:r>
              <a:rPr lang="en-US" sz="2800" dirty="0">
                <a:solidFill>
                  <a:schemeClr val="tx1"/>
                </a:solidFill>
              </a:rPr>
              <a:t>is the most productive way to develop native apps with a </a:t>
            </a:r>
            <a:r>
              <a:rPr lang="en-US" sz="2800" dirty="0">
                <a:solidFill>
                  <a:schemeClr val="accent2"/>
                </a:solidFill>
              </a:rPr>
              <a:t>single codebase </a:t>
            </a:r>
            <a:r>
              <a:rPr lang="en-US" sz="2800" dirty="0">
                <a:solidFill>
                  <a:schemeClr val="tx1"/>
                </a:solidFill>
              </a:rPr>
              <a:t>that perform great on any consumer device you might think of.</a:t>
            </a:r>
          </a:p>
        </p:txBody>
      </p:sp>
      <p:pic>
        <p:nvPicPr>
          <p:cNvPr id="8" name="Picture 2" descr="The .NET podcast app shown on several devices.">
            <a:extLst>
              <a:ext uri="{FF2B5EF4-FFF2-40B4-BE49-F238E27FC236}">
                <a16:creationId xmlns:a16="http://schemas.microsoft.com/office/drawing/2014/main" id="{CD82FD38-97F8-EA96-B3D7-50C541E0F0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21111" y="1482725"/>
            <a:ext cx="6920089" cy="38925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CD5840B-4E36-B008-CCCE-2201C6390C26}"/>
              </a:ext>
            </a:extLst>
          </p:cNvPr>
          <p:cNvSpPr txBox="1"/>
          <p:nvPr/>
        </p:nvSpPr>
        <p:spPr>
          <a:xfrm>
            <a:off x="7170932" y="7230748"/>
            <a:ext cx="3870502" cy="307777"/>
          </a:xfrm>
          <a:prstGeom prst="rect">
            <a:avLst/>
          </a:prstGeom>
          <a:noFill/>
        </p:spPr>
        <p:txBody>
          <a:bodyPr wrap="square" lIns="0" tIns="0" rIns="0" bIns="0" rtlCol="0">
            <a:spAutoFit/>
          </a:bodyPr>
          <a:lstStyle/>
          <a:p>
            <a:r>
              <a:rPr lang="en-US" sz="1000">
                <a:solidFill>
                  <a:schemeClr val="bg2">
                    <a:lumMod val="50000"/>
                  </a:schemeClr>
                </a:solidFill>
                <a:latin typeface="Segoe UI" panose="020B0502040204020203" pitchFamily="34" charset="0"/>
                <a:cs typeface="Segoe UI" panose="020B0502040204020203" pitchFamily="34" charset="0"/>
              </a:rPr>
              <a:t>Sources: </a:t>
            </a:r>
            <a:r>
              <a:rPr lang="en-US" sz="1000" err="1">
                <a:solidFill>
                  <a:schemeClr val="bg2">
                    <a:lumMod val="50000"/>
                  </a:schemeClr>
                </a:solidFill>
                <a:latin typeface="Segoe UI" panose="020B0502040204020203" pitchFamily="34" charset="0"/>
                <a:cs typeface="Segoe UI" panose="020B0502040204020203" pitchFamily="34" charset="0"/>
              </a:rPr>
              <a:t>blog.google</a:t>
            </a:r>
            <a:r>
              <a:rPr lang="en-US" sz="1000">
                <a:solidFill>
                  <a:schemeClr val="bg2">
                    <a:lumMod val="50000"/>
                  </a:schemeClr>
                </a:solidFill>
                <a:latin typeface="Segoe UI" panose="020B0502040204020203" pitchFamily="34" charset="0"/>
                <a:cs typeface="Segoe UI" panose="020B0502040204020203" pitchFamily="34" charset="0"/>
              </a:rPr>
              <a:t>/products/android/android-12-beta/ ; www.imore.com/apple-earnings-call-transcripts-q1-2021 ; </a:t>
            </a:r>
          </a:p>
        </p:txBody>
      </p:sp>
    </p:spTree>
    <p:extLst>
      <p:ext uri="{BB962C8B-B14F-4D97-AF65-F5344CB8AC3E}">
        <p14:creationId xmlns:p14="http://schemas.microsoft.com/office/powerpoint/2010/main" val="276135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700"/>
                                  </p:stCondLst>
                                  <p:childTnLst>
                                    <p:animMotion origin="layout" path="M 8.33333E-7 0 L 8.33333E-7 0.03287 " pathEditMode="relative" rAng="0" ptsTypes="AA">
                                      <p:cBhvr>
                                        <p:cTn id="9" dur="500" spd="-100000" fill="hold"/>
                                        <p:tgtEl>
                                          <p:spTgt spid="8"/>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6813"/>
            <a:ext cx="10058400" cy="1609344"/>
          </a:xfrm>
        </p:spPr>
        <p:txBody>
          <a:bodyPr/>
          <a:lstStyle/>
          <a:p>
            <a:r>
              <a:rPr lang="en-US" dirty="0"/>
              <a:t>Text To Speech</a:t>
            </a:r>
          </a:p>
        </p:txBody>
      </p:sp>
      <p:grpSp>
        <p:nvGrpSpPr>
          <p:cNvPr id="31" name="Group 30"/>
          <p:cNvGrpSpPr/>
          <p:nvPr/>
        </p:nvGrpSpPr>
        <p:grpSpPr>
          <a:xfrm>
            <a:off x="523693" y="1189176"/>
            <a:ext cx="2352556" cy="1602877"/>
            <a:chOff x="5089101" y="3100798"/>
            <a:chExt cx="2010441" cy="1369782"/>
          </a:xfrm>
        </p:grpSpPr>
        <p:sp>
          <p:nvSpPr>
            <p:cNvPr id="33" name="Rectangle 32"/>
            <p:cNvSpPr/>
            <p:nvPr/>
          </p:nvSpPr>
          <p:spPr bwMode="auto">
            <a:xfrm>
              <a:off x="5089101"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38" name="Group 37"/>
            <p:cNvGrpSpPr/>
            <p:nvPr/>
          </p:nvGrpSpPr>
          <p:grpSpPr>
            <a:xfrm>
              <a:off x="5733924" y="3749787"/>
              <a:ext cx="720794" cy="720793"/>
              <a:chOff x="3383706" y="1220071"/>
              <a:chExt cx="720794" cy="720793"/>
            </a:xfrm>
          </p:grpSpPr>
          <p:sp>
            <p:nvSpPr>
              <p:cNvPr id="50" name="Oval 49"/>
              <p:cNvSpPr/>
              <p:nvPr/>
            </p:nvSpPr>
            <p:spPr bwMode="auto">
              <a:xfrm>
                <a:off x="3383706"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pple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077" y="1368855"/>
                <a:ext cx="327969" cy="366553"/>
              </a:xfrm>
              <a:prstGeom prst="rect">
                <a:avLst/>
              </a:prstGeom>
            </p:spPr>
          </p:pic>
        </p:grpSp>
        <p:sp>
          <p:nvSpPr>
            <p:cNvPr id="42" name="TextBox 41"/>
            <p:cNvSpPr txBox="1"/>
            <p:nvPr/>
          </p:nvSpPr>
          <p:spPr>
            <a:xfrm>
              <a:off x="5089101"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grpSp>
      <p:sp>
        <p:nvSpPr>
          <p:cNvPr id="53" name="Rectangle 52"/>
          <p:cNvSpPr/>
          <p:nvPr/>
        </p:nvSpPr>
        <p:spPr>
          <a:xfrm>
            <a:off x="3130702" y="1189176"/>
            <a:ext cx="8298342" cy="5355312"/>
          </a:xfrm>
          <a:prstGeom prst="rect">
            <a:avLst/>
          </a:prstGeom>
        </p:spPr>
        <p:txBody>
          <a:bodyPr wrap="square">
            <a:spAutoFit/>
          </a:bodyPr>
          <a:lstStyle/>
          <a:p>
            <a:r>
              <a:rPr lang="en-US" dirty="0" err="1">
                <a:solidFill>
                  <a:srgbClr val="3364AD"/>
                </a:solidFill>
              </a:rPr>
              <a:t>TextToSpeech</a:t>
            </a:r>
            <a:r>
              <a:rPr lang="en-US" dirty="0"/>
              <a:t> speaker; </a:t>
            </a:r>
          </a:p>
          <a:p>
            <a:r>
              <a:rPr lang="en-US" dirty="0">
                <a:solidFill>
                  <a:srgbClr val="3364AD"/>
                </a:solidFill>
              </a:rPr>
              <a:t>string</a:t>
            </a:r>
            <a:r>
              <a:rPr lang="en-US" dirty="0"/>
              <a:t> </a:t>
            </a:r>
            <a:r>
              <a:rPr lang="en-US" dirty="0" err="1"/>
              <a:t>toSpeak</a:t>
            </a:r>
            <a:r>
              <a:rPr lang="en-US" dirty="0"/>
              <a:t>; </a:t>
            </a:r>
          </a:p>
          <a:p>
            <a:r>
              <a:rPr lang="en-US" dirty="0">
                <a:solidFill>
                  <a:srgbClr val="009695"/>
                </a:solidFill>
              </a:rPr>
              <a:t>public</a:t>
            </a:r>
            <a:r>
              <a:rPr lang="en-US" dirty="0"/>
              <a:t> </a:t>
            </a:r>
            <a:r>
              <a:rPr lang="en-US" dirty="0">
                <a:solidFill>
                  <a:srgbClr val="3364AD"/>
                </a:solidFill>
              </a:rPr>
              <a:t>void</a:t>
            </a:r>
            <a:r>
              <a:rPr lang="en-US" dirty="0"/>
              <a:t> </a:t>
            </a:r>
            <a:r>
              <a:rPr lang="en-US" dirty="0">
                <a:solidFill>
                  <a:srgbClr val="3364AD"/>
                </a:solidFill>
              </a:rPr>
              <a:t>Speak</a:t>
            </a:r>
            <a:r>
              <a:rPr lang="en-US" dirty="0"/>
              <a:t> (</a:t>
            </a:r>
            <a:r>
              <a:rPr lang="en-US" dirty="0">
                <a:solidFill>
                  <a:srgbClr val="3364AD"/>
                </a:solidFill>
              </a:rPr>
              <a:t>string</a:t>
            </a:r>
            <a:r>
              <a:rPr lang="en-US" dirty="0"/>
              <a:t> text) </a:t>
            </a:r>
          </a:p>
          <a:p>
            <a:r>
              <a:rPr lang="en-US" dirty="0"/>
              <a:t>{ </a:t>
            </a:r>
          </a:p>
          <a:p>
            <a:r>
              <a:rPr lang="en-US" dirty="0"/>
              <a:t>  </a:t>
            </a:r>
            <a:r>
              <a:rPr lang="en-US" dirty="0" err="1"/>
              <a:t>toSpeak</a:t>
            </a:r>
            <a:r>
              <a:rPr lang="en-US" dirty="0"/>
              <a:t> </a:t>
            </a:r>
            <a:r>
              <a:rPr lang="en-US" dirty="0">
                <a:solidFill>
                  <a:srgbClr val="268BD2"/>
                </a:solidFill>
              </a:rPr>
              <a:t>=</a:t>
            </a:r>
            <a:r>
              <a:rPr lang="en-US" dirty="0"/>
              <a:t> text; </a:t>
            </a:r>
          </a:p>
          <a:p>
            <a:r>
              <a:rPr lang="en-US" dirty="0">
                <a:solidFill>
                  <a:srgbClr val="009695"/>
                </a:solidFill>
              </a:rPr>
              <a:t>  if</a:t>
            </a:r>
            <a:r>
              <a:rPr lang="en-US" dirty="0"/>
              <a:t> (speaker </a:t>
            </a:r>
            <a:r>
              <a:rPr lang="en-US" dirty="0">
                <a:solidFill>
                  <a:srgbClr val="268BD2"/>
                </a:solidFill>
              </a:rPr>
              <a:t>==</a:t>
            </a:r>
            <a:r>
              <a:rPr lang="en-US" dirty="0"/>
              <a:t> </a:t>
            </a:r>
            <a:r>
              <a:rPr lang="en-US" dirty="0">
                <a:solidFill>
                  <a:srgbClr val="F57D00"/>
                </a:solidFill>
              </a:rPr>
              <a:t>null</a:t>
            </a:r>
            <a:r>
              <a:rPr lang="en-US" dirty="0"/>
              <a:t>) </a:t>
            </a:r>
          </a:p>
          <a:p>
            <a:r>
              <a:rPr lang="en-US" dirty="0"/>
              <a:t>  { </a:t>
            </a:r>
          </a:p>
          <a:p>
            <a:r>
              <a:rPr lang="en-US" dirty="0"/>
              <a:t>    speaker </a:t>
            </a:r>
            <a:r>
              <a:rPr lang="en-US" dirty="0">
                <a:solidFill>
                  <a:srgbClr val="268BD2"/>
                </a:solidFill>
              </a:rPr>
              <a:t>=</a:t>
            </a:r>
            <a:r>
              <a:rPr lang="en-US" dirty="0"/>
              <a:t> </a:t>
            </a:r>
            <a:r>
              <a:rPr lang="en-US" dirty="0">
                <a:solidFill>
                  <a:srgbClr val="009695"/>
                </a:solidFill>
              </a:rPr>
              <a:t>new</a:t>
            </a:r>
            <a:r>
              <a:rPr lang="en-US" dirty="0"/>
              <a:t> </a:t>
            </a:r>
            <a:r>
              <a:rPr lang="en-US" dirty="0" err="1">
                <a:solidFill>
                  <a:srgbClr val="3364AD"/>
                </a:solidFill>
              </a:rPr>
              <a:t>TextToSpeech</a:t>
            </a:r>
            <a:r>
              <a:rPr lang="en-US" dirty="0"/>
              <a:t> (</a:t>
            </a:r>
            <a:r>
              <a:rPr lang="en-US" dirty="0" err="1"/>
              <a:t>ctx</a:t>
            </a:r>
            <a:r>
              <a:rPr lang="en-US" dirty="0"/>
              <a:t>, </a:t>
            </a:r>
            <a:r>
              <a:rPr lang="en-US" dirty="0">
                <a:solidFill>
                  <a:srgbClr val="F57D00"/>
                </a:solidFill>
              </a:rPr>
              <a:t>this</a:t>
            </a:r>
            <a:r>
              <a:rPr lang="en-US" dirty="0"/>
              <a:t>);</a:t>
            </a:r>
          </a:p>
          <a:p>
            <a:r>
              <a:rPr lang="en-US" dirty="0"/>
              <a:t>  } </a:t>
            </a:r>
          </a:p>
          <a:p>
            <a:r>
              <a:rPr lang="en-US" dirty="0">
                <a:solidFill>
                  <a:srgbClr val="009695"/>
                </a:solidFill>
              </a:rPr>
              <a:t>  else</a:t>
            </a:r>
            <a:r>
              <a:rPr lang="en-US" dirty="0"/>
              <a:t> </a:t>
            </a:r>
          </a:p>
          <a:p>
            <a:r>
              <a:rPr lang="en-US" dirty="0"/>
              <a:t>  { </a:t>
            </a:r>
          </a:p>
          <a:p>
            <a:r>
              <a:rPr lang="en-US" dirty="0">
                <a:solidFill>
                  <a:srgbClr val="009695"/>
                </a:solidFill>
              </a:rPr>
              <a:t>    </a:t>
            </a:r>
            <a:r>
              <a:rPr lang="en-US" dirty="0" err="1">
                <a:solidFill>
                  <a:srgbClr val="009695"/>
                </a:solidFill>
              </a:rPr>
              <a:t>var</a:t>
            </a:r>
            <a:r>
              <a:rPr lang="en-US" dirty="0"/>
              <a:t> p </a:t>
            </a:r>
            <a:r>
              <a:rPr lang="en-US" dirty="0">
                <a:solidFill>
                  <a:srgbClr val="268BD2"/>
                </a:solidFill>
              </a:rPr>
              <a:t>=</a:t>
            </a:r>
            <a:r>
              <a:rPr lang="en-US" dirty="0"/>
              <a:t> </a:t>
            </a:r>
            <a:r>
              <a:rPr lang="en-US" dirty="0">
                <a:solidFill>
                  <a:srgbClr val="009695"/>
                </a:solidFill>
              </a:rPr>
              <a:t>new</a:t>
            </a:r>
            <a:r>
              <a:rPr lang="en-US" dirty="0"/>
              <a:t> </a:t>
            </a:r>
            <a:r>
              <a:rPr lang="en-US" dirty="0">
                <a:solidFill>
                  <a:srgbClr val="3364AD"/>
                </a:solidFill>
              </a:rPr>
              <a:t>Dictionary</a:t>
            </a:r>
            <a:r>
              <a:rPr lang="en-US" dirty="0">
                <a:solidFill>
                  <a:srgbClr val="268BD2"/>
                </a:solidFill>
              </a:rPr>
              <a:t>&lt;</a:t>
            </a:r>
            <a:r>
              <a:rPr lang="en-US" dirty="0" err="1">
                <a:solidFill>
                  <a:srgbClr val="3364AD"/>
                </a:solidFill>
              </a:rPr>
              <a:t>string</a:t>
            </a:r>
            <a:r>
              <a:rPr lang="en-US" dirty="0" err="1"/>
              <a:t>,</a:t>
            </a:r>
            <a:r>
              <a:rPr lang="en-US" dirty="0" err="1">
                <a:solidFill>
                  <a:srgbClr val="3364AD"/>
                </a:solidFill>
              </a:rPr>
              <a:t>string</a:t>
            </a:r>
            <a:r>
              <a:rPr lang="en-US" dirty="0">
                <a:solidFill>
                  <a:srgbClr val="268BD2"/>
                </a:solidFill>
              </a:rPr>
              <a:t>&gt;</a:t>
            </a:r>
            <a:r>
              <a:rPr lang="en-US" dirty="0"/>
              <a:t> (); </a:t>
            </a:r>
          </a:p>
          <a:p>
            <a:r>
              <a:rPr lang="en-US" dirty="0"/>
              <a:t>    </a:t>
            </a:r>
            <a:r>
              <a:rPr lang="en-US" dirty="0" err="1"/>
              <a:t>speaker.</a:t>
            </a:r>
            <a:r>
              <a:rPr lang="en-US" dirty="0" err="1">
                <a:solidFill>
                  <a:srgbClr val="555753"/>
                </a:solidFill>
              </a:rPr>
              <a:t>Speak</a:t>
            </a:r>
            <a:r>
              <a:rPr lang="en-US" dirty="0"/>
              <a:t> (</a:t>
            </a:r>
            <a:r>
              <a:rPr lang="en-US" dirty="0" err="1"/>
              <a:t>toSpeak</a:t>
            </a:r>
            <a:r>
              <a:rPr lang="en-US" dirty="0"/>
              <a:t>, </a:t>
            </a:r>
            <a:r>
              <a:rPr lang="en-US" dirty="0" err="1">
                <a:solidFill>
                  <a:srgbClr val="3364AD"/>
                </a:solidFill>
              </a:rPr>
              <a:t>QueueMode</a:t>
            </a:r>
            <a:r>
              <a:rPr lang="en-US" dirty="0" err="1"/>
              <a:t>.</a:t>
            </a:r>
            <a:r>
              <a:rPr lang="en-US" dirty="0" err="1">
                <a:solidFill>
                  <a:srgbClr val="3364AD"/>
                </a:solidFill>
              </a:rPr>
              <a:t>Flush</a:t>
            </a:r>
            <a:r>
              <a:rPr lang="en-US" dirty="0"/>
              <a:t>, p); </a:t>
            </a:r>
          </a:p>
          <a:p>
            <a:r>
              <a:rPr lang="en-US" dirty="0"/>
              <a:t>  }</a:t>
            </a:r>
          </a:p>
          <a:p>
            <a:r>
              <a:rPr lang="en-US" dirty="0"/>
              <a:t>} </a:t>
            </a:r>
          </a:p>
          <a:p>
            <a:r>
              <a:rPr lang="en-US" dirty="0">
                <a:solidFill>
                  <a:srgbClr val="009695"/>
                </a:solidFill>
              </a:rPr>
              <a:t>public</a:t>
            </a:r>
            <a:r>
              <a:rPr lang="en-US" dirty="0"/>
              <a:t> </a:t>
            </a:r>
            <a:r>
              <a:rPr lang="en-US" dirty="0">
                <a:solidFill>
                  <a:srgbClr val="3364AD"/>
                </a:solidFill>
              </a:rPr>
              <a:t>void</a:t>
            </a:r>
            <a:r>
              <a:rPr lang="en-US" dirty="0"/>
              <a:t> </a:t>
            </a:r>
            <a:r>
              <a:rPr lang="en-US" dirty="0" err="1">
                <a:solidFill>
                  <a:srgbClr val="555753"/>
                </a:solidFill>
              </a:rPr>
              <a:t>OnInit</a:t>
            </a:r>
            <a:r>
              <a:rPr lang="en-US" dirty="0"/>
              <a:t> (</a:t>
            </a:r>
            <a:r>
              <a:rPr lang="en-US" dirty="0" err="1">
                <a:solidFill>
                  <a:srgbClr val="3364AD"/>
                </a:solidFill>
              </a:rPr>
              <a:t>OperationResult</a:t>
            </a:r>
            <a:r>
              <a:rPr lang="en-US" dirty="0"/>
              <a:t> status) </a:t>
            </a:r>
          </a:p>
          <a:p>
            <a:r>
              <a:rPr lang="en-US" dirty="0"/>
              <a:t>{ </a:t>
            </a:r>
          </a:p>
          <a:p>
            <a:r>
              <a:rPr lang="en-US" dirty="0"/>
              <a:t>  //… more stuff</a:t>
            </a:r>
          </a:p>
          <a:p>
            <a:r>
              <a:rPr lang="en-US" dirty="0"/>
              <a:t>} </a:t>
            </a:r>
          </a:p>
        </p:txBody>
      </p:sp>
      <p:sp>
        <p:nvSpPr>
          <p:cNvPr id="10" name="Rectangle 9"/>
          <p:cNvSpPr/>
          <p:nvPr/>
        </p:nvSpPr>
        <p:spPr bwMode="auto">
          <a:xfrm>
            <a:off x="523693" y="1189176"/>
            <a:ext cx="2352556" cy="551267"/>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1" name="TextBox 10"/>
          <p:cNvSpPr txBox="1"/>
          <p:nvPr/>
        </p:nvSpPr>
        <p:spPr>
          <a:xfrm>
            <a:off x="523693" y="1205083"/>
            <a:ext cx="2352556" cy="5051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12" name="Oval 11"/>
          <p:cNvSpPr/>
          <p:nvPr/>
        </p:nvSpPr>
        <p:spPr bwMode="auto">
          <a:xfrm>
            <a:off x="1278245" y="1948603"/>
            <a:ext cx="843451" cy="84345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39" y="2160117"/>
            <a:ext cx="356644" cy="410140"/>
          </a:xfrm>
          <a:prstGeom prst="rect">
            <a:avLst/>
          </a:prstGeom>
        </p:spPr>
      </p:pic>
    </p:spTree>
    <p:extLst>
      <p:ext uri="{BB962C8B-B14F-4D97-AF65-F5344CB8AC3E}">
        <p14:creationId xmlns:p14="http://schemas.microsoft.com/office/powerpoint/2010/main" val="137909074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0058400" cy="1609344"/>
          </a:xfrm>
        </p:spPr>
        <p:txBody>
          <a:bodyPr/>
          <a:lstStyle/>
          <a:p>
            <a:r>
              <a:rPr lang="en-US" dirty="0"/>
              <a:t>Text To Speech</a:t>
            </a:r>
          </a:p>
        </p:txBody>
      </p:sp>
      <p:sp>
        <p:nvSpPr>
          <p:cNvPr id="53" name="Rectangle 52"/>
          <p:cNvSpPr/>
          <p:nvPr/>
        </p:nvSpPr>
        <p:spPr>
          <a:xfrm>
            <a:off x="3130702" y="1189176"/>
            <a:ext cx="8298342" cy="1477328"/>
          </a:xfrm>
          <a:prstGeom prst="rect">
            <a:avLst/>
          </a:prstGeom>
        </p:spPr>
        <p:txBody>
          <a:bodyPr wrap="square">
            <a:spAutoFit/>
          </a:bodyPr>
          <a:lstStyle/>
          <a:p>
            <a:r>
              <a:rPr lang="en-US" dirty="0">
                <a:solidFill>
                  <a:srgbClr val="009695"/>
                </a:solidFill>
              </a:rPr>
              <a:t>public</a:t>
            </a:r>
            <a:r>
              <a:rPr lang="en-US" dirty="0"/>
              <a:t> </a:t>
            </a:r>
            <a:r>
              <a:rPr lang="en-US" dirty="0" err="1"/>
              <a:t>async</a:t>
            </a:r>
            <a:r>
              <a:rPr lang="en-US" dirty="0"/>
              <a:t> </a:t>
            </a:r>
            <a:r>
              <a:rPr lang="en-US" dirty="0">
                <a:solidFill>
                  <a:srgbClr val="3364AD"/>
                </a:solidFill>
              </a:rPr>
              <a:t>void</a:t>
            </a:r>
            <a:r>
              <a:rPr lang="en-US" dirty="0"/>
              <a:t> </a:t>
            </a:r>
            <a:r>
              <a:rPr lang="en-US" dirty="0">
                <a:solidFill>
                  <a:srgbClr val="3364AD"/>
                </a:solidFill>
              </a:rPr>
              <a:t>Speak</a:t>
            </a:r>
            <a:r>
              <a:rPr lang="en-US" dirty="0"/>
              <a:t>(</a:t>
            </a:r>
            <a:r>
              <a:rPr lang="en-US" dirty="0">
                <a:solidFill>
                  <a:srgbClr val="3364AD"/>
                </a:solidFill>
              </a:rPr>
              <a:t>string</a:t>
            </a:r>
            <a:r>
              <a:rPr lang="en-US" dirty="0"/>
              <a:t> text) </a:t>
            </a:r>
          </a:p>
          <a:p>
            <a:r>
              <a:rPr lang="en-US" dirty="0"/>
              <a:t>{</a:t>
            </a:r>
          </a:p>
          <a:p>
            <a:r>
              <a:rPr lang="en-US" dirty="0"/>
              <a:t>  </a:t>
            </a:r>
            <a:r>
              <a:rPr lang="en-US" dirty="0" err="1">
                <a:solidFill>
                  <a:srgbClr val="3364AD"/>
                </a:solidFill>
              </a:rPr>
              <a:t>SpeechSynthesizer</a:t>
            </a:r>
            <a:r>
              <a:rPr lang="en-US" dirty="0"/>
              <a:t> synth </a:t>
            </a:r>
            <a:r>
              <a:rPr lang="en-US" dirty="0">
                <a:solidFill>
                  <a:srgbClr val="268BD2"/>
                </a:solidFill>
              </a:rPr>
              <a:t>=</a:t>
            </a:r>
            <a:r>
              <a:rPr lang="en-US" dirty="0"/>
              <a:t> </a:t>
            </a:r>
            <a:r>
              <a:rPr lang="en-US" dirty="0">
                <a:solidFill>
                  <a:srgbClr val="268BD2"/>
                </a:solidFill>
              </a:rPr>
              <a:t>new</a:t>
            </a:r>
            <a:r>
              <a:rPr lang="en-US" dirty="0"/>
              <a:t> </a:t>
            </a:r>
            <a:r>
              <a:rPr lang="en-US" dirty="0" err="1">
                <a:solidFill>
                  <a:srgbClr val="555753"/>
                </a:solidFill>
              </a:rPr>
              <a:t>SpeechSynthesizer</a:t>
            </a:r>
            <a:r>
              <a:rPr lang="en-US" dirty="0"/>
              <a:t>(); </a:t>
            </a:r>
          </a:p>
          <a:p>
            <a:r>
              <a:rPr lang="en-US" dirty="0"/>
              <a:t>  await </a:t>
            </a:r>
            <a:r>
              <a:rPr lang="en-US" dirty="0" err="1"/>
              <a:t>synth.</a:t>
            </a:r>
            <a:r>
              <a:rPr lang="en-US" dirty="0" err="1">
                <a:solidFill>
                  <a:srgbClr val="555753"/>
                </a:solidFill>
              </a:rPr>
              <a:t>SpeakTextAsync</a:t>
            </a:r>
            <a:r>
              <a:rPr lang="en-US" dirty="0"/>
              <a:t>(text); </a:t>
            </a:r>
          </a:p>
          <a:p>
            <a:r>
              <a:rPr lang="en-US" dirty="0"/>
              <a:t>}</a:t>
            </a:r>
          </a:p>
        </p:txBody>
      </p:sp>
      <p:sp>
        <p:nvSpPr>
          <p:cNvPr id="10" name="Rectangle 9"/>
          <p:cNvSpPr/>
          <p:nvPr/>
        </p:nvSpPr>
        <p:spPr bwMode="auto">
          <a:xfrm>
            <a:off x="537140" y="1185702"/>
            <a:ext cx="2352556" cy="55126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11" name="Oval 10"/>
          <p:cNvSpPr/>
          <p:nvPr/>
        </p:nvSpPr>
        <p:spPr bwMode="auto">
          <a:xfrm>
            <a:off x="1276612" y="1945129"/>
            <a:ext cx="843452" cy="84345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Windows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309" y="2184628"/>
            <a:ext cx="382119" cy="356644"/>
          </a:xfrm>
          <a:prstGeom prst="rect">
            <a:avLst/>
          </a:prstGeom>
        </p:spPr>
      </p:pic>
      <p:sp>
        <p:nvSpPr>
          <p:cNvPr id="13" name="TextBox 12"/>
          <p:cNvSpPr txBox="1"/>
          <p:nvPr/>
        </p:nvSpPr>
        <p:spPr>
          <a:xfrm>
            <a:off x="506978" y="1202822"/>
            <a:ext cx="2382718" cy="5051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Tree>
    <p:extLst>
      <p:ext uri="{BB962C8B-B14F-4D97-AF65-F5344CB8AC3E}">
        <p14:creationId xmlns:p14="http://schemas.microsoft.com/office/powerpoint/2010/main" val="58711553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Service</a:t>
            </a:r>
          </a:p>
        </p:txBody>
      </p:sp>
      <p:pic>
        <p:nvPicPr>
          <p:cNvPr id="4" name="Picture 3"/>
          <p:cNvPicPr>
            <a:picLocks noChangeAspect="1"/>
          </p:cNvPicPr>
          <p:nvPr/>
        </p:nvPicPr>
        <p:blipFill rotWithShape="1">
          <a:blip r:embed="rId2"/>
          <a:srcRect l="38713"/>
          <a:stretch/>
        </p:blipFill>
        <p:spPr>
          <a:xfrm>
            <a:off x="2368296" y="2261907"/>
            <a:ext cx="5004706" cy="508000"/>
          </a:xfrm>
          <a:prstGeom prst="rect">
            <a:avLst/>
          </a:prstGeom>
        </p:spPr>
      </p:pic>
      <p:pic>
        <p:nvPicPr>
          <p:cNvPr id="6" name="Picture 5">
            <a:extLst>
              <a:ext uri="{FF2B5EF4-FFF2-40B4-BE49-F238E27FC236}">
                <a16:creationId xmlns:a16="http://schemas.microsoft.com/office/drawing/2014/main" id="{DED21A42-FF00-466B-9E08-4E489D7F8B85}"/>
              </a:ext>
            </a:extLst>
          </p:cNvPr>
          <p:cNvPicPr>
            <a:picLocks noChangeAspect="1"/>
          </p:cNvPicPr>
          <p:nvPr/>
        </p:nvPicPr>
        <p:blipFill rotWithShape="1">
          <a:blip r:embed="rId2"/>
          <a:srcRect t="26257" r="83112"/>
          <a:stretch/>
        </p:blipFill>
        <p:spPr>
          <a:xfrm>
            <a:off x="989220" y="2395293"/>
            <a:ext cx="1379076" cy="374614"/>
          </a:xfrm>
          <a:prstGeom prst="rect">
            <a:avLst/>
          </a:prstGeom>
        </p:spPr>
      </p:pic>
      <p:grpSp>
        <p:nvGrpSpPr>
          <p:cNvPr id="3" name="Group 2">
            <a:extLst>
              <a:ext uri="{FF2B5EF4-FFF2-40B4-BE49-F238E27FC236}">
                <a16:creationId xmlns:a16="http://schemas.microsoft.com/office/drawing/2014/main" id="{D940D5C8-3435-46FA-B918-7D03B97CCECB}"/>
              </a:ext>
            </a:extLst>
          </p:cNvPr>
          <p:cNvGrpSpPr/>
          <p:nvPr/>
        </p:nvGrpSpPr>
        <p:grpSpPr>
          <a:xfrm>
            <a:off x="1098423" y="3765858"/>
            <a:ext cx="7756144" cy="1016000"/>
            <a:chOff x="1464183" y="3345234"/>
            <a:chExt cx="7756144" cy="1016000"/>
          </a:xfrm>
        </p:grpSpPr>
        <p:pic>
          <p:nvPicPr>
            <p:cNvPr id="5" name="Picture 4"/>
            <p:cNvPicPr>
              <a:picLocks noChangeAspect="1"/>
            </p:cNvPicPr>
            <p:nvPr/>
          </p:nvPicPr>
          <p:blipFill rotWithShape="1">
            <a:blip r:embed="rId3"/>
            <a:srcRect l="90599"/>
            <a:stretch/>
          </p:blipFill>
          <p:spPr>
            <a:xfrm>
              <a:off x="8277115" y="3345234"/>
              <a:ext cx="943212" cy="1016000"/>
            </a:xfrm>
            <a:prstGeom prst="rect">
              <a:avLst/>
            </a:prstGeom>
          </p:spPr>
        </p:pic>
        <p:pic>
          <p:nvPicPr>
            <p:cNvPr id="7" name="Picture 6">
              <a:extLst>
                <a:ext uri="{FF2B5EF4-FFF2-40B4-BE49-F238E27FC236}">
                  <a16:creationId xmlns:a16="http://schemas.microsoft.com/office/drawing/2014/main" id="{E3C33E4E-DC22-48EF-8ABF-455DAF59E35F}"/>
                </a:ext>
              </a:extLst>
            </p:cNvPr>
            <p:cNvPicPr>
              <a:picLocks noChangeAspect="1"/>
            </p:cNvPicPr>
            <p:nvPr/>
          </p:nvPicPr>
          <p:blipFill rotWithShape="1">
            <a:blip r:embed="rId3"/>
            <a:srcRect r="32095"/>
            <a:stretch/>
          </p:blipFill>
          <p:spPr>
            <a:xfrm>
              <a:off x="1464183" y="3345234"/>
              <a:ext cx="6812932" cy="1016000"/>
            </a:xfrm>
            <a:prstGeom prst="rect">
              <a:avLst/>
            </a:prstGeom>
          </p:spPr>
        </p:pic>
      </p:grpSp>
    </p:spTree>
    <p:extLst>
      <p:ext uri="{BB962C8B-B14F-4D97-AF65-F5344CB8AC3E}">
        <p14:creationId xmlns:p14="http://schemas.microsoft.com/office/powerpoint/2010/main" val="36623334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IoC/DI</a:t>
            </a:r>
          </a:p>
        </p:txBody>
      </p:sp>
      <p:sp>
        <p:nvSpPr>
          <p:cNvPr id="6" name="TextBox 5">
            <a:extLst>
              <a:ext uri="{FF2B5EF4-FFF2-40B4-BE49-F238E27FC236}">
                <a16:creationId xmlns:a16="http://schemas.microsoft.com/office/drawing/2014/main" id="{055D99F2-75A4-475C-A466-8C4CF8054D2B}"/>
              </a:ext>
            </a:extLst>
          </p:cNvPr>
          <p:cNvSpPr txBox="1"/>
          <p:nvPr/>
        </p:nvSpPr>
        <p:spPr>
          <a:xfrm>
            <a:off x="0" y="1859126"/>
            <a:ext cx="11399300" cy="4524315"/>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4EC9B0"/>
                </a:solidFill>
                <a:effectLst/>
                <a:latin typeface="Consolas" panose="020B0609020204030204" pitchFamily="49" charset="0"/>
              </a:rPr>
              <a:t>ITextToSpeech</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TextToSpeechImplementation</a:t>
            </a:r>
            <a:r>
              <a:rPr lang="en-US" b="0" dirty="0">
                <a:solidFill>
                  <a:srgbClr val="D4D4D4"/>
                </a:solidFill>
                <a:effectLst/>
                <a:latin typeface="Consolas" panose="020B0609020204030204" pitchFamily="49" charset="0"/>
              </a:rPr>
              <a:t>&gt;();</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ITextToSpeech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ITextToSpeech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tts</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endParaRPr lang="en-US" dirty="0">
              <a:solidFill>
                <a:srgbClr val="D4D4D4"/>
              </a:solidFill>
              <a:latin typeface="Consolas" panose="020B0609020204030204" pitchFamily="49" charset="0"/>
            </a:endParaRPr>
          </a:p>
          <a:p>
            <a:r>
              <a:rPr lang="en-US" b="0" dirty="0">
                <a:solidFill>
                  <a:srgbClr val="569CD6"/>
                </a:solidFill>
                <a:effectLst/>
                <a:latin typeface="Consolas" panose="020B0609020204030204" pitchFamily="49" charset="0"/>
              </a:rPr>
              <a:t>    void</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Speak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Speak</a:t>
            </a:r>
            <a:r>
              <a:rPr lang="en-US" b="0" dirty="0">
                <a:solidFill>
                  <a:srgbClr val="D4D4D4"/>
                </a:solidFill>
                <a:effectLst/>
                <a:latin typeface="Consolas" panose="020B0609020204030204" pitchFamily="49" charset="0"/>
              </a:rPr>
              <a:t>(</a:t>
            </a:r>
            <a:r>
              <a:rPr lang="en-US" b="0" dirty="0">
                <a:solidFill>
                  <a:srgbClr val="FFC000"/>
                </a:solidFill>
                <a:effectLst/>
                <a:latin typeface="Consolas" panose="020B0609020204030204" pitchFamily="49" charset="0"/>
              </a:rPr>
              <a:t>“Hello World”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16261947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1355009" y="1508933"/>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1718348"/>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rgbClr val="FFFFFF"/>
                </a:solidFill>
                <a:latin typeface="Segoe UI Light"/>
              </a:rPr>
              <a:t>Common API</a:t>
            </a:r>
          </a:p>
        </p:txBody>
      </p:sp>
      <p:grpSp>
        <p:nvGrpSpPr>
          <p:cNvPr id="10" name="Group 9"/>
          <p:cNvGrpSpPr/>
          <p:nvPr/>
        </p:nvGrpSpPr>
        <p:grpSpPr>
          <a:xfrm>
            <a:off x="1355009" y="3438302"/>
            <a:ext cx="9481982" cy="142109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9233" y="4416765"/>
              <a:ext cx="1094067" cy="1080559"/>
            </a:xfrm>
            <a:prstGeom prst="rect">
              <a:avLst/>
            </a:prstGeom>
          </p:spPr>
        </p:pic>
      </p:grpSp>
    </p:spTree>
    <p:extLst>
      <p:ext uri="{BB962C8B-B14F-4D97-AF65-F5344CB8AC3E}">
        <p14:creationId xmlns:p14="http://schemas.microsoft.com/office/powerpoint/2010/main" val="133802344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7842" dirty="0" err="1">
                <a:solidFill>
                  <a:schemeClr val="tx1"/>
                </a:solidFill>
              </a:rPr>
              <a:t>Maui.Essentials</a:t>
            </a:r>
            <a:endParaRPr lang="en-US" sz="7842" dirty="0">
              <a:solidFill>
                <a:schemeClr val="tx1"/>
              </a:solidFill>
            </a:endParaRP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404040"/>
                </a:solidFill>
                <a:effectLst/>
                <a:uLnTx/>
                <a:uFillTx/>
                <a:latin typeface="Segoe UI"/>
                <a:ea typeface="+mn-ea"/>
                <a:cs typeface="+mn-cs"/>
              </a:rPr>
              <a:t>Sms</a:t>
            </a:r>
            <a:endParaRPr kumimoji="0" lang="en-US" sz="2353" b="0" i="0" u="none" strike="noStrike" kern="1200" cap="none" spc="0" normalizeH="0" baseline="0" noProof="0" dirty="0">
              <a:ln>
                <a:noFill/>
              </a:ln>
              <a:solidFill>
                <a:srgbClr val="40404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404040"/>
                </a:solidFill>
                <a:effectLst/>
                <a:uLnTx/>
                <a:uFillTx/>
                <a:latin typeface="Segoe UI"/>
                <a:ea typeface="+mn-ea"/>
                <a:cs typeface="+mn-cs"/>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27631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A5D-D24D-4BE1-860D-F093F9BC5B26}"/>
              </a:ext>
            </a:extLst>
          </p:cNvPr>
          <p:cNvSpPr>
            <a:spLocks noGrp="1"/>
          </p:cNvSpPr>
          <p:nvPr>
            <p:ph type="ctrTitle"/>
          </p:nvPr>
        </p:nvSpPr>
        <p:spPr/>
        <p:txBody>
          <a:bodyPr/>
          <a:lstStyle/>
          <a:p>
            <a:r>
              <a:rPr lang="en-US" sz="9600" b="1" dirty="0" err="1"/>
              <a:t>CollectionView</a:t>
            </a:r>
            <a:r>
              <a:rPr lang="en-US" sz="9600" b="1" dirty="0"/>
              <a:t> &amp; Beyond</a:t>
            </a:r>
            <a:endParaRPr lang="en-US" dirty="0"/>
          </a:p>
        </p:txBody>
      </p:sp>
      <p:sp>
        <p:nvSpPr>
          <p:cNvPr id="3" name="Subtitle 2">
            <a:extLst>
              <a:ext uri="{FF2B5EF4-FFF2-40B4-BE49-F238E27FC236}">
                <a16:creationId xmlns:a16="http://schemas.microsoft.com/office/drawing/2014/main" id="{03E4D57B-8054-40DA-8C07-640DA3B4661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17847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C28386-BC98-41B0-935B-7E4418CAA4F9}"/>
              </a:ext>
            </a:extLst>
          </p:cNvPr>
          <p:cNvSpPr>
            <a:spLocks noGrp="1"/>
          </p:cNvSpPr>
          <p:nvPr>
            <p:ph type="body" sz="quarter" idx="10"/>
          </p:nvPr>
        </p:nvSpPr>
        <p:spPr>
          <a:xfrm>
            <a:off x="269239" y="1189177"/>
            <a:ext cx="11653523" cy="2356799"/>
          </a:xfrm>
        </p:spPr>
        <p:txBody>
          <a:bodyPr/>
          <a:lstStyle/>
          <a:p>
            <a:r>
              <a:rPr lang="en-US" dirty="0" err="1"/>
              <a:t>CollectionView</a:t>
            </a:r>
            <a:r>
              <a:rPr lang="en-US" dirty="0"/>
              <a:t> is a view for presenting lists of data using different layout specifications. It aims to provide a more flexible, and performant alternative to </a:t>
            </a:r>
            <a:r>
              <a:rPr lang="en-US" dirty="0" err="1"/>
              <a:t>ListView</a:t>
            </a:r>
            <a:r>
              <a:rPr lang="en-US" dirty="0"/>
              <a:t>.</a:t>
            </a:r>
          </a:p>
        </p:txBody>
      </p:sp>
      <p:sp>
        <p:nvSpPr>
          <p:cNvPr id="2" name="Title 1">
            <a:extLst>
              <a:ext uri="{FF2B5EF4-FFF2-40B4-BE49-F238E27FC236}">
                <a16:creationId xmlns:a16="http://schemas.microsoft.com/office/drawing/2014/main" id="{E95B4CEE-4732-4E67-9878-6EB70E8B124A}"/>
              </a:ext>
            </a:extLst>
          </p:cNvPr>
          <p:cNvSpPr>
            <a:spLocks noGrp="1"/>
          </p:cNvSpPr>
          <p:nvPr>
            <p:ph type="title"/>
          </p:nvPr>
        </p:nvSpPr>
        <p:spPr>
          <a:xfrm>
            <a:off x="0" y="0"/>
            <a:ext cx="10058400" cy="1609344"/>
          </a:xfrm>
        </p:spPr>
        <p:txBody>
          <a:bodyPr/>
          <a:lstStyle/>
          <a:p>
            <a:r>
              <a:rPr lang="en-US" dirty="0" err="1"/>
              <a:t>CollectionView</a:t>
            </a:r>
            <a:endParaRPr lang="en-US" dirty="0"/>
          </a:p>
        </p:txBody>
      </p:sp>
    </p:spTree>
    <p:extLst>
      <p:ext uri="{BB962C8B-B14F-4D97-AF65-F5344CB8AC3E}">
        <p14:creationId xmlns:p14="http://schemas.microsoft.com/office/powerpoint/2010/main" val="42441961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C28386-BC98-41B0-935B-7E4418CAA4F9}"/>
              </a:ext>
            </a:extLst>
          </p:cNvPr>
          <p:cNvSpPr>
            <a:spLocks noGrp="1"/>
          </p:cNvSpPr>
          <p:nvPr>
            <p:ph type="body" sz="quarter" idx="10"/>
          </p:nvPr>
        </p:nvSpPr>
        <p:spPr>
          <a:xfrm>
            <a:off x="269239" y="1189177"/>
            <a:ext cx="11653523" cy="5355312"/>
          </a:xfrm>
        </p:spPr>
        <p:txBody>
          <a:bodyPr/>
          <a:lstStyle/>
          <a:p>
            <a:r>
              <a:rPr lang="en-US" sz="2800" dirty="0" err="1"/>
              <a:t>CollectionView</a:t>
            </a:r>
            <a:r>
              <a:rPr lang="en-US" sz="2800" dirty="0"/>
              <a:t> has a flexible layout model, which allows data to be presented vertically or horizontally, in a list or a grid.</a:t>
            </a:r>
          </a:p>
          <a:p>
            <a:r>
              <a:rPr lang="en-US" sz="2800" dirty="0" err="1"/>
              <a:t>CollectionView</a:t>
            </a:r>
            <a:r>
              <a:rPr lang="en-US" sz="2800" dirty="0"/>
              <a:t> supports single and multiple selection.</a:t>
            </a:r>
          </a:p>
          <a:p>
            <a:r>
              <a:rPr lang="en-US" sz="2800" dirty="0" err="1"/>
              <a:t>CollectionView</a:t>
            </a:r>
            <a:r>
              <a:rPr lang="en-US" sz="2800" dirty="0"/>
              <a:t> has no concept of cells. Instead, a data template is used to define the appearance of each item of data in the list.</a:t>
            </a:r>
          </a:p>
          <a:p>
            <a:r>
              <a:rPr lang="en-US" sz="2800" dirty="0" err="1"/>
              <a:t>CollectionView</a:t>
            </a:r>
            <a:r>
              <a:rPr lang="en-US" sz="2800" dirty="0"/>
              <a:t> automatically utilizes the virtualization provided by the underlying native controls.</a:t>
            </a:r>
          </a:p>
          <a:p>
            <a:r>
              <a:rPr lang="en-US" sz="2800" dirty="0" err="1"/>
              <a:t>CollectionView</a:t>
            </a:r>
            <a:r>
              <a:rPr lang="en-US" sz="2800" dirty="0"/>
              <a:t> reduces the API surface of </a:t>
            </a:r>
            <a:r>
              <a:rPr lang="en-US" sz="2800" dirty="0" err="1"/>
              <a:t>ListView</a:t>
            </a:r>
            <a:r>
              <a:rPr lang="en-US" sz="2800" dirty="0"/>
              <a:t>. Many properties and events from </a:t>
            </a:r>
            <a:r>
              <a:rPr lang="en-US" sz="2800" dirty="0" err="1"/>
              <a:t>ListView</a:t>
            </a:r>
            <a:r>
              <a:rPr lang="en-US" sz="2800" dirty="0"/>
              <a:t> are not present in </a:t>
            </a:r>
            <a:r>
              <a:rPr lang="en-US" sz="2800" dirty="0" err="1"/>
              <a:t>CollectionView</a:t>
            </a:r>
            <a:r>
              <a:rPr lang="en-US" sz="2800" dirty="0"/>
              <a:t>.</a:t>
            </a:r>
          </a:p>
          <a:p>
            <a:r>
              <a:rPr lang="en-US" sz="2800" dirty="0" err="1"/>
              <a:t>CollectionView</a:t>
            </a:r>
            <a:r>
              <a:rPr lang="en-US" sz="2800" dirty="0"/>
              <a:t> does not include built-in separators.</a:t>
            </a:r>
          </a:p>
          <a:p>
            <a:r>
              <a:rPr lang="en-US" sz="2800" dirty="0" err="1"/>
              <a:t>CollectionView</a:t>
            </a:r>
            <a:r>
              <a:rPr lang="en-US" sz="2800" dirty="0"/>
              <a:t> will throw an exception if its </a:t>
            </a:r>
            <a:r>
              <a:rPr lang="en-US" sz="2800" dirty="0" err="1"/>
              <a:t>ItemsSource</a:t>
            </a:r>
            <a:r>
              <a:rPr lang="en-US" sz="2800" dirty="0"/>
              <a:t> is updated off the UI thread.</a:t>
            </a:r>
          </a:p>
        </p:txBody>
      </p:sp>
      <p:sp>
        <p:nvSpPr>
          <p:cNvPr id="2" name="Title 1">
            <a:extLst>
              <a:ext uri="{FF2B5EF4-FFF2-40B4-BE49-F238E27FC236}">
                <a16:creationId xmlns:a16="http://schemas.microsoft.com/office/drawing/2014/main" id="{E95B4CEE-4732-4E67-9878-6EB70E8B124A}"/>
              </a:ext>
            </a:extLst>
          </p:cNvPr>
          <p:cNvSpPr>
            <a:spLocks noGrp="1"/>
          </p:cNvSpPr>
          <p:nvPr>
            <p:ph type="title"/>
          </p:nvPr>
        </p:nvSpPr>
        <p:spPr>
          <a:xfrm>
            <a:off x="0" y="0"/>
            <a:ext cx="10058400" cy="1609344"/>
          </a:xfrm>
        </p:spPr>
        <p:txBody>
          <a:bodyPr/>
          <a:lstStyle/>
          <a:p>
            <a:r>
              <a:rPr lang="en-US" dirty="0" err="1"/>
              <a:t>CollectionView</a:t>
            </a:r>
            <a:r>
              <a:rPr lang="en-US" dirty="0"/>
              <a:t> vs </a:t>
            </a:r>
            <a:r>
              <a:rPr lang="en-US" dirty="0" err="1"/>
              <a:t>ListView</a:t>
            </a:r>
            <a:endParaRPr lang="en-US" dirty="0"/>
          </a:p>
        </p:txBody>
      </p:sp>
    </p:spTree>
    <p:extLst>
      <p:ext uri="{BB962C8B-B14F-4D97-AF65-F5344CB8AC3E}">
        <p14:creationId xmlns:p14="http://schemas.microsoft.com/office/powerpoint/2010/main" val="1223477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E7615D-BCE0-4868-A87F-9114E11726A2}"/>
              </a:ext>
            </a:extLst>
          </p:cNvPr>
          <p:cNvSpPr>
            <a:spLocks noGrp="1"/>
          </p:cNvSpPr>
          <p:nvPr>
            <p:ph type="body" sz="quarter" idx="10"/>
          </p:nvPr>
        </p:nvSpPr>
        <p:spPr/>
        <p:txBody>
          <a:bodyPr/>
          <a:lstStyle/>
          <a:p>
            <a:r>
              <a:rPr lang="en-US" dirty="0"/>
              <a:t>List</a:t>
            </a:r>
          </a:p>
          <a:p>
            <a:r>
              <a:rPr lang="en-US" dirty="0"/>
              <a:t>Grids</a:t>
            </a:r>
          </a:p>
        </p:txBody>
      </p:sp>
      <p:sp>
        <p:nvSpPr>
          <p:cNvPr id="3" name="Title 2">
            <a:extLst>
              <a:ext uri="{FF2B5EF4-FFF2-40B4-BE49-F238E27FC236}">
                <a16:creationId xmlns:a16="http://schemas.microsoft.com/office/drawing/2014/main" id="{EB12976E-BFCF-433C-A823-B8EAE8F07FE6}"/>
              </a:ext>
            </a:extLst>
          </p:cNvPr>
          <p:cNvSpPr>
            <a:spLocks noGrp="1"/>
          </p:cNvSpPr>
          <p:nvPr>
            <p:ph type="title"/>
          </p:nvPr>
        </p:nvSpPr>
        <p:spPr/>
        <p:txBody>
          <a:bodyPr/>
          <a:lstStyle/>
          <a:p>
            <a:r>
              <a:rPr lang="en-US" dirty="0"/>
              <a:t>Layouts</a:t>
            </a:r>
          </a:p>
        </p:txBody>
      </p:sp>
      <p:pic>
        <p:nvPicPr>
          <p:cNvPr id="2050" name="Picture 2" descr="Screenshot of CollectionView vertical list layout.">
            <a:extLst>
              <a:ext uri="{FF2B5EF4-FFF2-40B4-BE49-F238E27FC236}">
                <a16:creationId xmlns:a16="http://schemas.microsoft.com/office/drawing/2014/main" id="{C72136E6-6DE3-478C-A59B-2FB99ECC8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098" y="358784"/>
            <a:ext cx="2667000" cy="52863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reenshot of CollectionView horizontal grid layout.">
            <a:extLst>
              <a:ext uri="{FF2B5EF4-FFF2-40B4-BE49-F238E27FC236}">
                <a16:creationId xmlns:a16="http://schemas.microsoft.com/office/drawing/2014/main" id="{14CFFCD1-4FF9-47CD-91EF-E9D16F171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194" y="549283"/>
            <a:ext cx="2886075" cy="4905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0C77B55-165D-4F3E-B247-1BEF0813ADD4}"/>
              </a:ext>
            </a:extLst>
          </p:cNvPr>
          <p:cNvSpPr txBox="1"/>
          <p:nvPr/>
        </p:nvSpPr>
        <p:spPr>
          <a:xfrm>
            <a:off x="-1623060" y="5645159"/>
            <a:ext cx="11480292" cy="923330"/>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CollectionView.ItemsLayout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GridItemsLayout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Orientation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"Horizontal"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Span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"3"</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CollectionView.ItemsLayout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4865549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C197-C3DC-E703-3EE0-A18BB95E7497}"/>
              </a:ext>
            </a:extLst>
          </p:cNvPr>
          <p:cNvSpPr>
            <a:spLocks noGrp="1"/>
          </p:cNvSpPr>
          <p:nvPr>
            <p:ph type="title"/>
          </p:nvPr>
        </p:nvSpPr>
        <p:spPr>
          <a:xfrm>
            <a:off x="0" y="-1454"/>
            <a:ext cx="10058400" cy="1609344"/>
          </a:xfrm>
        </p:spPr>
        <p:txBody>
          <a:bodyPr>
            <a:normAutofit/>
          </a:bodyPr>
          <a:lstStyle/>
          <a:p>
            <a:r>
              <a:rPr lang="en-US" sz="4000" dirty="0"/>
              <a:t>One codebase, single project, multi target</a:t>
            </a:r>
          </a:p>
        </p:txBody>
      </p:sp>
      <p:graphicFrame>
        <p:nvGraphicFramePr>
          <p:cNvPr id="3" name="Object 2">
            <a:extLst>
              <a:ext uri="{FF2B5EF4-FFF2-40B4-BE49-F238E27FC236}">
                <a16:creationId xmlns:a16="http://schemas.microsoft.com/office/drawing/2014/main" id="{262AF95E-30BA-0767-A4C0-FB511FC18E90}"/>
              </a:ext>
            </a:extLst>
          </p:cNvPr>
          <p:cNvGraphicFramePr>
            <a:graphicFrameLocks noChangeAspect="1"/>
          </p:cNvGraphicFramePr>
          <p:nvPr>
            <p:extLst>
              <p:ext uri="{D42A27DB-BD31-4B8C-83A1-F6EECF244321}">
                <p14:modId xmlns:p14="http://schemas.microsoft.com/office/powerpoint/2010/main" val="632925266"/>
              </p:ext>
            </p:extLst>
          </p:nvPr>
        </p:nvGraphicFramePr>
        <p:xfrm>
          <a:off x="440755" y="1214238"/>
          <a:ext cx="3028741" cy="5086054"/>
        </p:xfrm>
        <a:graphic>
          <a:graphicData uri="http://schemas.openxmlformats.org/presentationml/2006/ole">
            <mc:AlternateContent xmlns:mc="http://schemas.openxmlformats.org/markup-compatibility/2006">
              <mc:Choice xmlns:v="urn:schemas-microsoft-com:vml" Requires="v">
                <p:oleObj spid="_x0000_s1038" name="Bitmap Image" r:id="rId4" imgW="3276720" imgH="5502600" progId="PBrush">
                  <p:embed/>
                </p:oleObj>
              </mc:Choice>
              <mc:Fallback>
                <p:oleObj name="Bitmap Image" r:id="rId4" imgW="3276720" imgH="5502600" progId="PBrush">
                  <p:embed/>
                  <p:pic>
                    <p:nvPicPr>
                      <p:cNvPr id="3" name="Object 2">
                        <a:extLst>
                          <a:ext uri="{FF2B5EF4-FFF2-40B4-BE49-F238E27FC236}">
                            <a16:creationId xmlns:a16="http://schemas.microsoft.com/office/drawing/2014/main" id="{262AF95E-30BA-0767-A4C0-FB511FC18E90}"/>
                          </a:ext>
                        </a:extLst>
                      </p:cNvPr>
                      <p:cNvPicPr/>
                      <p:nvPr/>
                    </p:nvPicPr>
                    <p:blipFill>
                      <a:blip r:embed="rId5"/>
                      <a:stretch>
                        <a:fillRect/>
                      </a:stretch>
                    </p:blipFill>
                    <p:spPr>
                      <a:xfrm>
                        <a:off x="440755" y="1214238"/>
                        <a:ext cx="3028741" cy="5086054"/>
                      </a:xfrm>
                      <a:prstGeom prst="rect">
                        <a:avLst/>
                      </a:prstGeom>
                    </p:spPr>
                  </p:pic>
                </p:oleObj>
              </mc:Fallback>
            </mc:AlternateContent>
          </a:graphicData>
        </a:graphic>
      </p:graphicFrame>
      <p:grpSp>
        <p:nvGrpSpPr>
          <p:cNvPr id="8" name="Group 7">
            <a:extLst>
              <a:ext uri="{FF2B5EF4-FFF2-40B4-BE49-F238E27FC236}">
                <a16:creationId xmlns:a16="http://schemas.microsoft.com/office/drawing/2014/main" id="{7AADA3B1-044B-9145-D105-5EF91636463A}"/>
              </a:ext>
            </a:extLst>
          </p:cNvPr>
          <p:cNvGrpSpPr/>
          <p:nvPr/>
        </p:nvGrpSpPr>
        <p:grpSpPr>
          <a:xfrm>
            <a:off x="3869543" y="1214235"/>
            <a:ext cx="7548931" cy="5159047"/>
            <a:chOff x="4168228" y="1515789"/>
            <a:chExt cx="7548931" cy="5159047"/>
          </a:xfrm>
        </p:grpSpPr>
        <p:pic>
          <p:nvPicPr>
            <p:cNvPr id="23" name="Picture 22">
              <a:extLst>
                <a:ext uri="{FF2B5EF4-FFF2-40B4-BE49-F238E27FC236}">
                  <a16:creationId xmlns:a16="http://schemas.microsoft.com/office/drawing/2014/main" id="{F7F2B60A-18EC-5EDB-BA8D-6A5DAEB821C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68228" y="1515792"/>
              <a:ext cx="1339355" cy="2837003"/>
            </a:xfrm>
            <a:prstGeom prst="roundRect">
              <a:avLst/>
            </a:prstGeom>
          </p:spPr>
        </p:pic>
        <p:pic>
          <p:nvPicPr>
            <p:cNvPr id="17" name="Picture 16" descr="A screenshot of a cell phone&#10;&#10;Description automatically generated with medium confidence">
              <a:extLst>
                <a:ext uri="{FF2B5EF4-FFF2-40B4-BE49-F238E27FC236}">
                  <a16:creationId xmlns:a16="http://schemas.microsoft.com/office/drawing/2014/main" id="{7762CCFA-2088-E6AE-2C52-329F961126E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145536" y="1515790"/>
              <a:ext cx="1388950" cy="2837003"/>
            </a:xfrm>
            <a:prstGeom prst="roundRect">
              <a:avLst>
                <a:gd name="adj" fmla="val 15109"/>
              </a:avLst>
            </a:prstGeom>
          </p:spPr>
        </p:pic>
        <p:graphicFrame>
          <p:nvGraphicFramePr>
            <p:cNvPr id="20" name="Object 19">
              <a:extLst>
                <a:ext uri="{FF2B5EF4-FFF2-40B4-BE49-F238E27FC236}">
                  <a16:creationId xmlns:a16="http://schemas.microsoft.com/office/drawing/2014/main" id="{A70110A7-B97F-4E6A-33F9-340FE014022B}"/>
                </a:ext>
              </a:extLst>
            </p:cNvPr>
            <p:cNvGraphicFramePr>
              <a:graphicFrameLocks noChangeAspect="1"/>
            </p:cNvGraphicFramePr>
            <p:nvPr/>
          </p:nvGraphicFramePr>
          <p:xfrm>
            <a:off x="4168228" y="4518130"/>
            <a:ext cx="2276147" cy="1970660"/>
          </p:xfrm>
          <a:graphic>
            <a:graphicData uri="http://schemas.openxmlformats.org/presentationml/2006/ole">
              <mc:AlternateContent xmlns:mc="http://schemas.openxmlformats.org/markup-compatibility/2006">
                <mc:Choice xmlns:v="urn:schemas-microsoft-com:vml" Requires="v">
                  <p:oleObj spid="_x0000_s1039" name="Bitmap Image" r:id="rId8" imgW="6977880" imgH="6041520" progId="PBrush">
                    <p:embed/>
                  </p:oleObj>
                </mc:Choice>
                <mc:Fallback>
                  <p:oleObj name="Bitmap Image" r:id="rId8" imgW="6977880" imgH="6041520" progId="PBrush">
                    <p:embed/>
                    <p:pic>
                      <p:nvPicPr>
                        <p:cNvPr id="20" name="Object 19">
                          <a:extLst>
                            <a:ext uri="{FF2B5EF4-FFF2-40B4-BE49-F238E27FC236}">
                              <a16:creationId xmlns:a16="http://schemas.microsoft.com/office/drawing/2014/main" id="{A70110A7-B97F-4E6A-33F9-340FE014022B}"/>
                            </a:ext>
                          </a:extLst>
                        </p:cNvPr>
                        <p:cNvPicPr/>
                        <p:nvPr/>
                      </p:nvPicPr>
                      <p:blipFill>
                        <a:blip r:embed="rId9"/>
                        <a:stretch>
                          <a:fillRect/>
                        </a:stretch>
                      </p:blipFill>
                      <p:spPr>
                        <a:xfrm>
                          <a:off x="4168228" y="4518130"/>
                          <a:ext cx="2276147" cy="1970660"/>
                        </a:xfrm>
                        <a:prstGeom prst="rect">
                          <a:avLst/>
                        </a:prstGeom>
                      </p:spPr>
                    </p:pic>
                  </p:oleObj>
                </mc:Fallback>
              </mc:AlternateContent>
            </a:graphicData>
          </a:graphic>
        </p:graphicFrame>
        <p:pic>
          <p:nvPicPr>
            <p:cNvPr id="25" name="Picture 24">
              <a:extLst>
                <a:ext uri="{FF2B5EF4-FFF2-40B4-BE49-F238E27FC236}">
                  <a16:creationId xmlns:a16="http://schemas.microsoft.com/office/drawing/2014/main" id="{3AEFFE29-341D-E3B3-4719-266C0D700F00}"/>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617480" y="1515791"/>
              <a:ext cx="1339355" cy="2837003"/>
            </a:xfrm>
            <a:prstGeom prst="roundRect">
              <a:avLst>
                <a:gd name="adj" fmla="val 15138"/>
              </a:avLst>
            </a:prstGeom>
          </p:spPr>
        </p:pic>
        <p:graphicFrame>
          <p:nvGraphicFramePr>
            <p:cNvPr id="26" name="Object 25">
              <a:extLst>
                <a:ext uri="{FF2B5EF4-FFF2-40B4-BE49-F238E27FC236}">
                  <a16:creationId xmlns:a16="http://schemas.microsoft.com/office/drawing/2014/main" id="{ED0080D8-E83B-D6C8-2D45-03F1E165724D}"/>
                </a:ext>
              </a:extLst>
            </p:cNvPr>
            <p:cNvGraphicFramePr>
              <a:graphicFrameLocks noChangeAspect="1"/>
            </p:cNvGraphicFramePr>
            <p:nvPr/>
          </p:nvGraphicFramePr>
          <p:xfrm>
            <a:off x="5749667" y="4644987"/>
            <a:ext cx="2089380" cy="1953972"/>
          </p:xfrm>
          <a:graphic>
            <a:graphicData uri="http://schemas.openxmlformats.org/presentationml/2006/ole">
              <mc:AlternateContent xmlns:mc="http://schemas.openxmlformats.org/markup-compatibility/2006">
                <mc:Choice xmlns:v="urn:schemas-microsoft-com:vml" Requires="v">
                  <p:oleObj spid="_x0000_s1040" name="Bitmap Image" r:id="rId11" imgW="6319080" imgH="5910840" progId="PBrush">
                    <p:embed/>
                  </p:oleObj>
                </mc:Choice>
                <mc:Fallback>
                  <p:oleObj name="Bitmap Image" r:id="rId11" imgW="6319080" imgH="5910840" progId="PBrush">
                    <p:embed/>
                    <p:pic>
                      <p:nvPicPr>
                        <p:cNvPr id="26" name="Object 25">
                          <a:extLst>
                            <a:ext uri="{FF2B5EF4-FFF2-40B4-BE49-F238E27FC236}">
                              <a16:creationId xmlns:a16="http://schemas.microsoft.com/office/drawing/2014/main" id="{ED0080D8-E83B-D6C8-2D45-03F1E165724D}"/>
                            </a:ext>
                          </a:extLst>
                        </p:cNvPr>
                        <p:cNvPicPr/>
                        <p:nvPr/>
                      </p:nvPicPr>
                      <p:blipFill>
                        <a:blip r:embed="rId12"/>
                        <a:stretch>
                          <a:fillRect/>
                        </a:stretch>
                      </p:blipFill>
                      <p:spPr>
                        <a:xfrm>
                          <a:off x="5749667" y="4644987"/>
                          <a:ext cx="2089380" cy="1953972"/>
                        </a:xfrm>
                        <a:prstGeom prst="rect">
                          <a:avLst/>
                        </a:prstGeom>
                      </p:spPr>
                    </p:pic>
                  </p:oleObj>
                </mc:Fallback>
              </mc:AlternateContent>
            </a:graphicData>
          </a:graphic>
        </p:graphicFrame>
        <p:pic>
          <p:nvPicPr>
            <p:cNvPr id="14" name="Picture 13" descr="Graphical user interface, application&#10;&#10;Description automatically generated">
              <a:extLst>
                <a:ext uri="{FF2B5EF4-FFF2-40B4-BE49-F238E27FC236}">
                  <a16:creationId xmlns:a16="http://schemas.microsoft.com/office/drawing/2014/main" id="{4D44D2FF-124A-081C-2A2C-27769120AE8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085351" y="4564828"/>
              <a:ext cx="2257003" cy="2008605"/>
            </a:xfrm>
            <a:prstGeom prst="rect">
              <a:avLst/>
            </a:prstGeom>
          </p:spPr>
        </p:pic>
        <p:graphicFrame>
          <p:nvGraphicFramePr>
            <p:cNvPr id="27" name="Object 26">
              <a:extLst>
                <a:ext uri="{FF2B5EF4-FFF2-40B4-BE49-F238E27FC236}">
                  <a16:creationId xmlns:a16="http://schemas.microsoft.com/office/drawing/2014/main" id="{9B8C3E60-1F80-5016-0E69-C45BDEDE1826}"/>
                </a:ext>
              </a:extLst>
            </p:cNvPr>
            <p:cNvGraphicFramePr>
              <a:graphicFrameLocks noChangeAspect="1"/>
            </p:cNvGraphicFramePr>
            <p:nvPr>
              <p:extLst>
                <p:ext uri="{D42A27DB-BD31-4B8C-83A1-F6EECF244321}">
                  <p14:modId xmlns:p14="http://schemas.microsoft.com/office/powerpoint/2010/main" val="1728175143"/>
                </p:ext>
              </p:extLst>
            </p:nvPr>
          </p:nvGraphicFramePr>
          <p:xfrm>
            <a:off x="9460156" y="4675085"/>
            <a:ext cx="2257003" cy="1999751"/>
          </p:xfrm>
          <a:graphic>
            <a:graphicData uri="http://schemas.openxmlformats.org/presentationml/2006/ole">
              <mc:AlternateContent xmlns:mc="http://schemas.openxmlformats.org/markup-compatibility/2006">
                <mc:Choice xmlns:v="urn:schemas-microsoft-com:vml" Requires="v">
                  <p:oleObj spid="_x0000_s1041" name="Bitmap Image" r:id="rId14" imgW="5780160" imgH="5121720" progId="PBrush">
                    <p:embed/>
                  </p:oleObj>
                </mc:Choice>
                <mc:Fallback>
                  <p:oleObj name="Bitmap Image" r:id="rId14" imgW="5780160" imgH="5121720" progId="PBrush">
                    <p:embed/>
                    <p:pic>
                      <p:nvPicPr>
                        <p:cNvPr id="27" name="Object 26">
                          <a:extLst>
                            <a:ext uri="{FF2B5EF4-FFF2-40B4-BE49-F238E27FC236}">
                              <a16:creationId xmlns:a16="http://schemas.microsoft.com/office/drawing/2014/main" id="{9B8C3E60-1F80-5016-0E69-C45BDEDE1826}"/>
                            </a:ext>
                          </a:extLst>
                        </p:cNvPr>
                        <p:cNvPicPr/>
                        <p:nvPr/>
                      </p:nvPicPr>
                      <p:blipFill>
                        <a:blip r:embed="rId15"/>
                        <a:stretch>
                          <a:fillRect/>
                        </a:stretch>
                      </p:blipFill>
                      <p:spPr>
                        <a:xfrm>
                          <a:off x="9460156" y="4675085"/>
                          <a:ext cx="2257003" cy="1999751"/>
                        </a:xfrm>
                        <a:prstGeom prst="rect">
                          <a:avLst/>
                        </a:prstGeom>
                      </p:spPr>
                    </p:pic>
                  </p:oleObj>
                </mc:Fallback>
              </mc:AlternateContent>
            </a:graphicData>
          </a:graphic>
        </p:graphicFrame>
        <p:pic>
          <p:nvPicPr>
            <p:cNvPr id="29" name="Picture 28">
              <a:extLst>
                <a:ext uri="{FF2B5EF4-FFF2-40B4-BE49-F238E27FC236}">
                  <a16:creationId xmlns:a16="http://schemas.microsoft.com/office/drawing/2014/main" id="{9FA65720-B9F0-78A1-3CC5-0DE950189317}"/>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9647879" y="1515789"/>
              <a:ext cx="1388950" cy="2837004"/>
            </a:xfrm>
            <a:prstGeom prst="roundRect">
              <a:avLst/>
            </a:prstGeom>
          </p:spPr>
        </p:pic>
      </p:grpSp>
    </p:spTree>
    <p:extLst>
      <p:ext uri="{BB962C8B-B14F-4D97-AF65-F5344CB8AC3E}">
        <p14:creationId xmlns:p14="http://schemas.microsoft.com/office/powerpoint/2010/main" val="28383569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12976E-BFCF-433C-A823-B8EAE8F07FE6}"/>
              </a:ext>
            </a:extLst>
          </p:cNvPr>
          <p:cNvSpPr>
            <a:spLocks noGrp="1"/>
          </p:cNvSpPr>
          <p:nvPr>
            <p:ph type="title"/>
          </p:nvPr>
        </p:nvSpPr>
        <p:spPr>
          <a:xfrm>
            <a:off x="0" y="0"/>
            <a:ext cx="10058400" cy="1609344"/>
          </a:xfrm>
        </p:spPr>
        <p:txBody>
          <a:bodyPr/>
          <a:lstStyle/>
          <a:p>
            <a:r>
              <a:rPr lang="en-US" dirty="0"/>
              <a:t>Headers &amp; Footers</a:t>
            </a:r>
          </a:p>
        </p:txBody>
      </p:sp>
      <p:pic>
        <p:nvPicPr>
          <p:cNvPr id="4098" name="Picture 2" descr="Screenshot of a CollectionView header and footer using templates.">
            <a:extLst>
              <a:ext uri="{FF2B5EF4-FFF2-40B4-BE49-F238E27FC236}">
                <a16:creationId xmlns:a16="http://schemas.microsoft.com/office/drawing/2014/main" id="{6F206120-CE74-4FA1-82C1-EB246B93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323295"/>
            <a:ext cx="5600700"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6357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E17D0-0BED-448E-847E-C0C91FCCAD42}"/>
              </a:ext>
            </a:extLst>
          </p:cNvPr>
          <p:cNvSpPr>
            <a:spLocks noGrp="1"/>
          </p:cNvSpPr>
          <p:nvPr>
            <p:ph type="title"/>
          </p:nvPr>
        </p:nvSpPr>
        <p:spPr/>
        <p:txBody>
          <a:bodyPr/>
          <a:lstStyle/>
          <a:p>
            <a:r>
              <a:rPr lang="en-US" dirty="0" err="1"/>
              <a:t>EmptyView</a:t>
            </a:r>
            <a:endParaRPr lang="en-US" dirty="0"/>
          </a:p>
        </p:txBody>
      </p:sp>
      <p:pic>
        <p:nvPicPr>
          <p:cNvPr id="6" name="Picture 5" descr="A picture containing icon&#10;&#10;Description automatically generated">
            <a:extLst>
              <a:ext uri="{FF2B5EF4-FFF2-40B4-BE49-F238E27FC236}">
                <a16:creationId xmlns:a16="http://schemas.microsoft.com/office/drawing/2014/main" id="{66C39673-88C4-4623-8FCE-9ABCE88EC130}"/>
              </a:ext>
            </a:extLst>
          </p:cNvPr>
          <p:cNvPicPr>
            <a:picLocks noChangeAspect="1"/>
          </p:cNvPicPr>
          <p:nvPr/>
        </p:nvPicPr>
        <p:blipFill>
          <a:blip r:embed="rId2"/>
          <a:stretch>
            <a:fillRect/>
          </a:stretch>
        </p:blipFill>
        <p:spPr>
          <a:xfrm>
            <a:off x="7683273" y="55016"/>
            <a:ext cx="3857625" cy="6858000"/>
          </a:xfrm>
          <a:prstGeom prst="rect">
            <a:avLst/>
          </a:prstGeom>
        </p:spPr>
      </p:pic>
      <p:sp>
        <p:nvSpPr>
          <p:cNvPr id="11" name="TextBox 10">
            <a:extLst>
              <a:ext uri="{FF2B5EF4-FFF2-40B4-BE49-F238E27FC236}">
                <a16:creationId xmlns:a16="http://schemas.microsoft.com/office/drawing/2014/main" id="{6E1E25B3-A37E-4A3B-85D4-52E6668D7B5F}"/>
              </a:ext>
            </a:extLst>
          </p:cNvPr>
          <p:cNvSpPr txBox="1"/>
          <p:nvPr/>
        </p:nvSpPr>
        <p:spPr>
          <a:xfrm>
            <a:off x="-1285353" y="2066294"/>
            <a:ext cx="10523220" cy="2308324"/>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CollectionView.EmptyView</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StackLayout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Image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HorizontalOptions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CenterAndExpand</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Source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"nodata.png"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VerticalOptions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CenterAndExpand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StackLayout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CollectionView.EmptyView</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636554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E17D0-0BED-448E-847E-C0C91FCCAD42}"/>
              </a:ext>
            </a:extLst>
          </p:cNvPr>
          <p:cNvSpPr>
            <a:spLocks noGrp="1"/>
          </p:cNvSpPr>
          <p:nvPr>
            <p:ph type="title"/>
          </p:nvPr>
        </p:nvSpPr>
        <p:spPr/>
        <p:txBody>
          <a:bodyPr/>
          <a:lstStyle/>
          <a:p>
            <a:r>
              <a:rPr lang="en-US" dirty="0"/>
              <a:t>Grouping</a:t>
            </a:r>
          </a:p>
        </p:txBody>
      </p:sp>
      <p:sp>
        <p:nvSpPr>
          <p:cNvPr id="11" name="TextBox 10">
            <a:extLst>
              <a:ext uri="{FF2B5EF4-FFF2-40B4-BE49-F238E27FC236}">
                <a16:creationId xmlns:a16="http://schemas.microsoft.com/office/drawing/2014/main" id="{6F379D12-A37C-485E-B63E-ED520A7CDAAB}"/>
              </a:ext>
            </a:extLst>
          </p:cNvPr>
          <p:cNvSpPr txBox="1"/>
          <p:nvPr/>
        </p:nvSpPr>
        <p:spPr>
          <a:xfrm>
            <a:off x="201168" y="1425902"/>
            <a:ext cx="11309858"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    public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PodcastGroup</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List</a:t>
            </a:r>
            <a:r>
              <a:rPr lang="en-US" b="0" dirty="0">
                <a:solidFill>
                  <a:srgbClr val="D4D4D4"/>
                </a:solidFill>
                <a:effectLst/>
                <a:latin typeface="Consolas" panose="020B0609020204030204" pitchFamily="49" charset="0"/>
              </a:rPr>
              <a:t>&lt;</a:t>
            </a:r>
            <a:r>
              <a:rPr lang="en-US" b="0" dirty="0">
                <a:solidFill>
                  <a:srgbClr val="9CDCFE"/>
                </a:solidFill>
                <a:effectLst/>
                <a:latin typeface="Consolas" panose="020B0609020204030204" pitchFamily="49" charset="0"/>
              </a:rPr>
              <a:t>Podcast</a:t>
            </a:r>
            <a:r>
              <a:rPr lang="en-US" b="0" dirty="0">
                <a:solidFill>
                  <a:srgbClr val="D4D4D4"/>
                </a:solidFill>
                <a:effectLst/>
                <a:latin typeface="Consolas" panose="020B0609020204030204" pitchFamily="49" charset="0"/>
              </a:rPr>
              <a:t>&gt;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string</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get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private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set</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PodcastGroup</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string</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List</a:t>
            </a:r>
            <a:r>
              <a:rPr lang="en-US" b="0" dirty="0">
                <a:solidFill>
                  <a:srgbClr val="D4D4D4"/>
                </a:solidFill>
                <a:effectLst/>
                <a:latin typeface="Consolas" panose="020B0609020204030204" pitchFamily="49" charset="0"/>
              </a:rPr>
              <a:t>&lt;</a:t>
            </a:r>
            <a:r>
              <a:rPr lang="en-US" b="0" dirty="0">
                <a:solidFill>
                  <a:srgbClr val="9CDCFE"/>
                </a:solidFill>
                <a:effectLst/>
                <a:latin typeface="Consolas" panose="020B0609020204030204" pitchFamily="49" charset="0"/>
              </a:rPr>
              <a:t>Podcast</a:t>
            </a:r>
            <a:r>
              <a:rPr lang="en-US" b="0" dirty="0">
                <a:solidFill>
                  <a:srgbClr val="D4D4D4"/>
                </a:solidFill>
                <a:effectLst/>
                <a:latin typeface="Consolas" panose="020B0609020204030204" pitchFamily="49" charset="0"/>
              </a:rPr>
              <a:t>&gt; </a:t>
            </a:r>
            <a:r>
              <a:rPr lang="en-US" b="0" dirty="0">
                <a:solidFill>
                  <a:srgbClr val="9CDCFE"/>
                </a:solidFill>
                <a:effectLst/>
                <a:latin typeface="Consolas" panose="020B0609020204030204" pitchFamily="49" charset="0"/>
              </a:rPr>
              <a:t>podcasts</a:t>
            </a:r>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base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podcasts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dirty="0">
                <a:solidFill>
                  <a:srgbClr val="D4D4D4"/>
                </a:solidFill>
                <a:latin typeface="Consolas" panose="020B0609020204030204" pitchFamily="49" charset="0"/>
              </a:rPr>
              <a:t>    </a:t>
            </a:r>
            <a:r>
              <a:rPr lang="en-US" b="0" dirty="0">
                <a:solidFill>
                  <a:srgbClr val="4EC9B0"/>
                </a:solidFill>
                <a:effectLst/>
                <a:latin typeface="Consolas" panose="020B0609020204030204" pitchFamily="49" charset="0"/>
              </a:rPr>
              <a:t>List</a:t>
            </a:r>
            <a:r>
              <a:rPr lang="en-US" b="0" dirty="0">
                <a:solidFill>
                  <a:srgbClr val="D4D4D4"/>
                </a:solidFill>
                <a:effectLst/>
                <a:latin typeface="Consolas" panose="020B0609020204030204" pitchFamily="49" charset="0"/>
              </a:rPr>
              <a:t>&lt;</a:t>
            </a:r>
            <a:r>
              <a:rPr lang="en-US" dirty="0" err="1">
                <a:solidFill>
                  <a:srgbClr val="9CDCFE"/>
                </a:solidFill>
                <a:latin typeface="Consolas" panose="020B0609020204030204" pitchFamily="49" charset="0"/>
              </a:rPr>
              <a:t>PodcastGroup</a:t>
            </a:r>
            <a:r>
              <a:rPr lang="en-US" b="0" dirty="0">
                <a:solidFill>
                  <a:srgbClr val="D4D4D4"/>
                </a:solidFill>
                <a:effectLst/>
                <a:latin typeface="Consolas" panose="020B0609020204030204" pitchFamily="49" charset="0"/>
              </a:rPr>
              <a:t>&gt;</a:t>
            </a:r>
            <a:r>
              <a:rPr lang="en-US" dirty="0">
                <a:solidFill>
                  <a:srgbClr val="D4D4D4"/>
                </a:solidFill>
                <a:latin typeface="Consolas" panose="020B0609020204030204" pitchFamily="49" charset="0"/>
              </a:rPr>
              <a:t> </a:t>
            </a:r>
            <a:r>
              <a:rPr lang="en-US" b="0" dirty="0">
                <a:solidFill>
                  <a:srgbClr val="9CDCFE"/>
                </a:solidFill>
                <a:effectLst/>
                <a:latin typeface="Consolas" panose="020B0609020204030204" pitchFamily="49" charset="0"/>
              </a:rPr>
              <a:t>Podcasts</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get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private</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set</a:t>
            </a:r>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97625913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E17D0-0BED-448E-847E-C0C91FCCAD42}"/>
              </a:ext>
            </a:extLst>
          </p:cNvPr>
          <p:cNvSpPr>
            <a:spLocks noGrp="1"/>
          </p:cNvSpPr>
          <p:nvPr>
            <p:ph type="title"/>
          </p:nvPr>
        </p:nvSpPr>
        <p:spPr/>
        <p:txBody>
          <a:bodyPr/>
          <a:lstStyle/>
          <a:p>
            <a:r>
              <a:rPr lang="en-US" dirty="0"/>
              <a:t>Grouping</a:t>
            </a:r>
          </a:p>
        </p:txBody>
      </p:sp>
      <p:pic>
        <p:nvPicPr>
          <p:cNvPr id="5" name="Picture 4">
            <a:extLst>
              <a:ext uri="{FF2B5EF4-FFF2-40B4-BE49-F238E27FC236}">
                <a16:creationId xmlns:a16="http://schemas.microsoft.com/office/drawing/2014/main" id="{9226F76B-1304-4FFB-A107-6B055611E42E}"/>
              </a:ext>
            </a:extLst>
          </p:cNvPr>
          <p:cNvPicPr>
            <a:picLocks noChangeAspect="1"/>
          </p:cNvPicPr>
          <p:nvPr/>
        </p:nvPicPr>
        <p:blipFill>
          <a:blip r:embed="rId2"/>
          <a:stretch>
            <a:fillRect/>
          </a:stretch>
        </p:blipFill>
        <p:spPr>
          <a:xfrm>
            <a:off x="7635676" y="-55015"/>
            <a:ext cx="3321448" cy="6858000"/>
          </a:xfrm>
          <a:prstGeom prst="rect">
            <a:avLst/>
          </a:prstGeom>
        </p:spPr>
      </p:pic>
      <p:sp>
        <p:nvSpPr>
          <p:cNvPr id="8" name="TextBox 7">
            <a:extLst>
              <a:ext uri="{FF2B5EF4-FFF2-40B4-BE49-F238E27FC236}">
                <a16:creationId xmlns:a16="http://schemas.microsoft.com/office/drawing/2014/main" id="{AE8BCA6B-7C52-428E-89AF-42EEF64C7541}"/>
              </a:ext>
            </a:extLst>
          </p:cNvPr>
          <p:cNvSpPr txBox="1"/>
          <p:nvPr/>
        </p:nvSpPr>
        <p:spPr>
          <a:xfrm>
            <a:off x="-1120648" y="2832130"/>
            <a:ext cx="11922760"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CollectionView.GroupHeaderTemplate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DataTemplate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Label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Text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"{Binding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LightGray</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"Large"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FontAttributes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"Bold"</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DataTemplate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CollectionView.GroupHeaderTemplate</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CollectionView</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B83E7A23-B22E-491A-A406-8DD30E5648F6}"/>
              </a:ext>
            </a:extLst>
          </p:cNvPr>
          <p:cNvSpPr txBox="1"/>
          <p:nvPr/>
        </p:nvSpPr>
        <p:spPr>
          <a:xfrm>
            <a:off x="-1815592" y="1948379"/>
            <a:ext cx="11922760" cy="923330"/>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CollectionView</a:t>
            </a:r>
            <a:r>
              <a:rPr lang="en-US" dirty="0">
                <a:solidFill>
                  <a:srgbClr val="569CD6"/>
                </a:solidFill>
                <a:latin typeface="Consolas" panose="020B0609020204030204" pitchFamily="49" charset="0"/>
              </a:rPr>
              <a:t> </a:t>
            </a:r>
            <a:r>
              <a:rPr lang="en-US" dirty="0" err="1">
                <a:solidFill>
                  <a:srgbClr val="9CDCFE"/>
                </a:solidFill>
                <a:latin typeface="Consolas" panose="020B0609020204030204" pitchFamily="49" charset="0"/>
              </a:rPr>
              <a:t>ItemsSource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"{Binding Podcasts}"</a:t>
            </a:r>
            <a:endParaRPr lang="en-US" dirty="0">
              <a:solidFill>
                <a:srgbClr val="569CD6"/>
              </a:solidFill>
              <a:latin typeface="Consolas" panose="020B0609020204030204" pitchFamily="49" charset="0"/>
            </a:endParaRPr>
          </a:p>
          <a:p>
            <a:r>
              <a:rPr lang="en-US" dirty="0">
                <a:solidFill>
                  <a:srgbClr val="569CD6"/>
                </a:solidFill>
                <a:latin typeface="Consolas" panose="020B0609020204030204" pitchFamily="49" charset="0"/>
              </a:rPr>
              <a:t>                                  </a:t>
            </a:r>
            <a:r>
              <a:rPr lang="en-US" dirty="0" err="1">
                <a:solidFill>
                  <a:srgbClr val="9CDCFE"/>
                </a:solidFill>
                <a:latin typeface="Consolas" panose="020B0609020204030204" pitchFamily="49" charset="0"/>
              </a:rPr>
              <a:t>IsGrouped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"true"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0979666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E3CF4-4A67-47B5-A340-2D882B68E164}"/>
              </a:ext>
            </a:extLst>
          </p:cNvPr>
          <p:cNvSpPr>
            <a:spLocks noGrp="1"/>
          </p:cNvSpPr>
          <p:nvPr>
            <p:ph type="title"/>
          </p:nvPr>
        </p:nvSpPr>
        <p:spPr/>
        <p:txBody>
          <a:bodyPr/>
          <a:lstStyle/>
          <a:p>
            <a:r>
              <a:rPr lang="en-US" dirty="0"/>
              <a:t>Pull-to-Refresh</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3BECC1B9-34E8-4DDD-9EB3-99D347B0C5FA}"/>
              </a:ext>
            </a:extLst>
          </p:cNvPr>
          <p:cNvPicPr>
            <a:picLocks noChangeAspect="1"/>
          </p:cNvPicPr>
          <p:nvPr/>
        </p:nvPicPr>
        <p:blipFill>
          <a:blip r:embed="rId2"/>
          <a:stretch>
            <a:fillRect/>
          </a:stretch>
        </p:blipFill>
        <p:spPr>
          <a:xfrm>
            <a:off x="6431078" y="1711885"/>
            <a:ext cx="4595258" cy="2537680"/>
          </a:xfrm>
          <a:prstGeom prst="rect">
            <a:avLst/>
          </a:prstGeom>
        </p:spPr>
      </p:pic>
    </p:spTree>
    <p:extLst>
      <p:ext uri="{BB962C8B-B14F-4D97-AF65-F5344CB8AC3E}">
        <p14:creationId xmlns:p14="http://schemas.microsoft.com/office/powerpoint/2010/main" val="78230959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5300" y="117693"/>
            <a:ext cx="16287750" cy="6001643"/>
          </a:xfrm>
          <a:prstGeom prst="rect">
            <a:avLst/>
          </a:prstGeom>
        </p:spPr>
        <p:txBody>
          <a:bodyPr wrap="square">
            <a:spAutoFit/>
          </a:bodyPr>
          <a:lstStyle/>
          <a:p>
            <a:r>
              <a:rPr lang="en-US" sz="1600" dirty="0">
                <a:solidFill>
                  <a:srgbClr val="009695"/>
                </a:solidFill>
                <a:latin typeface="Lucida Console" charset="0"/>
              </a:rPr>
              <a:t>    </a:t>
            </a:r>
          </a:p>
          <a:p>
            <a:r>
              <a:rPr lang="en-US" sz="1600" dirty="0">
                <a:solidFill>
                  <a:srgbClr val="009695"/>
                </a:solidFill>
                <a:latin typeface="Lucida Console" charset="0"/>
              </a:rPr>
              <a:t>    public</a:t>
            </a:r>
            <a:r>
              <a:rPr lang="en-US" sz="1600" dirty="0">
                <a:solidFill>
                  <a:srgbClr val="333333"/>
                </a:solidFill>
                <a:latin typeface="Lucida Console" charset="0"/>
              </a:rPr>
              <a:t> </a:t>
            </a:r>
            <a:r>
              <a:rPr lang="en-US" sz="1600" dirty="0">
                <a:solidFill>
                  <a:srgbClr val="009695"/>
                </a:solidFill>
                <a:latin typeface="Lucida Console" charset="0"/>
              </a:rPr>
              <a:t>class</a:t>
            </a:r>
            <a:r>
              <a:rPr lang="en-US" sz="1600" dirty="0">
                <a:solidFill>
                  <a:srgbClr val="333333"/>
                </a:solidFill>
                <a:latin typeface="Lucida Console" charset="0"/>
              </a:rPr>
              <a:t> </a:t>
            </a:r>
            <a:r>
              <a:rPr lang="en-US" sz="1600" dirty="0" err="1">
                <a:solidFill>
                  <a:srgbClr val="3364A4"/>
                </a:solidFill>
                <a:latin typeface="Lucida Console" charset="0"/>
              </a:rPr>
              <a:t>MyViewModel</a:t>
            </a:r>
            <a:r>
              <a:rPr lang="en-US" sz="1600" dirty="0">
                <a:solidFill>
                  <a:srgbClr val="333333"/>
                </a:solidFill>
                <a:latin typeface="Lucida Console" charset="0"/>
              </a:rPr>
              <a:t> : </a:t>
            </a:r>
            <a:r>
              <a:rPr lang="en-US" sz="1600" dirty="0" err="1">
                <a:solidFill>
                  <a:srgbClr val="3364A4"/>
                </a:solidFill>
                <a:latin typeface="Lucida Console" charset="0"/>
              </a:rPr>
              <a:t>ObservableObject</a:t>
            </a:r>
            <a:br>
              <a:rPr lang="en-US" sz="1600" dirty="0">
                <a:solidFill>
                  <a:srgbClr val="333333"/>
                </a:solidFill>
                <a:latin typeface="Lucida Console" charset="0"/>
              </a:rPr>
            </a:br>
            <a:r>
              <a:rPr lang="en-US" sz="1600" dirty="0">
                <a:solidFill>
                  <a:srgbClr val="333333"/>
                </a:solidFill>
                <a:latin typeface="Lucida Console" charset="0"/>
              </a:rPr>
              <a:t>    { </a:t>
            </a:r>
          </a:p>
          <a:p>
            <a:r>
              <a:rPr lang="en-US" sz="1600" dirty="0">
                <a:solidFill>
                  <a:srgbClr val="333333"/>
                </a:solidFill>
                <a:latin typeface="Lucida Console" charset="0"/>
              </a:rPr>
              <a:t>        [</a:t>
            </a:r>
            <a:r>
              <a:rPr lang="en-US" sz="1600" dirty="0" err="1">
                <a:solidFill>
                  <a:srgbClr val="2B84D2"/>
                </a:solidFill>
                <a:latin typeface="Lucida Console" charset="0"/>
              </a:rPr>
              <a:t>ObservableProperty</a:t>
            </a:r>
            <a:r>
              <a:rPr lang="en-US" sz="1600" dirty="0">
                <a:solidFill>
                  <a:srgbClr val="333333"/>
                </a:solidFill>
                <a:latin typeface="Lucida Console" charset="0"/>
              </a:rPr>
              <a:t>] 	</a:t>
            </a:r>
            <a:br>
              <a:rPr lang="en-US" sz="1600" dirty="0">
                <a:solidFill>
                  <a:srgbClr val="333333"/>
                </a:solidFill>
                <a:latin typeface="Lucida Console" charset="0"/>
              </a:rPr>
            </a:br>
            <a:r>
              <a:rPr lang="en-US" sz="1600" dirty="0">
                <a:solidFill>
                  <a:srgbClr val="333333"/>
                </a:solidFill>
                <a:latin typeface="Lucida Console" charset="0"/>
              </a:rPr>
              <a:t>        </a:t>
            </a:r>
            <a:r>
              <a:rPr lang="en-US" sz="1600" dirty="0">
                <a:solidFill>
                  <a:srgbClr val="2B84D2"/>
                </a:solidFill>
                <a:latin typeface="Lucida Console" charset="0"/>
              </a:rPr>
              <a:t>private</a:t>
            </a:r>
            <a:r>
              <a:rPr lang="en-US" sz="1600" dirty="0">
                <a:solidFill>
                  <a:srgbClr val="333333"/>
                </a:solidFill>
                <a:latin typeface="Lucida Console" charset="0"/>
              </a:rPr>
              <a:t> </a:t>
            </a:r>
            <a:r>
              <a:rPr lang="en-US" sz="1600" dirty="0">
                <a:solidFill>
                  <a:srgbClr val="009695"/>
                </a:solidFill>
                <a:latin typeface="Lucida Console" charset="0"/>
              </a:rPr>
              <a:t>bool</a:t>
            </a:r>
            <a:r>
              <a:rPr lang="en-US" sz="1600" dirty="0">
                <a:solidFill>
                  <a:srgbClr val="333333"/>
                </a:solidFill>
                <a:latin typeface="Lucida Console" charset="0"/>
              </a:rPr>
              <a:t> </a:t>
            </a:r>
            <a:r>
              <a:rPr lang="en-US" sz="1600" dirty="0" err="1">
                <a:solidFill>
                  <a:srgbClr val="333333"/>
                </a:solidFill>
                <a:latin typeface="Lucida Console" charset="0"/>
              </a:rPr>
              <a:t>isBusy</a:t>
            </a:r>
            <a:r>
              <a:rPr lang="en-US" sz="1600" dirty="0">
                <a:solidFill>
                  <a:srgbClr val="333333"/>
                </a:solidFill>
                <a:latin typeface="Lucida Console" charset="0"/>
              </a:rPr>
              <a:t>;</a:t>
            </a:r>
          </a:p>
          <a:p>
            <a:endParaRPr lang="en-US" sz="1600" dirty="0">
              <a:solidFill>
                <a:srgbClr val="333333"/>
              </a:solidFill>
              <a:latin typeface="Lucida Console" charset="0"/>
            </a:endParaRPr>
          </a:p>
          <a:p>
            <a:r>
              <a:rPr lang="en-US" sz="1600" dirty="0">
                <a:solidFill>
                  <a:srgbClr val="333333"/>
                </a:solidFill>
                <a:latin typeface="Lucida Console" charset="0"/>
              </a:rPr>
              <a:t>        [</a:t>
            </a:r>
            <a:r>
              <a:rPr lang="en-US" sz="1600" dirty="0" err="1">
                <a:solidFill>
                  <a:srgbClr val="2B84D2"/>
                </a:solidFill>
                <a:latin typeface="Lucida Console" charset="0"/>
              </a:rPr>
              <a:t>ObservableProperty</a:t>
            </a:r>
            <a:r>
              <a:rPr lang="en-US" sz="1600" dirty="0">
                <a:solidFill>
                  <a:srgbClr val="333333"/>
                </a:solidFill>
                <a:latin typeface="Lucida Console" charset="0"/>
              </a:rPr>
              <a:t>] 	</a:t>
            </a:r>
            <a:br>
              <a:rPr lang="en-US" sz="1600" dirty="0">
                <a:solidFill>
                  <a:srgbClr val="333333"/>
                </a:solidFill>
                <a:latin typeface="Lucida Console" charset="0"/>
              </a:rPr>
            </a:br>
            <a:r>
              <a:rPr lang="en-US" sz="1600" dirty="0">
                <a:solidFill>
                  <a:srgbClr val="333333"/>
                </a:solidFill>
                <a:latin typeface="Lucida Console" charset="0"/>
              </a:rPr>
              <a:t>        </a:t>
            </a:r>
            <a:r>
              <a:rPr lang="en-US" sz="1600" dirty="0">
                <a:solidFill>
                  <a:srgbClr val="2B84D2"/>
                </a:solidFill>
                <a:latin typeface="Lucida Console" charset="0"/>
              </a:rPr>
              <a:t>private</a:t>
            </a:r>
            <a:r>
              <a:rPr lang="en-US" sz="1600" dirty="0">
                <a:solidFill>
                  <a:srgbClr val="333333"/>
                </a:solidFill>
                <a:latin typeface="Lucida Console" charset="0"/>
              </a:rPr>
              <a:t> </a:t>
            </a:r>
            <a:r>
              <a:rPr lang="en-US" sz="1600" dirty="0">
                <a:solidFill>
                  <a:srgbClr val="009695"/>
                </a:solidFill>
                <a:latin typeface="Lucida Console" charset="0"/>
              </a:rPr>
              <a:t>bool</a:t>
            </a:r>
            <a:r>
              <a:rPr lang="en-US" sz="1600" dirty="0">
                <a:solidFill>
                  <a:srgbClr val="333333"/>
                </a:solidFill>
                <a:latin typeface="Lucida Console" charset="0"/>
              </a:rPr>
              <a:t> </a:t>
            </a:r>
            <a:r>
              <a:rPr lang="en-US" sz="1600" dirty="0" err="1">
                <a:solidFill>
                  <a:srgbClr val="333333"/>
                </a:solidFill>
                <a:latin typeface="Lucida Console" charset="0"/>
              </a:rPr>
              <a:t>isRefreshing</a:t>
            </a:r>
            <a:r>
              <a:rPr lang="en-US" sz="1600" dirty="0">
                <a:solidFill>
                  <a:srgbClr val="333333"/>
                </a:solidFill>
                <a:latin typeface="Lucida Console" charset="0"/>
              </a:rPr>
              <a:t>;</a:t>
            </a:r>
          </a:p>
          <a:p>
            <a:endParaRPr lang="en-US" sz="1600" dirty="0">
              <a:solidFill>
                <a:srgbClr val="333333"/>
              </a:solidFill>
              <a:latin typeface="Lucida Console" charset="0"/>
            </a:endParaRPr>
          </a:p>
          <a:p>
            <a:endParaRPr lang="en-US" sz="1600" dirty="0">
              <a:solidFill>
                <a:srgbClr val="333333"/>
              </a:solidFill>
              <a:latin typeface="Lucida Console" charset="0"/>
            </a:endParaRPr>
          </a:p>
          <a:p>
            <a:r>
              <a:rPr lang="en-US" sz="1600" dirty="0">
                <a:solidFill>
                  <a:srgbClr val="333333"/>
                </a:solidFill>
                <a:latin typeface="Lucida Console" charset="0"/>
              </a:rPr>
              <a:t>	[</a:t>
            </a:r>
            <a:r>
              <a:rPr lang="en-US" sz="1600" dirty="0" err="1">
                <a:solidFill>
                  <a:srgbClr val="2B84D2"/>
                </a:solidFill>
                <a:latin typeface="Lucida Console" charset="0"/>
              </a:rPr>
              <a:t>ICommand</a:t>
            </a:r>
            <a:r>
              <a:rPr lang="en-US" sz="1600" dirty="0">
                <a:solidFill>
                  <a:srgbClr val="333333"/>
                </a:solidFill>
                <a:latin typeface="Lucida Console" charset="0"/>
              </a:rPr>
              <a:t>]</a:t>
            </a:r>
            <a:br>
              <a:rPr lang="en-US" sz="1600" dirty="0">
                <a:solidFill>
                  <a:srgbClr val="333333"/>
                </a:solidFill>
                <a:latin typeface="Lucida Console" charset="0"/>
              </a:rPr>
            </a:br>
            <a:r>
              <a:rPr lang="en-US" sz="1600" dirty="0">
                <a:solidFill>
                  <a:srgbClr val="333333"/>
                </a:solidFill>
                <a:latin typeface="Lucida Console" charset="0"/>
              </a:rPr>
              <a:t>        </a:t>
            </a:r>
            <a:r>
              <a:rPr lang="en-US" sz="1600" dirty="0">
                <a:solidFill>
                  <a:srgbClr val="009695"/>
                </a:solidFill>
                <a:latin typeface="Lucida Console" charset="0"/>
              </a:rPr>
              <a:t>async</a:t>
            </a:r>
            <a:r>
              <a:rPr lang="en-US" sz="1600" dirty="0">
                <a:solidFill>
                  <a:srgbClr val="333333"/>
                </a:solidFill>
                <a:latin typeface="Lucida Console" charset="0"/>
              </a:rPr>
              <a:t> </a:t>
            </a:r>
            <a:r>
              <a:rPr lang="en-US" sz="1600" dirty="0">
                <a:solidFill>
                  <a:srgbClr val="3364A4"/>
                </a:solidFill>
                <a:latin typeface="Lucida Console" charset="0"/>
              </a:rPr>
              <a:t>Task</a:t>
            </a:r>
            <a:r>
              <a:rPr lang="en-US" sz="1600" dirty="0">
                <a:solidFill>
                  <a:srgbClr val="333333"/>
                </a:solidFill>
                <a:latin typeface="Lucida Console" charset="0"/>
              </a:rPr>
              <a:t> Refresh()</a:t>
            </a:r>
            <a:br>
              <a:rPr lang="en-US" sz="1600" dirty="0">
                <a:solidFill>
                  <a:srgbClr val="333333"/>
                </a:solidFill>
                <a:latin typeface="Lucida Console" charset="0"/>
              </a:rPr>
            </a:br>
            <a:r>
              <a:rPr lang="en-US" sz="1600" dirty="0">
                <a:solidFill>
                  <a:srgbClr val="333333"/>
                </a:solidFill>
                <a:latin typeface="Lucida Console" charset="0"/>
              </a:rPr>
              <a:t>        {</a:t>
            </a:r>
            <a:br>
              <a:rPr lang="en-US" sz="1600" dirty="0">
                <a:solidFill>
                  <a:srgbClr val="333333"/>
                </a:solidFill>
                <a:latin typeface="Lucida Console" charset="0"/>
              </a:rPr>
            </a:br>
            <a:r>
              <a:rPr lang="en-US" sz="1600" dirty="0">
                <a:solidFill>
                  <a:srgbClr val="333333"/>
                </a:solidFill>
                <a:latin typeface="Lucida Console" charset="0"/>
              </a:rPr>
              <a:t>            </a:t>
            </a:r>
            <a:r>
              <a:rPr lang="en-US" sz="1600" dirty="0">
                <a:solidFill>
                  <a:srgbClr val="009695"/>
                </a:solidFill>
                <a:latin typeface="Lucida Console" charset="0"/>
              </a:rPr>
              <a:t>if</a:t>
            </a:r>
            <a:r>
              <a:rPr lang="en-US" sz="1600" dirty="0">
                <a:solidFill>
                  <a:srgbClr val="333333"/>
                </a:solidFill>
                <a:latin typeface="Lucida Console" charset="0"/>
              </a:rPr>
              <a:t> (</a:t>
            </a:r>
            <a:r>
              <a:rPr lang="en-US" sz="1600" dirty="0" err="1">
                <a:solidFill>
                  <a:srgbClr val="333333"/>
                </a:solidFill>
                <a:latin typeface="Lucida Console" charset="0"/>
              </a:rPr>
              <a:t>IsBusy</a:t>
            </a:r>
            <a:r>
              <a:rPr lang="en-US" sz="1600" dirty="0">
                <a:solidFill>
                  <a:srgbClr val="333333"/>
                </a:solidFill>
                <a:latin typeface="Lucida Console" charset="0"/>
              </a:rPr>
              <a:t>)</a:t>
            </a:r>
            <a:br>
              <a:rPr lang="en-US" sz="1600" dirty="0">
                <a:solidFill>
                  <a:srgbClr val="333333"/>
                </a:solidFill>
                <a:latin typeface="Lucida Console" charset="0"/>
              </a:rPr>
            </a:br>
            <a:r>
              <a:rPr lang="en-US" sz="1600" dirty="0">
                <a:solidFill>
                  <a:srgbClr val="333333"/>
                </a:solidFill>
                <a:latin typeface="Lucida Console" charset="0"/>
              </a:rPr>
              <a:t>                </a:t>
            </a:r>
            <a:r>
              <a:rPr lang="en-US" sz="1600" dirty="0">
                <a:solidFill>
                  <a:srgbClr val="009695"/>
                </a:solidFill>
                <a:latin typeface="Lucida Console" charset="0"/>
              </a:rPr>
              <a:t>return</a:t>
            </a:r>
            <a:r>
              <a:rPr lang="en-US" sz="1600" dirty="0">
                <a:solidFill>
                  <a:srgbClr val="333333"/>
                </a:solidFill>
                <a:latin typeface="Lucida Console" charset="0"/>
              </a:rPr>
              <a:t>;</a:t>
            </a:r>
            <a:br>
              <a:rPr lang="en-US" sz="1600" dirty="0">
                <a:solidFill>
                  <a:srgbClr val="333333"/>
                </a:solidFill>
                <a:latin typeface="Lucida Console" charset="0"/>
              </a:rPr>
            </a:br>
            <a:br>
              <a:rPr lang="en-US" sz="1600" dirty="0">
                <a:solidFill>
                  <a:srgbClr val="333333"/>
                </a:solidFill>
                <a:latin typeface="Lucida Console" charset="0"/>
              </a:rPr>
            </a:br>
            <a:r>
              <a:rPr lang="en-US" sz="1600" dirty="0">
                <a:solidFill>
                  <a:srgbClr val="333333"/>
                </a:solidFill>
                <a:latin typeface="Lucida Console" charset="0"/>
              </a:rPr>
              <a:t>            </a:t>
            </a:r>
            <a:r>
              <a:rPr lang="en-US" sz="1600" dirty="0" err="1">
                <a:solidFill>
                  <a:srgbClr val="333333"/>
                </a:solidFill>
                <a:latin typeface="Lucida Console" charset="0"/>
              </a:rPr>
              <a:t>IsBusy</a:t>
            </a:r>
            <a:r>
              <a:rPr lang="en-US" sz="1600" dirty="0">
                <a:solidFill>
                  <a:srgbClr val="333333"/>
                </a:solidFill>
                <a:latin typeface="Lucida Console" charset="0"/>
              </a:rPr>
              <a:t> = </a:t>
            </a:r>
            <a:r>
              <a:rPr lang="en-US" sz="1600" dirty="0">
                <a:solidFill>
                  <a:srgbClr val="31AAA9"/>
                </a:solidFill>
                <a:latin typeface="Lucida Console" charset="0"/>
              </a:rPr>
              <a:t>true</a:t>
            </a:r>
            <a:r>
              <a:rPr lang="en-US" sz="1600" dirty="0">
                <a:solidFill>
                  <a:srgbClr val="333333"/>
                </a:solidFill>
                <a:latin typeface="Lucida Console" charset="0"/>
              </a:rPr>
              <a:t>;</a:t>
            </a:r>
          </a:p>
          <a:p>
            <a:r>
              <a:rPr lang="en-US" sz="1600" dirty="0">
                <a:solidFill>
                  <a:srgbClr val="333333"/>
                </a:solidFill>
                <a:latin typeface="Lucida Console" charset="0"/>
              </a:rPr>
              <a:t>		</a:t>
            </a:r>
            <a:br>
              <a:rPr lang="en-US" sz="1600" dirty="0">
                <a:solidFill>
                  <a:srgbClr val="333333"/>
                </a:solidFill>
                <a:latin typeface="Lucida Console" charset="0"/>
              </a:rPr>
            </a:br>
            <a:r>
              <a:rPr lang="en-US" sz="1600" dirty="0">
                <a:solidFill>
                  <a:srgbClr val="333333"/>
                </a:solidFill>
                <a:latin typeface="Lucida Console" charset="0"/>
              </a:rPr>
              <a:t>            </a:t>
            </a:r>
          </a:p>
          <a:p>
            <a:r>
              <a:rPr lang="en-US" sz="1600" i="1" dirty="0">
                <a:solidFill>
                  <a:srgbClr val="333333"/>
                </a:solidFill>
                <a:latin typeface="Lucida Console" charset="0"/>
              </a:rPr>
              <a:t>	      </a:t>
            </a:r>
            <a:r>
              <a:rPr lang="en-US" sz="1600" i="1" dirty="0">
                <a:solidFill>
                  <a:srgbClr val="888888"/>
                </a:solidFill>
                <a:latin typeface="Lucida Console" charset="0"/>
              </a:rPr>
              <a:t>//do stuff</a:t>
            </a:r>
            <a:br>
              <a:rPr lang="en-US" sz="1600" dirty="0">
                <a:solidFill>
                  <a:srgbClr val="333333"/>
                </a:solidFill>
                <a:latin typeface="Lucida Console" charset="0"/>
              </a:rPr>
            </a:br>
            <a:r>
              <a:rPr lang="en-US" sz="1600" dirty="0">
                <a:solidFill>
                  <a:srgbClr val="333333"/>
                </a:solidFill>
                <a:latin typeface="Lucida Console" charset="0"/>
              </a:rPr>
              <a:t>            </a:t>
            </a:r>
            <a:r>
              <a:rPr lang="en-US" sz="1600" dirty="0" err="1">
                <a:solidFill>
                  <a:srgbClr val="333333"/>
                </a:solidFill>
                <a:latin typeface="Lucida Console" charset="0"/>
              </a:rPr>
              <a:t>IsRefreshing</a:t>
            </a:r>
            <a:r>
              <a:rPr lang="en-US" sz="1600" dirty="0">
                <a:solidFill>
                  <a:srgbClr val="333333"/>
                </a:solidFill>
                <a:latin typeface="Lucida Console" charset="0"/>
              </a:rPr>
              <a:t>  = </a:t>
            </a:r>
            <a:r>
              <a:rPr lang="en-US" sz="1600" dirty="0">
                <a:solidFill>
                  <a:srgbClr val="009695"/>
                </a:solidFill>
                <a:latin typeface="Lucida Console" charset="0"/>
              </a:rPr>
              <a:t>false</a:t>
            </a:r>
            <a:r>
              <a:rPr lang="en-US" sz="1600" dirty="0">
                <a:solidFill>
                  <a:srgbClr val="333333"/>
                </a:solidFill>
                <a:latin typeface="Lucida Console" charset="0"/>
              </a:rPr>
              <a:t>;</a:t>
            </a:r>
          </a:p>
          <a:p>
            <a:r>
              <a:rPr lang="en-US" sz="1600" dirty="0">
                <a:solidFill>
                  <a:srgbClr val="333333"/>
                </a:solidFill>
                <a:latin typeface="Lucida Console" charset="0"/>
              </a:rPr>
              <a:t>            </a:t>
            </a:r>
            <a:r>
              <a:rPr lang="en-US" sz="1600" dirty="0" err="1">
                <a:solidFill>
                  <a:srgbClr val="333333"/>
                </a:solidFill>
                <a:latin typeface="Lucida Console" charset="0"/>
              </a:rPr>
              <a:t>IsBusy</a:t>
            </a:r>
            <a:r>
              <a:rPr lang="en-US" sz="1600" dirty="0">
                <a:solidFill>
                  <a:srgbClr val="333333"/>
                </a:solidFill>
                <a:latin typeface="Lucida Console" charset="0"/>
              </a:rPr>
              <a:t> = </a:t>
            </a:r>
            <a:r>
              <a:rPr lang="en-US" sz="1600" dirty="0">
                <a:solidFill>
                  <a:srgbClr val="31AAA9"/>
                </a:solidFill>
                <a:latin typeface="Lucida Console" charset="0"/>
              </a:rPr>
              <a:t>true</a:t>
            </a:r>
            <a:r>
              <a:rPr lang="en-US" sz="1600" dirty="0">
                <a:solidFill>
                  <a:srgbClr val="333333"/>
                </a:solidFill>
                <a:latin typeface="Lucida Console" charset="0"/>
              </a:rPr>
              <a:t>;</a:t>
            </a:r>
            <a:br>
              <a:rPr lang="en-US" sz="1600" dirty="0">
                <a:solidFill>
                  <a:srgbClr val="333333"/>
                </a:solidFill>
                <a:latin typeface="Lucida Console" charset="0"/>
              </a:rPr>
            </a:br>
            <a:r>
              <a:rPr lang="en-US" sz="1600" dirty="0">
                <a:solidFill>
                  <a:srgbClr val="333333"/>
                </a:solidFill>
                <a:latin typeface="Lucida Console" charset="0"/>
              </a:rPr>
              <a:t>        }</a:t>
            </a:r>
            <a:br>
              <a:rPr lang="en-US" sz="1600" dirty="0">
                <a:solidFill>
                  <a:srgbClr val="333333"/>
                </a:solidFill>
                <a:latin typeface="Lucida Console" charset="0"/>
              </a:rPr>
            </a:br>
            <a:r>
              <a:rPr lang="en-US" sz="1600" dirty="0">
                <a:solidFill>
                  <a:srgbClr val="333333"/>
                </a:solidFill>
                <a:latin typeface="Lucida Console" charset="0"/>
              </a:rPr>
              <a:t>    }</a:t>
            </a:r>
            <a:r>
              <a:rPr lang="en-US" sz="1600" dirty="0"/>
              <a:t> </a:t>
            </a:r>
          </a:p>
        </p:txBody>
      </p:sp>
    </p:spTree>
    <p:extLst>
      <p:ext uri="{BB962C8B-B14F-4D97-AF65-F5344CB8AC3E}">
        <p14:creationId xmlns:p14="http://schemas.microsoft.com/office/powerpoint/2010/main" val="16944422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ListView</a:t>
            </a:r>
            <a:r>
              <a:rPr lang="en-US" dirty="0"/>
              <a:t> Support</a:t>
            </a:r>
          </a:p>
        </p:txBody>
      </p:sp>
      <p:sp>
        <p:nvSpPr>
          <p:cNvPr id="5" name="Rectangle 4"/>
          <p:cNvSpPr/>
          <p:nvPr/>
        </p:nvSpPr>
        <p:spPr>
          <a:xfrm>
            <a:off x="609600" y="1989088"/>
            <a:ext cx="10325100" cy="2308324"/>
          </a:xfrm>
          <a:prstGeom prst="rect">
            <a:avLst/>
          </a:prstGeom>
        </p:spPr>
        <p:txBody>
          <a:bodyPr wrap="square">
            <a:spAutoFit/>
          </a:bodyPr>
          <a:lstStyle/>
          <a:p>
            <a:r>
              <a:rPr lang="en-US" sz="2400" dirty="0">
                <a:solidFill>
                  <a:srgbClr val="333333"/>
                </a:solidFill>
                <a:latin typeface="Lucida Console" charset="0"/>
              </a:rPr>
              <a:t>&lt;</a:t>
            </a:r>
            <a:r>
              <a:rPr lang="en-US" sz="2400" dirty="0" err="1">
                <a:solidFill>
                  <a:srgbClr val="3364A4"/>
                </a:solidFill>
                <a:latin typeface="Lucida Console" charset="0"/>
              </a:rPr>
              <a:t>ListView</a:t>
            </a:r>
            <a:r>
              <a:rPr lang="en-US" sz="2400" dirty="0">
                <a:solidFill>
                  <a:srgbClr val="3364A4"/>
                </a:solidFill>
                <a:latin typeface="Lucida Console" charset="0"/>
              </a:rPr>
              <a:t> </a:t>
            </a:r>
            <a:r>
              <a:rPr lang="en-US" sz="2400" dirty="0">
                <a:solidFill>
                  <a:srgbClr val="333333"/>
                </a:solidFill>
                <a:latin typeface="Lucida Console" charset="0"/>
              </a:rPr>
              <a:t>x:Name=</a:t>
            </a:r>
            <a:r>
              <a:rPr lang="en-US" sz="2400" dirty="0">
                <a:solidFill>
                  <a:srgbClr val="F57D00"/>
                </a:solidFill>
                <a:latin typeface="Lucida Console" charset="0"/>
              </a:rPr>
              <a:t>"listView"</a:t>
            </a:r>
            <a:r>
              <a:rPr lang="en-US" sz="2400" dirty="0">
                <a:solidFill>
                  <a:srgbClr val="3364A4"/>
                </a:solidFill>
                <a:latin typeface="Lucida Console" charset="0"/>
              </a:rPr>
              <a:t> </a:t>
            </a:r>
            <a:br>
              <a:rPr lang="en-US" sz="2400" dirty="0">
                <a:solidFill>
                  <a:srgbClr val="333333"/>
                </a:solidFill>
                <a:latin typeface="Lucida Console" charset="0"/>
              </a:rPr>
            </a:br>
            <a:r>
              <a:rPr lang="en-US" sz="2400" dirty="0">
                <a:solidFill>
                  <a:srgbClr val="3364A4"/>
                </a:solidFill>
                <a:latin typeface="Lucida Console" charset="0"/>
              </a:rPr>
              <a:t>          </a:t>
            </a:r>
            <a:r>
              <a:rPr lang="en-US" sz="2400" dirty="0" err="1">
                <a:solidFill>
                  <a:srgbClr val="333333"/>
                </a:solidFill>
                <a:latin typeface="Lucida Console" charset="0"/>
              </a:rPr>
              <a:t>ItemsSource</a:t>
            </a:r>
            <a:r>
              <a:rPr lang="en-US" sz="2400" dirty="0">
                <a:solidFill>
                  <a:srgbClr val="333333"/>
                </a:solidFill>
                <a:latin typeface="Lucida Console" charset="0"/>
              </a:rPr>
              <a:t>=</a:t>
            </a:r>
            <a:r>
              <a:rPr lang="en-US" sz="2400" dirty="0">
                <a:solidFill>
                  <a:srgbClr val="F57D00"/>
                </a:solidFill>
                <a:latin typeface="Lucida Console" charset="0"/>
              </a:rPr>
              <a:t>"{Binding Items}"</a:t>
            </a:r>
            <a:br>
              <a:rPr lang="en-US" sz="2400" dirty="0">
                <a:solidFill>
                  <a:srgbClr val="333333"/>
                </a:solidFill>
                <a:latin typeface="Lucida Console" charset="0"/>
              </a:rPr>
            </a:br>
            <a:r>
              <a:rPr lang="en-US" sz="2400" dirty="0">
                <a:solidFill>
                  <a:srgbClr val="3364A4"/>
                </a:solidFill>
                <a:latin typeface="Lucida Console" charset="0"/>
              </a:rPr>
              <a:t>          </a:t>
            </a:r>
            <a:r>
              <a:rPr lang="en-US" sz="2400" dirty="0" err="1">
                <a:solidFill>
                  <a:srgbClr val="333333"/>
                </a:solidFill>
                <a:latin typeface="Lucida Console" charset="0"/>
              </a:rPr>
              <a:t>HasUnevenRows</a:t>
            </a:r>
            <a:r>
              <a:rPr lang="en-US" sz="2400" dirty="0">
                <a:solidFill>
                  <a:srgbClr val="333333"/>
                </a:solidFill>
                <a:latin typeface="Lucida Console" charset="0"/>
              </a:rPr>
              <a:t>=</a:t>
            </a:r>
            <a:r>
              <a:rPr lang="en-US" sz="2400" dirty="0">
                <a:solidFill>
                  <a:srgbClr val="F57D00"/>
                </a:solidFill>
                <a:latin typeface="Lucida Console" charset="0"/>
              </a:rPr>
              <a:t>"True"</a:t>
            </a:r>
            <a:br>
              <a:rPr lang="en-US" sz="2400" dirty="0">
                <a:solidFill>
                  <a:srgbClr val="333333"/>
                </a:solidFill>
                <a:latin typeface="Lucida Console" charset="0"/>
              </a:rPr>
            </a:br>
            <a:r>
              <a:rPr lang="en-US" sz="2400" dirty="0">
                <a:solidFill>
                  <a:srgbClr val="3364A4"/>
                </a:solidFill>
                <a:latin typeface="Lucida Console" charset="0"/>
              </a:rPr>
              <a:t>          </a:t>
            </a:r>
            <a:r>
              <a:rPr lang="en-US" sz="2400" dirty="0" err="1">
                <a:solidFill>
                  <a:srgbClr val="333333"/>
                </a:solidFill>
                <a:latin typeface="Lucida Console" charset="0"/>
              </a:rPr>
              <a:t>IsPullToRefreshEnabled</a:t>
            </a:r>
            <a:r>
              <a:rPr lang="en-US" sz="2400" dirty="0">
                <a:solidFill>
                  <a:srgbClr val="333333"/>
                </a:solidFill>
                <a:latin typeface="Lucida Console" charset="0"/>
              </a:rPr>
              <a:t>=</a:t>
            </a:r>
            <a:r>
              <a:rPr lang="en-US" sz="2400" dirty="0">
                <a:solidFill>
                  <a:srgbClr val="F57D00"/>
                </a:solidFill>
                <a:latin typeface="Lucida Console" charset="0"/>
              </a:rPr>
              <a:t>"True"</a:t>
            </a:r>
            <a:br>
              <a:rPr lang="en-US" sz="2400" dirty="0">
                <a:solidFill>
                  <a:srgbClr val="333333"/>
                </a:solidFill>
                <a:latin typeface="Lucida Console" charset="0"/>
              </a:rPr>
            </a:br>
            <a:r>
              <a:rPr lang="en-US" sz="2400" dirty="0">
                <a:solidFill>
                  <a:srgbClr val="3364A4"/>
                </a:solidFill>
                <a:latin typeface="Lucida Console" charset="0"/>
              </a:rPr>
              <a:t>          </a:t>
            </a:r>
            <a:r>
              <a:rPr lang="en-US" sz="2400" dirty="0" err="1">
                <a:solidFill>
                  <a:srgbClr val="333333"/>
                </a:solidFill>
                <a:latin typeface="Lucida Console" charset="0"/>
              </a:rPr>
              <a:t>RefreshCommand</a:t>
            </a:r>
            <a:r>
              <a:rPr lang="en-US" sz="2400" dirty="0">
                <a:solidFill>
                  <a:srgbClr val="333333"/>
                </a:solidFill>
                <a:latin typeface="Lucida Console" charset="0"/>
              </a:rPr>
              <a:t>=</a:t>
            </a:r>
            <a:r>
              <a:rPr lang="en-US" sz="2400" dirty="0">
                <a:solidFill>
                  <a:srgbClr val="F57D00"/>
                </a:solidFill>
                <a:latin typeface="Lucida Console" charset="0"/>
              </a:rPr>
              <a:t>"{Binding </a:t>
            </a:r>
            <a:r>
              <a:rPr lang="en-US" sz="2400" dirty="0" err="1">
                <a:solidFill>
                  <a:srgbClr val="F57D00"/>
                </a:solidFill>
                <a:latin typeface="Lucida Console" charset="0"/>
              </a:rPr>
              <a:t>RefreshCommand</a:t>
            </a:r>
            <a:r>
              <a:rPr lang="en-US" sz="2400" dirty="0">
                <a:solidFill>
                  <a:srgbClr val="F57D00"/>
                </a:solidFill>
                <a:latin typeface="Lucida Console" charset="0"/>
              </a:rPr>
              <a:t>}"</a:t>
            </a:r>
            <a:br>
              <a:rPr lang="en-US" sz="2400" dirty="0">
                <a:solidFill>
                  <a:srgbClr val="333333"/>
                </a:solidFill>
                <a:latin typeface="Lucida Console" charset="0"/>
              </a:rPr>
            </a:br>
            <a:r>
              <a:rPr lang="en-US" sz="2400" dirty="0">
                <a:solidFill>
                  <a:srgbClr val="3364A4"/>
                </a:solidFill>
                <a:latin typeface="Lucida Console" charset="0"/>
              </a:rPr>
              <a:t>          </a:t>
            </a:r>
            <a:r>
              <a:rPr lang="en-US" sz="2400" dirty="0" err="1">
                <a:solidFill>
                  <a:srgbClr val="333333"/>
                </a:solidFill>
                <a:latin typeface="Lucida Console" charset="0"/>
              </a:rPr>
              <a:t>IsRefreshing</a:t>
            </a:r>
            <a:r>
              <a:rPr lang="en-US" sz="2400" dirty="0">
                <a:solidFill>
                  <a:srgbClr val="333333"/>
                </a:solidFill>
                <a:latin typeface="Lucida Console" charset="0"/>
              </a:rPr>
              <a:t>=</a:t>
            </a:r>
            <a:r>
              <a:rPr lang="en-US" sz="2400" dirty="0">
                <a:solidFill>
                  <a:srgbClr val="F57D00"/>
                </a:solidFill>
                <a:latin typeface="Lucida Console" charset="0"/>
              </a:rPr>
              <a:t>"{Binding </a:t>
            </a:r>
            <a:r>
              <a:rPr lang="en-US" sz="2400" dirty="0" err="1">
                <a:solidFill>
                  <a:srgbClr val="F57D00"/>
                </a:solidFill>
                <a:latin typeface="Lucida Console" charset="0"/>
              </a:rPr>
              <a:t>IsBusy</a:t>
            </a:r>
            <a:r>
              <a:rPr lang="en-US" sz="2400" dirty="0">
                <a:solidFill>
                  <a:srgbClr val="F57D00"/>
                </a:solidFill>
                <a:latin typeface="Lucida Console" charset="0"/>
              </a:rPr>
              <a:t>}"</a:t>
            </a:r>
            <a:r>
              <a:rPr lang="en-US" sz="2400" dirty="0">
                <a:solidFill>
                  <a:srgbClr val="333333"/>
                </a:solidFill>
                <a:latin typeface="Lucida Console" charset="0"/>
              </a:rPr>
              <a:t>&gt;</a:t>
            </a:r>
            <a:r>
              <a:rPr lang="en-US" sz="2400" dirty="0"/>
              <a:t> </a:t>
            </a:r>
          </a:p>
        </p:txBody>
      </p:sp>
    </p:spTree>
    <p:extLst>
      <p:ext uri="{BB962C8B-B14F-4D97-AF65-F5344CB8AC3E}">
        <p14:creationId xmlns:p14="http://schemas.microsoft.com/office/powerpoint/2010/main" val="87329258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9495"/>
            <a:ext cx="10058400" cy="1609344"/>
          </a:xfrm>
        </p:spPr>
        <p:txBody>
          <a:bodyPr/>
          <a:lstStyle/>
          <a:p>
            <a:r>
              <a:rPr lang="en-US" dirty="0" err="1"/>
              <a:t>ListView</a:t>
            </a:r>
            <a:r>
              <a:rPr lang="en-US" dirty="0"/>
              <a:t> API</a:t>
            </a:r>
          </a:p>
        </p:txBody>
      </p:sp>
      <p:sp>
        <p:nvSpPr>
          <p:cNvPr id="11" name="Rectangle 10"/>
          <p:cNvSpPr/>
          <p:nvPr/>
        </p:nvSpPr>
        <p:spPr>
          <a:xfrm>
            <a:off x="590550" y="1189176"/>
            <a:ext cx="11334530" cy="4893647"/>
          </a:xfrm>
          <a:prstGeom prst="rect">
            <a:avLst/>
          </a:prstGeom>
        </p:spPr>
        <p:txBody>
          <a:bodyPr wrap="square">
            <a:spAutoFit/>
          </a:bodyPr>
          <a:lstStyle/>
          <a:p>
            <a:r>
              <a:rPr lang="en-US" sz="2400" dirty="0">
                <a:solidFill>
                  <a:srgbClr val="333333"/>
                </a:solidFill>
                <a:latin typeface="Lucida Console" charset="0"/>
              </a:rPr>
              <a:t>//Enable/Disable all pull to refresh</a:t>
            </a:r>
            <a:br>
              <a:rPr lang="en-US" sz="2400" dirty="0">
                <a:solidFill>
                  <a:srgbClr val="333333"/>
                </a:solidFill>
                <a:latin typeface="Lucida Console" charset="0"/>
              </a:rPr>
            </a:br>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err="1">
                <a:solidFill>
                  <a:srgbClr val="009695"/>
                </a:solidFill>
                <a:latin typeface="Lucida Console" charset="0"/>
              </a:rPr>
              <a:t>bool</a:t>
            </a:r>
            <a:r>
              <a:rPr lang="en-US" sz="2400" dirty="0">
                <a:solidFill>
                  <a:srgbClr val="333333"/>
                </a:solidFill>
                <a:latin typeface="Lucida Console" charset="0"/>
              </a:rPr>
              <a:t> </a:t>
            </a:r>
            <a:r>
              <a:rPr lang="en-US" sz="2400" dirty="0" err="1">
                <a:solidFill>
                  <a:srgbClr val="333333"/>
                </a:solidFill>
                <a:latin typeface="Lucida Console" charset="0"/>
              </a:rPr>
              <a:t>IsPullToRefreshEnabled</a:t>
            </a:r>
            <a:r>
              <a:rPr lang="en-US" sz="2400" dirty="0">
                <a:solidFill>
                  <a:srgbClr val="333333"/>
                </a:solidFill>
                <a:latin typeface="Lucida Console" charset="0"/>
              </a:rPr>
              <a:t> { </a:t>
            </a:r>
            <a:r>
              <a:rPr lang="en-US" sz="2400" dirty="0">
                <a:solidFill>
                  <a:srgbClr val="009695"/>
                </a:solidFill>
                <a:latin typeface="Lucida Console" charset="0"/>
              </a:rPr>
              <a:t>get</a:t>
            </a:r>
            <a:r>
              <a:rPr lang="en-US" sz="2400" dirty="0">
                <a:solidFill>
                  <a:srgbClr val="333333"/>
                </a:solidFill>
                <a:latin typeface="Lucida Console" charset="0"/>
              </a:rPr>
              <a:t>; </a:t>
            </a:r>
            <a:r>
              <a:rPr lang="en-US" sz="2400" dirty="0">
                <a:solidFill>
                  <a:srgbClr val="009695"/>
                </a:solidFill>
                <a:latin typeface="Lucida Console" charset="0"/>
              </a:rPr>
              <a:t>set</a:t>
            </a:r>
            <a:r>
              <a:rPr lang="en-US" sz="2400" dirty="0">
                <a:solidFill>
                  <a:srgbClr val="333333"/>
                </a:solidFill>
                <a:latin typeface="Lucida Console" charset="0"/>
              </a:rPr>
              <a:t>; } = </a:t>
            </a:r>
            <a:r>
              <a:rPr lang="en-US" sz="2400" dirty="0">
                <a:solidFill>
                  <a:srgbClr val="009695"/>
                </a:solidFill>
                <a:latin typeface="Lucida Console" charset="0"/>
              </a:rPr>
              <a:t>false</a:t>
            </a:r>
            <a:r>
              <a:rPr lang="en-US" sz="2400" dirty="0">
                <a:solidFill>
                  <a:srgbClr val="333333"/>
                </a:solidFill>
                <a:latin typeface="Lucida Console" charset="0"/>
              </a:rPr>
              <a:t>;</a:t>
            </a:r>
          </a:p>
          <a:p>
            <a:endParaRPr lang="en-US" sz="2400" dirty="0">
              <a:solidFill>
                <a:srgbClr val="333333"/>
              </a:solidFill>
              <a:latin typeface="Lucida Console" charset="0"/>
            </a:endParaRPr>
          </a:p>
          <a:p>
            <a:r>
              <a:rPr lang="en-US" sz="2400" dirty="0">
                <a:solidFill>
                  <a:srgbClr val="333333"/>
                </a:solidFill>
                <a:latin typeface="Lucida Console" charset="0"/>
              </a:rPr>
              <a:t>//Is the spinner currently shown</a:t>
            </a:r>
            <a:br>
              <a:rPr lang="en-US" sz="2400" dirty="0">
                <a:solidFill>
                  <a:srgbClr val="333333"/>
                </a:solidFill>
                <a:latin typeface="Lucida Console" charset="0"/>
              </a:rPr>
            </a:br>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err="1">
                <a:solidFill>
                  <a:srgbClr val="009695"/>
                </a:solidFill>
                <a:latin typeface="Lucida Console" charset="0"/>
              </a:rPr>
              <a:t>bool</a:t>
            </a:r>
            <a:r>
              <a:rPr lang="en-US" sz="2400" dirty="0">
                <a:solidFill>
                  <a:srgbClr val="333333"/>
                </a:solidFill>
                <a:latin typeface="Lucida Console" charset="0"/>
              </a:rPr>
              <a:t> </a:t>
            </a:r>
            <a:r>
              <a:rPr lang="en-US" sz="2400" dirty="0" err="1">
                <a:solidFill>
                  <a:srgbClr val="333333"/>
                </a:solidFill>
                <a:latin typeface="Lucida Console" charset="0"/>
              </a:rPr>
              <a:t>IsRefreshing</a:t>
            </a:r>
            <a:r>
              <a:rPr lang="en-US" sz="2400" dirty="0">
                <a:solidFill>
                  <a:srgbClr val="333333"/>
                </a:solidFill>
                <a:latin typeface="Lucida Console" charset="0"/>
              </a:rPr>
              <a:t> { </a:t>
            </a:r>
            <a:r>
              <a:rPr lang="en-US" sz="2400" dirty="0">
                <a:solidFill>
                  <a:srgbClr val="009695"/>
                </a:solidFill>
                <a:latin typeface="Lucida Console" charset="0"/>
              </a:rPr>
              <a:t>get</a:t>
            </a:r>
            <a:r>
              <a:rPr lang="en-US" sz="2400" dirty="0">
                <a:solidFill>
                  <a:srgbClr val="333333"/>
                </a:solidFill>
                <a:latin typeface="Lucida Console" charset="0"/>
              </a:rPr>
              <a:t>; </a:t>
            </a:r>
            <a:r>
              <a:rPr lang="en-US" sz="2400" dirty="0">
                <a:solidFill>
                  <a:srgbClr val="009695"/>
                </a:solidFill>
                <a:latin typeface="Lucida Console" charset="0"/>
              </a:rPr>
              <a:t>set</a:t>
            </a:r>
            <a:r>
              <a:rPr lang="en-US" sz="2400" dirty="0">
                <a:solidFill>
                  <a:srgbClr val="333333"/>
                </a:solidFill>
                <a:latin typeface="Lucida Console" charset="0"/>
              </a:rPr>
              <a:t>; } = </a:t>
            </a:r>
            <a:r>
              <a:rPr lang="en-US" sz="2400" dirty="0">
                <a:solidFill>
                  <a:srgbClr val="009695"/>
                </a:solidFill>
                <a:latin typeface="Lucida Console" charset="0"/>
              </a:rPr>
              <a:t>false</a:t>
            </a:r>
            <a:r>
              <a:rPr lang="en-US" sz="2400" dirty="0">
                <a:solidFill>
                  <a:srgbClr val="333333"/>
                </a:solidFill>
                <a:latin typeface="Lucida Console" charset="0"/>
              </a:rPr>
              <a:t>;</a:t>
            </a:r>
          </a:p>
          <a:p>
            <a:endParaRPr lang="en-US" sz="2400" dirty="0">
              <a:solidFill>
                <a:srgbClr val="333333"/>
              </a:solidFill>
              <a:latin typeface="Lucida Console" charset="0"/>
            </a:endParaRPr>
          </a:p>
          <a:p>
            <a:r>
              <a:rPr lang="en-US" sz="2400" dirty="0">
                <a:solidFill>
                  <a:srgbClr val="333333"/>
                </a:solidFill>
                <a:latin typeface="Lucida Console" charset="0"/>
              </a:rPr>
              <a:t>//The method/command to trigger when pulled</a:t>
            </a:r>
            <a:br>
              <a:rPr lang="en-US" sz="2400" dirty="0">
                <a:solidFill>
                  <a:srgbClr val="333333"/>
                </a:solidFill>
                <a:latin typeface="Lucida Console" charset="0"/>
              </a:rPr>
            </a:br>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err="1">
                <a:solidFill>
                  <a:srgbClr val="3364A4"/>
                </a:solidFill>
                <a:latin typeface="Lucida Console" charset="0"/>
              </a:rPr>
              <a:t>ICommand</a:t>
            </a:r>
            <a:r>
              <a:rPr lang="en-US" sz="2400" dirty="0">
                <a:solidFill>
                  <a:srgbClr val="333333"/>
                </a:solidFill>
                <a:latin typeface="Lucida Console" charset="0"/>
              </a:rPr>
              <a:t> </a:t>
            </a:r>
            <a:r>
              <a:rPr lang="en-US" sz="2400" dirty="0" err="1">
                <a:solidFill>
                  <a:srgbClr val="333333"/>
                </a:solidFill>
                <a:latin typeface="Lucida Console" charset="0"/>
              </a:rPr>
              <a:t>RefreshCommand</a:t>
            </a:r>
            <a:r>
              <a:rPr lang="en-US" sz="2400" dirty="0">
                <a:solidFill>
                  <a:srgbClr val="333333"/>
                </a:solidFill>
                <a:latin typeface="Lucida Console" charset="0"/>
              </a:rPr>
              <a:t> { </a:t>
            </a:r>
            <a:r>
              <a:rPr lang="en-US" sz="2400" dirty="0">
                <a:solidFill>
                  <a:srgbClr val="009695"/>
                </a:solidFill>
                <a:latin typeface="Lucida Console" charset="0"/>
              </a:rPr>
              <a:t>get</a:t>
            </a:r>
            <a:r>
              <a:rPr lang="en-US" sz="2400" dirty="0">
                <a:solidFill>
                  <a:srgbClr val="333333"/>
                </a:solidFill>
                <a:latin typeface="Lucida Console" charset="0"/>
              </a:rPr>
              <a:t>; </a:t>
            </a:r>
            <a:r>
              <a:rPr lang="en-US" sz="2400" dirty="0">
                <a:solidFill>
                  <a:srgbClr val="009695"/>
                </a:solidFill>
                <a:latin typeface="Lucida Console" charset="0"/>
              </a:rPr>
              <a:t>set</a:t>
            </a:r>
            <a:r>
              <a:rPr lang="en-US" sz="2400" dirty="0">
                <a:solidFill>
                  <a:srgbClr val="333333"/>
                </a:solidFill>
                <a:latin typeface="Lucida Console" charset="0"/>
              </a:rPr>
              <a:t>; } = </a:t>
            </a:r>
            <a:r>
              <a:rPr lang="en-US" sz="2400" dirty="0">
                <a:solidFill>
                  <a:srgbClr val="009695"/>
                </a:solidFill>
                <a:latin typeface="Lucida Console" charset="0"/>
              </a:rPr>
              <a:t>null</a:t>
            </a:r>
            <a:r>
              <a:rPr lang="en-US" sz="2400" dirty="0">
                <a:solidFill>
                  <a:srgbClr val="333333"/>
                </a:solidFill>
                <a:latin typeface="Lucida Console" charset="0"/>
              </a:rPr>
              <a:t>;</a:t>
            </a:r>
            <a:br>
              <a:rPr lang="en-US" sz="2400" dirty="0">
                <a:solidFill>
                  <a:srgbClr val="333333"/>
                </a:solidFill>
                <a:latin typeface="Lucida Console" charset="0"/>
              </a:rPr>
            </a:br>
            <a:endParaRPr lang="en-US" sz="2400" dirty="0">
              <a:solidFill>
                <a:srgbClr val="333333"/>
              </a:solidFill>
              <a:latin typeface="Lucida Console" charset="0"/>
            </a:endParaRPr>
          </a:p>
          <a:p>
            <a:r>
              <a:rPr lang="en-US" sz="2400" dirty="0">
                <a:solidFill>
                  <a:srgbClr val="333333"/>
                </a:solidFill>
                <a:latin typeface="Lucida Console" charset="0"/>
              </a:rPr>
              <a:t>//Manual Events to trigger/subscribe</a:t>
            </a:r>
            <a:br>
              <a:rPr lang="en-US" sz="2400" dirty="0">
                <a:solidFill>
                  <a:srgbClr val="333333"/>
                </a:solidFill>
                <a:latin typeface="Lucida Console" charset="0"/>
              </a:rPr>
            </a:br>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a:solidFill>
                  <a:srgbClr val="009695"/>
                </a:solidFill>
                <a:latin typeface="Lucida Console" charset="0"/>
              </a:rPr>
              <a:t>void</a:t>
            </a:r>
            <a:r>
              <a:rPr lang="en-US" sz="2400" dirty="0">
                <a:solidFill>
                  <a:srgbClr val="333333"/>
                </a:solidFill>
                <a:latin typeface="Lucida Console" charset="0"/>
              </a:rPr>
              <a:t> </a:t>
            </a:r>
            <a:r>
              <a:rPr lang="en-US" sz="2400" dirty="0" err="1">
                <a:solidFill>
                  <a:srgbClr val="333333"/>
                </a:solidFill>
                <a:latin typeface="Lucida Console" charset="0"/>
              </a:rPr>
              <a:t>BeginRefresh</a:t>
            </a:r>
            <a:r>
              <a:rPr lang="en-US" sz="2400" dirty="0">
                <a:solidFill>
                  <a:srgbClr val="333333"/>
                </a:solidFill>
                <a:latin typeface="Lucida Console" charset="0"/>
              </a:rPr>
              <a:t> ();</a:t>
            </a:r>
            <a:br>
              <a:rPr lang="en-US" sz="2400" dirty="0">
                <a:solidFill>
                  <a:srgbClr val="333333"/>
                </a:solidFill>
                <a:latin typeface="Lucida Console" charset="0"/>
              </a:rPr>
            </a:br>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a:solidFill>
                  <a:srgbClr val="009695"/>
                </a:solidFill>
                <a:latin typeface="Lucida Console" charset="0"/>
              </a:rPr>
              <a:t>void</a:t>
            </a:r>
            <a:r>
              <a:rPr lang="en-US" sz="2400" dirty="0">
                <a:solidFill>
                  <a:srgbClr val="333333"/>
                </a:solidFill>
                <a:latin typeface="Lucida Console" charset="0"/>
              </a:rPr>
              <a:t> </a:t>
            </a:r>
            <a:r>
              <a:rPr lang="en-US" sz="2400" dirty="0" err="1">
                <a:solidFill>
                  <a:srgbClr val="333333"/>
                </a:solidFill>
                <a:latin typeface="Lucida Console" charset="0"/>
              </a:rPr>
              <a:t>EndRefresh</a:t>
            </a:r>
            <a:r>
              <a:rPr lang="en-US" sz="2400" dirty="0">
                <a:solidFill>
                  <a:srgbClr val="333333"/>
                </a:solidFill>
                <a:latin typeface="Lucida Console" charset="0"/>
              </a:rPr>
              <a:t> ();</a:t>
            </a:r>
            <a:r>
              <a:rPr lang="en-US" sz="2400" dirty="0"/>
              <a:t> </a:t>
            </a:r>
          </a:p>
          <a:p>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a:solidFill>
                  <a:srgbClr val="009695"/>
                </a:solidFill>
                <a:latin typeface="Lucida Console" charset="0"/>
              </a:rPr>
              <a:t>event</a:t>
            </a:r>
            <a:r>
              <a:rPr lang="en-US" sz="2400" dirty="0">
                <a:solidFill>
                  <a:srgbClr val="333333"/>
                </a:solidFill>
                <a:latin typeface="Lucida Console" charset="0"/>
              </a:rPr>
              <a:t> </a:t>
            </a:r>
            <a:r>
              <a:rPr lang="en-US" sz="2400" dirty="0" err="1">
                <a:solidFill>
                  <a:srgbClr val="3364A4"/>
                </a:solidFill>
                <a:latin typeface="Lucida Console" charset="0"/>
              </a:rPr>
              <a:t>EventHandler</a:t>
            </a:r>
            <a:r>
              <a:rPr lang="en-US" sz="2400" dirty="0">
                <a:solidFill>
                  <a:srgbClr val="333333"/>
                </a:solidFill>
                <a:latin typeface="Lucida Console" charset="0"/>
              </a:rPr>
              <a:t> Refreshing;</a:t>
            </a:r>
            <a:endParaRPr lang="en-US" sz="2400" dirty="0"/>
          </a:p>
        </p:txBody>
      </p:sp>
    </p:spTree>
    <p:extLst>
      <p:ext uri="{BB962C8B-B14F-4D97-AF65-F5344CB8AC3E}">
        <p14:creationId xmlns:p14="http://schemas.microsoft.com/office/powerpoint/2010/main" val="142510611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0058400" cy="1609344"/>
          </a:xfrm>
        </p:spPr>
        <p:txBody>
          <a:bodyPr/>
          <a:lstStyle/>
          <a:p>
            <a:r>
              <a:rPr lang="en-US" dirty="0" err="1"/>
              <a:t>RefreshView</a:t>
            </a:r>
            <a:endParaRPr lang="en-US" dirty="0"/>
          </a:p>
        </p:txBody>
      </p:sp>
      <p:sp>
        <p:nvSpPr>
          <p:cNvPr id="5" name="Rectangle 4"/>
          <p:cNvSpPr/>
          <p:nvPr/>
        </p:nvSpPr>
        <p:spPr>
          <a:xfrm>
            <a:off x="609600" y="1989088"/>
            <a:ext cx="10325100" cy="3046988"/>
          </a:xfrm>
          <a:prstGeom prst="rect">
            <a:avLst/>
          </a:prstGeom>
        </p:spPr>
        <p:txBody>
          <a:bodyPr wrap="square">
            <a:spAutoFit/>
          </a:bodyPr>
          <a:lstStyle/>
          <a:p>
            <a:r>
              <a:rPr lang="en-US" sz="2400" dirty="0">
                <a:solidFill>
                  <a:srgbClr val="333333"/>
                </a:solidFill>
                <a:latin typeface="Lucida Console" charset="0"/>
              </a:rPr>
              <a:t>&lt;</a:t>
            </a:r>
            <a:r>
              <a:rPr lang="en-US" sz="2400" dirty="0" err="1">
                <a:solidFill>
                  <a:srgbClr val="3364A4"/>
                </a:solidFill>
                <a:latin typeface="Lucida Console" charset="0"/>
              </a:rPr>
              <a:t>RefreshView</a:t>
            </a:r>
            <a:r>
              <a:rPr lang="en-US" sz="2400" dirty="0">
                <a:solidFill>
                  <a:srgbClr val="3364A4"/>
                </a:solidFill>
                <a:latin typeface="Lucida Console" charset="0"/>
              </a:rPr>
              <a:t> </a:t>
            </a:r>
            <a:br>
              <a:rPr lang="en-US" sz="2400" dirty="0">
                <a:solidFill>
                  <a:srgbClr val="333333"/>
                </a:solidFill>
                <a:latin typeface="Lucida Console" charset="0"/>
              </a:rPr>
            </a:br>
            <a:r>
              <a:rPr lang="en-US" sz="2400" dirty="0">
                <a:solidFill>
                  <a:srgbClr val="3364A4"/>
                </a:solidFill>
                <a:latin typeface="Lucida Console" charset="0"/>
              </a:rPr>
              <a:t>          </a:t>
            </a:r>
            <a:r>
              <a:rPr lang="en-US" sz="2400" dirty="0">
                <a:solidFill>
                  <a:srgbClr val="333333"/>
                </a:solidFill>
                <a:latin typeface="Lucida Console" charset="0"/>
              </a:rPr>
              <a:t>Command=</a:t>
            </a:r>
            <a:r>
              <a:rPr lang="en-US" sz="2400" dirty="0">
                <a:solidFill>
                  <a:srgbClr val="F57D00"/>
                </a:solidFill>
                <a:latin typeface="Lucida Console" charset="0"/>
              </a:rPr>
              <a:t>"{Binding </a:t>
            </a:r>
            <a:r>
              <a:rPr lang="en-US" sz="2400" dirty="0" err="1">
                <a:solidFill>
                  <a:srgbClr val="F57D00"/>
                </a:solidFill>
                <a:latin typeface="Lucida Console" charset="0"/>
              </a:rPr>
              <a:t>RefreshCommand</a:t>
            </a:r>
            <a:r>
              <a:rPr lang="en-US" sz="2400" dirty="0">
                <a:solidFill>
                  <a:srgbClr val="F57D00"/>
                </a:solidFill>
                <a:latin typeface="Lucida Console" charset="0"/>
              </a:rPr>
              <a:t>}"</a:t>
            </a:r>
            <a:br>
              <a:rPr lang="en-US" sz="2400" dirty="0">
                <a:solidFill>
                  <a:srgbClr val="333333"/>
                </a:solidFill>
                <a:latin typeface="Lucida Console" charset="0"/>
              </a:rPr>
            </a:br>
            <a:r>
              <a:rPr lang="en-US" sz="2400" dirty="0">
                <a:solidFill>
                  <a:srgbClr val="3364A4"/>
                </a:solidFill>
                <a:latin typeface="Lucida Console" charset="0"/>
              </a:rPr>
              <a:t>          </a:t>
            </a:r>
            <a:r>
              <a:rPr lang="en-US" sz="2400" dirty="0" err="1">
                <a:solidFill>
                  <a:srgbClr val="333333"/>
                </a:solidFill>
                <a:latin typeface="Lucida Console" charset="0"/>
              </a:rPr>
              <a:t>IsRefreshing</a:t>
            </a:r>
            <a:r>
              <a:rPr lang="en-US" sz="2400" dirty="0">
                <a:solidFill>
                  <a:srgbClr val="333333"/>
                </a:solidFill>
                <a:latin typeface="Lucida Console" charset="0"/>
              </a:rPr>
              <a:t>=</a:t>
            </a:r>
            <a:r>
              <a:rPr lang="en-US" sz="2400" dirty="0">
                <a:solidFill>
                  <a:srgbClr val="F57D00"/>
                </a:solidFill>
                <a:latin typeface="Lucida Console" charset="0"/>
              </a:rPr>
              <a:t>"{Binding </a:t>
            </a:r>
            <a:r>
              <a:rPr lang="en-US" sz="2400" dirty="0" err="1">
                <a:solidFill>
                  <a:srgbClr val="F57D00"/>
                </a:solidFill>
                <a:latin typeface="Lucida Console" charset="0"/>
              </a:rPr>
              <a:t>IsRefreshing</a:t>
            </a:r>
            <a:r>
              <a:rPr lang="en-US" sz="2400" dirty="0">
                <a:solidFill>
                  <a:srgbClr val="F57D00"/>
                </a:solidFill>
                <a:latin typeface="Lucida Console" charset="0"/>
              </a:rPr>
              <a:t>}"</a:t>
            </a:r>
            <a:r>
              <a:rPr lang="en-US" sz="2400" dirty="0">
                <a:solidFill>
                  <a:srgbClr val="333333"/>
                </a:solidFill>
                <a:latin typeface="Lucida Console" charset="0"/>
              </a:rPr>
              <a:t>&gt;</a:t>
            </a:r>
            <a:r>
              <a:rPr lang="en-US" sz="2400" dirty="0"/>
              <a:t> </a:t>
            </a:r>
            <a:endParaRPr lang="en-US" sz="2400" dirty="0">
              <a:solidFill>
                <a:srgbClr val="333333"/>
              </a:solidFill>
              <a:latin typeface="Lucida Console" charset="0"/>
            </a:endParaRPr>
          </a:p>
          <a:p>
            <a:endParaRPr lang="en-US" sz="2400" dirty="0">
              <a:solidFill>
                <a:srgbClr val="333333"/>
              </a:solidFill>
              <a:latin typeface="Lucida Console" charset="0"/>
            </a:endParaRPr>
          </a:p>
          <a:p>
            <a:r>
              <a:rPr lang="en-US" sz="2400" dirty="0">
                <a:solidFill>
                  <a:srgbClr val="333333"/>
                </a:solidFill>
                <a:latin typeface="Lucida Console" charset="0"/>
              </a:rPr>
              <a:t>     &lt;</a:t>
            </a:r>
            <a:r>
              <a:rPr lang="en-US" sz="2400" dirty="0" err="1">
                <a:solidFill>
                  <a:srgbClr val="3364A4"/>
                </a:solidFill>
                <a:latin typeface="Lucida Console" charset="0"/>
              </a:rPr>
              <a:t>CollectionView</a:t>
            </a:r>
            <a:r>
              <a:rPr lang="en-US" sz="2400" dirty="0">
                <a:solidFill>
                  <a:srgbClr val="3364A4"/>
                </a:solidFill>
                <a:latin typeface="Lucida Console" charset="0"/>
              </a:rPr>
              <a:t> </a:t>
            </a:r>
            <a:r>
              <a:rPr lang="en-US" sz="2400" dirty="0" err="1">
                <a:solidFill>
                  <a:srgbClr val="333333"/>
                </a:solidFill>
                <a:latin typeface="Lucida Console" charset="0"/>
              </a:rPr>
              <a:t>ItemsSource</a:t>
            </a:r>
            <a:r>
              <a:rPr lang="en-US" sz="2400" dirty="0">
                <a:solidFill>
                  <a:srgbClr val="333333"/>
                </a:solidFill>
                <a:latin typeface="Lucida Console" charset="0"/>
              </a:rPr>
              <a:t>=</a:t>
            </a:r>
            <a:r>
              <a:rPr lang="en-US" sz="2400" dirty="0">
                <a:solidFill>
                  <a:srgbClr val="F57D00"/>
                </a:solidFill>
                <a:latin typeface="Lucida Console" charset="0"/>
              </a:rPr>
              <a:t>"{Binding Items}"</a:t>
            </a:r>
            <a:r>
              <a:rPr lang="en-US" sz="2400" dirty="0">
                <a:solidFill>
                  <a:srgbClr val="333333"/>
                </a:solidFill>
                <a:latin typeface="Lucida Console" charset="0"/>
              </a:rPr>
              <a:t>&gt;</a:t>
            </a:r>
          </a:p>
          <a:p>
            <a:r>
              <a:rPr lang="en-US" sz="2400" dirty="0">
                <a:solidFill>
                  <a:srgbClr val="333333"/>
                </a:solidFill>
                <a:latin typeface="Lucida Console" charset="0"/>
              </a:rPr>
              <a:t>		…</a:t>
            </a:r>
          </a:p>
          <a:p>
            <a:r>
              <a:rPr lang="en-US" sz="2400" dirty="0">
                <a:solidFill>
                  <a:srgbClr val="333333"/>
                </a:solidFill>
                <a:latin typeface="Lucida Console" charset="0"/>
              </a:rPr>
              <a:t>	&lt;/</a:t>
            </a:r>
            <a:r>
              <a:rPr lang="en-US" sz="2400" dirty="0" err="1">
                <a:solidFill>
                  <a:srgbClr val="3364A4"/>
                </a:solidFill>
                <a:latin typeface="Lucida Console" charset="0"/>
              </a:rPr>
              <a:t>CollectionView</a:t>
            </a:r>
            <a:r>
              <a:rPr lang="en-US" sz="2400" dirty="0">
                <a:solidFill>
                  <a:srgbClr val="333333"/>
                </a:solidFill>
                <a:latin typeface="Lucida Console" charset="0"/>
              </a:rPr>
              <a:t>&gt;</a:t>
            </a:r>
            <a:endParaRPr lang="en-US" sz="2400" dirty="0"/>
          </a:p>
          <a:p>
            <a:r>
              <a:rPr lang="en-US" sz="2400" dirty="0">
                <a:solidFill>
                  <a:srgbClr val="333333"/>
                </a:solidFill>
                <a:latin typeface="Lucida Console" charset="0"/>
              </a:rPr>
              <a:t>&lt;/</a:t>
            </a:r>
            <a:r>
              <a:rPr lang="en-US" sz="2400" dirty="0" err="1">
                <a:solidFill>
                  <a:srgbClr val="3364A4"/>
                </a:solidFill>
                <a:latin typeface="Lucida Console" charset="0"/>
              </a:rPr>
              <a:t>RefreshView</a:t>
            </a:r>
            <a:r>
              <a:rPr lang="en-US" sz="2400" dirty="0">
                <a:solidFill>
                  <a:srgbClr val="333333"/>
                </a:solidFill>
                <a:latin typeface="Lucida Console" charset="0"/>
              </a:rPr>
              <a:t>&gt;</a:t>
            </a:r>
            <a:endParaRPr lang="en-US" sz="2400" dirty="0"/>
          </a:p>
        </p:txBody>
      </p:sp>
    </p:spTree>
    <p:extLst>
      <p:ext uri="{BB962C8B-B14F-4D97-AF65-F5344CB8AC3E}">
        <p14:creationId xmlns:p14="http://schemas.microsoft.com/office/powerpoint/2010/main" val="353598953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851"/>
            <a:ext cx="10058400" cy="1609344"/>
          </a:xfrm>
        </p:spPr>
        <p:txBody>
          <a:bodyPr/>
          <a:lstStyle/>
          <a:p>
            <a:r>
              <a:rPr lang="en-US" dirty="0" err="1"/>
              <a:t>RefreshView</a:t>
            </a:r>
            <a:r>
              <a:rPr lang="en-US" dirty="0"/>
              <a:t> API</a:t>
            </a:r>
          </a:p>
        </p:txBody>
      </p:sp>
      <p:sp>
        <p:nvSpPr>
          <p:cNvPr id="11" name="Rectangle 10"/>
          <p:cNvSpPr/>
          <p:nvPr/>
        </p:nvSpPr>
        <p:spPr>
          <a:xfrm>
            <a:off x="590550" y="1189176"/>
            <a:ext cx="11334530" cy="4154984"/>
          </a:xfrm>
          <a:prstGeom prst="rect">
            <a:avLst/>
          </a:prstGeom>
        </p:spPr>
        <p:txBody>
          <a:bodyPr wrap="square">
            <a:spAutoFit/>
          </a:bodyPr>
          <a:lstStyle/>
          <a:p>
            <a:r>
              <a:rPr lang="en-US" sz="2400" dirty="0">
                <a:solidFill>
                  <a:srgbClr val="333333"/>
                </a:solidFill>
                <a:latin typeface="Lucida Console" charset="0"/>
              </a:rPr>
              <a:t>//Enable/Disable all pull to refresh</a:t>
            </a:r>
            <a:br>
              <a:rPr lang="en-US" sz="2400" dirty="0">
                <a:solidFill>
                  <a:srgbClr val="333333"/>
                </a:solidFill>
                <a:latin typeface="Lucida Console" charset="0"/>
              </a:rPr>
            </a:br>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a:solidFill>
                  <a:srgbClr val="009695"/>
                </a:solidFill>
                <a:latin typeface="Lucida Console" charset="0"/>
              </a:rPr>
              <a:t>bool</a:t>
            </a:r>
            <a:r>
              <a:rPr lang="en-US" sz="2400" dirty="0">
                <a:solidFill>
                  <a:srgbClr val="333333"/>
                </a:solidFill>
                <a:latin typeface="Lucida Console" charset="0"/>
              </a:rPr>
              <a:t> </a:t>
            </a:r>
            <a:r>
              <a:rPr lang="en-US" sz="2400" dirty="0" err="1">
                <a:solidFill>
                  <a:srgbClr val="333333"/>
                </a:solidFill>
                <a:latin typeface="Lucida Console" charset="0"/>
              </a:rPr>
              <a:t>IsEnabled</a:t>
            </a:r>
            <a:r>
              <a:rPr lang="en-US" sz="2400" dirty="0">
                <a:solidFill>
                  <a:srgbClr val="333333"/>
                </a:solidFill>
                <a:latin typeface="Lucida Console" charset="0"/>
              </a:rPr>
              <a:t> { </a:t>
            </a:r>
            <a:r>
              <a:rPr lang="en-US" sz="2400" dirty="0">
                <a:solidFill>
                  <a:srgbClr val="009695"/>
                </a:solidFill>
                <a:latin typeface="Lucida Console" charset="0"/>
              </a:rPr>
              <a:t>get</a:t>
            </a:r>
            <a:r>
              <a:rPr lang="en-US" sz="2400" dirty="0">
                <a:solidFill>
                  <a:srgbClr val="333333"/>
                </a:solidFill>
                <a:latin typeface="Lucida Console" charset="0"/>
              </a:rPr>
              <a:t>; </a:t>
            </a:r>
            <a:r>
              <a:rPr lang="en-US" sz="2400" dirty="0">
                <a:solidFill>
                  <a:srgbClr val="009695"/>
                </a:solidFill>
                <a:latin typeface="Lucida Console" charset="0"/>
              </a:rPr>
              <a:t>set</a:t>
            </a:r>
            <a:r>
              <a:rPr lang="en-US" sz="2400" dirty="0">
                <a:solidFill>
                  <a:srgbClr val="333333"/>
                </a:solidFill>
                <a:latin typeface="Lucida Console" charset="0"/>
              </a:rPr>
              <a:t>; } = </a:t>
            </a:r>
            <a:r>
              <a:rPr lang="en-US" sz="2400" dirty="0">
                <a:solidFill>
                  <a:srgbClr val="009695"/>
                </a:solidFill>
                <a:latin typeface="Lucida Console" charset="0"/>
              </a:rPr>
              <a:t>false</a:t>
            </a:r>
            <a:r>
              <a:rPr lang="en-US" sz="2400" dirty="0">
                <a:solidFill>
                  <a:srgbClr val="333333"/>
                </a:solidFill>
                <a:latin typeface="Lucida Console" charset="0"/>
              </a:rPr>
              <a:t>;</a:t>
            </a:r>
          </a:p>
          <a:p>
            <a:endParaRPr lang="en-US" sz="2400" dirty="0">
              <a:solidFill>
                <a:srgbClr val="333333"/>
              </a:solidFill>
              <a:latin typeface="Lucida Console" charset="0"/>
            </a:endParaRPr>
          </a:p>
          <a:p>
            <a:r>
              <a:rPr lang="en-US" sz="2400" dirty="0">
                <a:solidFill>
                  <a:srgbClr val="333333"/>
                </a:solidFill>
                <a:latin typeface="Lucida Console" charset="0"/>
              </a:rPr>
              <a:t>//Is the spinner currently shown</a:t>
            </a:r>
            <a:br>
              <a:rPr lang="en-US" sz="2400" dirty="0">
                <a:solidFill>
                  <a:srgbClr val="333333"/>
                </a:solidFill>
                <a:latin typeface="Lucida Console" charset="0"/>
              </a:rPr>
            </a:br>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err="1">
                <a:solidFill>
                  <a:srgbClr val="009695"/>
                </a:solidFill>
                <a:latin typeface="Lucida Console" charset="0"/>
              </a:rPr>
              <a:t>bool</a:t>
            </a:r>
            <a:r>
              <a:rPr lang="en-US" sz="2400" dirty="0">
                <a:solidFill>
                  <a:srgbClr val="333333"/>
                </a:solidFill>
                <a:latin typeface="Lucida Console" charset="0"/>
              </a:rPr>
              <a:t> </a:t>
            </a:r>
            <a:r>
              <a:rPr lang="en-US" sz="2400" dirty="0" err="1">
                <a:solidFill>
                  <a:srgbClr val="333333"/>
                </a:solidFill>
                <a:latin typeface="Lucida Console" charset="0"/>
              </a:rPr>
              <a:t>IsRefreshing</a:t>
            </a:r>
            <a:r>
              <a:rPr lang="en-US" sz="2400" dirty="0">
                <a:solidFill>
                  <a:srgbClr val="333333"/>
                </a:solidFill>
                <a:latin typeface="Lucida Console" charset="0"/>
              </a:rPr>
              <a:t> { </a:t>
            </a:r>
            <a:r>
              <a:rPr lang="en-US" sz="2400" dirty="0">
                <a:solidFill>
                  <a:srgbClr val="009695"/>
                </a:solidFill>
                <a:latin typeface="Lucida Console" charset="0"/>
              </a:rPr>
              <a:t>get</a:t>
            </a:r>
            <a:r>
              <a:rPr lang="en-US" sz="2400" dirty="0">
                <a:solidFill>
                  <a:srgbClr val="333333"/>
                </a:solidFill>
                <a:latin typeface="Lucida Console" charset="0"/>
              </a:rPr>
              <a:t>; </a:t>
            </a:r>
            <a:r>
              <a:rPr lang="en-US" sz="2400" dirty="0">
                <a:solidFill>
                  <a:srgbClr val="009695"/>
                </a:solidFill>
                <a:latin typeface="Lucida Console" charset="0"/>
              </a:rPr>
              <a:t>set</a:t>
            </a:r>
            <a:r>
              <a:rPr lang="en-US" sz="2400" dirty="0">
                <a:solidFill>
                  <a:srgbClr val="333333"/>
                </a:solidFill>
                <a:latin typeface="Lucida Console" charset="0"/>
              </a:rPr>
              <a:t>; } = </a:t>
            </a:r>
            <a:r>
              <a:rPr lang="en-US" sz="2400" dirty="0">
                <a:solidFill>
                  <a:srgbClr val="009695"/>
                </a:solidFill>
                <a:latin typeface="Lucida Console" charset="0"/>
              </a:rPr>
              <a:t>false</a:t>
            </a:r>
            <a:r>
              <a:rPr lang="en-US" sz="2400" dirty="0">
                <a:solidFill>
                  <a:srgbClr val="333333"/>
                </a:solidFill>
                <a:latin typeface="Lucida Console" charset="0"/>
              </a:rPr>
              <a:t>;</a:t>
            </a:r>
          </a:p>
          <a:p>
            <a:endParaRPr lang="en-US" sz="2400" dirty="0">
              <a:solidFill>
                <a:srgbClr val="333333"/>
              </a:solidFill>
              <a:latin typeface="Lucida Console" charset="0"/>
            </a:endParaRPr>
          </a:p>
          <a:p>
            <a:r>
              <a:rPr lang="en-US" sz="2400" dirty="0">
                <a:solidFill>
                  <a:srgbClr val="333333"/>
                </a:solidFill>
                <a:latin typeface="Lucida Console" charset="0"/>
              </a:rPr>
              <a:t>//The method/command to trigger when pulled</a:t>
            </a:r>
            <a:br>
              <a:rPr lang="en-US" sz="2400" dirty="0">
                <a:solidFill>
                  <a:srgbClr val="333333"/>
                </a:solidFill>
                <a:latin typeface="Lucida Console" charset="0"/>
              </a:rPr>
            </a:br>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err="1">
                <a:solidFill>
                  <a:srgbClr val="3364A4"/>
                </a:solidFill>
                <a:latin typeface="Lucida Console" charset="0"/>
              </a:rPr>
              <a:t>ICommand</a:t>
            </a:r>
            <a:r>
              <a:rPr lang="en-US" sz="2400" dirty="0">
                <a:solidFill>
                  <a:srgbClr val="333333"/>
                </a:solidFill>
                <a:latin typeface="Lucida Console" charset="0"/>
              </a:rPr>
              <a:t> Command { </a:t>
            </a:r>
            <a:r>
              <a:rPr lang="en-US" sz="2400" dirty="0">
                <a:solidFill>
                  <a:srgbClr val="009695"/>
                </a:solidFill>
                <a:latin typeface="Lucida Console" charset="0"/>
              </a:rPr>
              <a:t>get</a:t>
            </a:r>
            <a:r>
              <a:rPr lang="en-US" sz="2400" dirty="0">
                <a:solidFill>
                  <a:srgbClr val="333333"/>
                </a:solidFill>
                <a:latin typeface="Lucida Console" charset="0"/>
              </a:rPr>
              <a:t>; </a:t>
            </a:r>
            <a:r>
              <a:rPr lang="en-US" sz="2400" dirty="0">
                <a:solidFill>
                  <a:srgbClr val="009695"/>
                </a:solidFill>
                <a:latin typeface="Lucida Console" charset="0"/>
              </a:rPr>
              <a:t>set</a:t>
            </a:r>
            <a:r>
              <a:rPr lang="en-US" sz="2400" dirty="0">
                <a:solidFill>
                  <a:srgbClr val="333333"/>
                </a:solidFill>
                <a:latin typeface="Lucida Console" charset="0"/>
              </a:rPr>
              <a:t>; } = </a:t>
            </a:r>
            <a:r>
              <a:rPr lang="en-US" sz="2400" dirty="0">
                <a:solidFill>
                  <a:srgbClr val="009695"/>
                </a:solidFill>
                <a:latin typeface="Lucida Console" charset="0"/>
              </a:rPr>
              <a:t>null</a:t>
            </a:r>
            <a:r>
              <a:rPr lang="en-US" sz="2400" dirty="0">
                <a:solidFill>
                  <a:srgbClr val="333333"/>
                </a:solidFill>
                <a:latin typeface="Lucida Console" charset="0"/>
              </a:rPr>
              <a:t>;</a:t>
            </a:r>
            <a:br>
              <a:rPr lang="en-US" sz="2400" dirty="0">
                <a:solidFill>
                  <a:srgbClr val="333333"/>
                </a:solidFill>
                <a:latin typeface="Lucida Console" charset="0"/>
              </a:rPr>
            </a:br>
            <a:endParaRPr lang="en-US" sz="2400" dirty="0">
              <a:solidFill>
                <a:srgbClr val="333333"/>
              </a:solidFill>
              <a:latin typeface="Lucida Console" charset="0"/>
            </a:endParaRPr>
          </a:p>
          <a:p>
            <a:r>
              <a:rPr lang="en-US" sz="2400" dirty="0">
                <a:solidFill>
                  <a:srgbClr val="333333"/>
                </a:solidFill>
                <a:latin typeface="Lucida Console" charset="0"/>
              </a:rPr>
              <a:t>//Manual Events to /subscribe</a:t>
            </a:r>
            <a:br>
              <a:rPr lang="en-US" sz="2400" dirty="0">
                <a:solidFill>
                  <a:srgbClr val="333333"/>
                </a:solidFill>
                <a:latin typeface="Lucida Console" charset="0"/>
              </a:rPr>
            </a:br>
            <a:r>
              <a:rPr lang="en-US" sz="2400" dirty="0">
                <a:solidFill>
                  <a:srgbClr val="009695"/>
                </a:solidFill>
                <a:latin typeface="Lucida Console" charset="0"/>
              </a:rPr>
              <a:t>public</a:t>
            </a:r>
            <a:r>
              <a:rPr lang="en-US" sz="2400" dirty="0">
                <a:solidFill>
                  <a:srgbClr val="333333"/>
                </a:solidFill>
                <a:latin typeface="Lucida Console" charset="0"/>
              </a:rPr>
              <a:t> </a:t>
            </a:r>
            <a:r>
              <a:rPr lang="en-US" sz="2400" dirty="0">
                <a:solidFill>
                  <a:srgbClr val="009695"/>
                </a:solidFill>
                <a:latin typeface="Lucida Console" charset="0"/>
              </a:rPr>
              <a:t>event</a:t>
            </a:r>
            <a:r>
              <a:rPr lang="en-US" sz="2400" dirty="0">
                <a:solidFill>
                  <a:srgbClr val="333333"/>
                </a:solidFill>
                <a:latin typeface="Lucida Console" charset="0"/>
              </a:rPr>
              <a:t> </a:t>
            </a:r>
            <a:r>
              <a:rPr lang="en-US" sz="2400" dirty="0" err="1">
                <a:solidFill>
                  <a:srgbClr val="3364A4"/>
                </a:solidFill>
                <a:latin typeface="Lucida Console" charset="0"/>
              </a:rPr>
              <a:t>EventHandler</a:t>
            </a:r>
            <a:r>
              <a:rPr lang="en-US" sz="2400" dirty="0">
                <a:solidFill>
                  <a:srgbClr val="333333"/>
                </a:solidFill>
                <a:latin typeface="Lucida Console" charset="0"/>
              </a:rPr>
              <a:t> Refreshing;</a:t>
            </a:r>
            <a:endParaRPr lang="en-US" sz="2400" dirty="0"/>
          </a:p>
        </p:txBody>
      </p:sp>
    </p:spTree>
    <p:extLst>
      <p:ext uri="{BB962C8B-B14F-4D97-AF65-F5344CB8AC3E}">
        <p14:creationId xmlns:p14="http://schemas.microsoft.com/office/powerpoint/2010/main" val="12646656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805566" y="3149081"/>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47734" y="3712074"/>
            <a:ext cx="8734364" cy="2495656"/>
            <a:chOff x="475114" y="3007220"/>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5114" y="3007220"/>
              <a:ext cx="8438903" cy="3077297"/>
              <a:chOff x="408306" y="3762650"/>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8306" y="3762650"/>
                <a:ext cx="9311752" cy="3077297"/>
                <a:chOff x="476669" y="3007221"/>
                <a:chExt cx="9253607" cy="3077297"/>
              </a:xfrm>
            </p:grpSpPr>
            <p:sp>
              <p:nvSpPr>
                <p:cNvPr id="10" name="TextBox 9"/>
                <p:cNvSpPr txBox="1"/>
                <p:nvPr/>
              </p:nvSpPr>
              <p:spPr>
                <a:xfrm>
                  <a:off x="476669" y="3007221"/>
                  <a:ext cx="9253607" cy="3077297"/>
                </a:xfrm>
                <a:prstGeom prst="rect">
                  <a:avLst/>
                </a:prstGeom>
                <a:solidFill>
                  <a:schemeClr val="accent1">
                    <a:lumMod val="60000"/>
                    <a:lumOff val="40000"/>
                  </a:schemeClr>
                </a:solidFill>
                <a:ln>
                  <a:solidFill>
                    <a:schemeClr val="accent2"/>
                  </a:solidFill>
                </a:ln>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02">
                    <a:defRPr/>
                  </a:pPr>
                  <a:endParaRPr lang="en-US" sz="1333"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471A53">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800">
                      <a:solidFill>
                        <a:schemeClr val="accent2"/>
                      </a:solidFill>
                      <a:latin typeface="Open Sans" panose="020B0606030504020204" pitchFamily="34" charset="0"/>
                      <a:ea typeface="Open Sans" panose="020B0606030504020204" pitchFamily="34" charset="0"/>
                      <a:cs typeface="Open Sans" panose="020B0606030504020204" pitchFamily="34" charset="0"/>
                    </a:rPr>
                    <a:t>COMMON BASE LIBARIES/APIs </a:t>
                  </a:r>
                  <a:endParaRPr lang="en-US" sz="140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808">
                    <a:defRPr/>
                  </a:pPr>
                  <a:r>
                    <a:rPr lang="en-US" sz="1333"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INFRASTRUCTURE</a:t>
                  </a:r>
                  <a:endParaRPr lang="en-US" sz="1733">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1070211"/>
              </a:xfrm>
              <a:prstGeom prst="rect">
                <a:avLst/>
              </a:prstGeom>
            </p:spPr>
            <p:txBody>
              <a:bodyPr wrap="square">
                <a:spAutoFit/>
              </a:bodyPr>
              <a:lstStyle/>
              <a:p>
                <a:pPr algn="ctr" defTabSz="914002">
                  <a:lnSpc>
                    <a:spcPct val="90000"/>
                  </a:lnSpc>
                  <a:defRPr/>
                </a:pPr>
                <a:r>
                  <a:rPr lang="en-US" sz="2800"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.NET 8</a:t>
                </a:r>
              </a:p>
              <a:p>
                <a:pPr algn="ctr" defTabSz="914002">
                  <a:lnSpc>
                    <a:spcPct val="90000"/>
                  </a:lnSpc>
                  <a:defRPr/>
                </a:pPr>
                <a:endParaRPr lang="en-US" sz="2800" kern="0"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1" name="TextBox 30"/>
            <p:cNvSpPr txBox="1"/>
            <p:nvPr/>
          </p:nvSpPr>
          <p:spPr>
            <a:xfrm>
              <a:off x="510497" y="4791765"/>
              <a:ext cx="8364952" cy="1108393"/>
            </a:xfrm>
            <a:prstGeom prst="rect">
              <a:avLst/>
            </a:prstGeom>
            <a:solidFill>
              <a:srgbClr val="471A53">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endParaRPr lang="en-US" sz="10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157375" y="960566"/>
            <a:ext cx="2386620" cy="5596954"/>
            <a:chOff x="9275470" y="1451039"/>
            <a:chExt cx="2386620" cy="559695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04">
                <a:defRPr/>
              </a:pPr>
              <a:r>
                <a:rPr lang="en-US" sz="2000" kern="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551554" y="1451039"/>
              <a:ext cx="1785015"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a:solidFill>
                    <a:schemeClr val="accent2"/>
                  </a:solidFill>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1"/>
              <a:ext cx="2348571"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8"/>
              <a:ext cx="2375343" cy="509619"/>
            </a:xfrm>
            <a:prstGeom prst="rect">
              <a:avLst/>
            </a:prstGeom>
            <a:noFill/>
            <a:ln>
              <a:noFill/>
            </a:ln>
          </p:spPr>
          <p:txBody>
            <a:bodyPr wrap="square" lIns="0" tIns="183765" rIns="119523" bIns="183765" rtlCol="0">
              <a:spAutoFit/>
            </a:bodyPr>
            <a:lstStyle/>
            <a:p>
              <a:pPr marL="14006" algn="ctr" defTabSz="861044">
                <a:lnSpc>
                  <a:spcPct val="90000"/>
                </a:lnSpc>
                <a:defRPr/>
              </a:pPr>
              <a:r>
                <a:rPr lang="en-US" sz="1000"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94042" y="1150822"/>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46102" y="1150823"/>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86210"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36814"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88563"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31699"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99989" y="1154506"/>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312996" y="1710965"/>
            <a:ext cx="8662879" cy="2075964"/>
            <a:chOff x="268048" y="1464864"/>
            <a:chExt cx="866287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chemeClr val="accent2"/>
                  </a:solidFill>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chemeClr val="accent2"/>
                  </a:solidFill>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chemeClr val="accent2"/>
                  </a:solidFill>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chemeClr val="accent2"/>
                  </a:solidFill>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chemeClr val="accent2"/>
                  </a:solidFill>
                  <a:latin typeface="Open Sans" panose="020B0606030504020204" pitchFamily="34" charset="0"/>
                  <a:ea typeface="Open Sans" panose="020B0606030504020204" pitchFamily="34" charset="0"/>
                  <a:cs typeface="Open Sans" panose="020B0606030504020204" pitchFamily="34" charset="0"/>
                </a:rPr>
                <a:t>AI</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26371" y="1464864"/>
              <a:ext cx="1256082" cy="2075963"/>
              <a:chOff x="673761" y="1444306"/>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chemeClr val="accent2"/>
                    </a:solidFill>
                    <a:latin typeface="Open Sans" panose="020B0606030504020204" pitchFamily="34" charset="0"/>
                    <a:ea typeface="Open Sans" panose="020B0606030504020204" pitchFamily="34" charset="0"/>
                    <a:cs typeface="Open Sans" panose="020B0606030504020204" pitchFamily="34" charset="0"/>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68048" y="1738500"/>
              <a:ext cx="1251270" cy="897736"/>
              <a:chOff x="3165639" y="1720818"/>
              <a:chExt cx="1251270" cy="897736"/>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CLOUD</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914344">
                  <a:defRPr/>
                </a:pPr>
                <a:endParaRPr lang="en-US" sz="1765">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57538" y="114716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z="4400" spc="-51" dirty="0">
                <a:solidFill>
                  <a:schemeClr val="accent2"/>
                </a:soli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96186" y="3141803"/>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9105062" y="953640"/>
            <a:ext cx="1582452" cy="4753538"/>
            <a:chOff x="8926747" y="936855"/>
            <a:chExt cx="1582452" cy="4753538"/>
          </a:xfrm>
        </p:grpSpPr>
        <p:sp>
          <p:nvSpPr>
            <p:cNvPr id="18" name="TextBox 17">
              <a:extLst>
                <a:ext uri="{FF2B5EF4-FFF2-40B4-BE49-F238E27FC236}">
                  <a16:creationId xmlns:a16="http://schemas.microsoft.com/office/drawing/2014/main" id="{721AFBB9-F8A0-46EF-B82C-1E083ABF7C76}"/>
                </a:ext>
              </a:extLst>
            </p:cNvPr>
            <p:cNvSpPr txBox="1"/>
            <p:nvPr/>
          </p:nvSpPr>
          <p:spPr>
            <a:xfrm>
              <a:off x="8926747" y="936855"/>
              <a:ext cx="1582452"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dirty="0">
                  <a:solidFill>
                    <a:schemeClr val="accent2"/>
                  </a:solidFill>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chemeClr val="accent2"/>
                  </a:solidFill>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9B82-AFB3-4FC7-B6AC-D0CD8BE289C9}"/>
              </a:ext>
            </a:extLst>
          </p:cNvPr>
          <p:cNvSpPr>
            <a:spLocks noGrp="1"/>
          </p:cNvSpPr>
          <p:nvPr>
            <p:ph type="ctrTitle"/>
          </p:nvPr>
        </p:nvSpPr>
        <p:spPr>
          <a:xfrm>
            <a:off x="1051559" y="1432223"/>
            <a:ext cx="10779079" cy="3035808"/>
          </a:xfrm>
        </p:spPr>
        <p:txBody>
          <a:bodyPr/>
          <a:lstStyle/>
          <a:p>
            <a:r>
              <a:rPr lang="en-US" sz="9600" b="1" dirty="0"/>
              <a:t>NET MAUI</a:t>
            </a:r>
            <a:br>
              <a:rPr lang="en-US" sz="9600" b="1" dirty="0"/>
            </a:br>
            <a:r>
              <a:rPr lang="en-US" sz="9600" b="1" dirty="0"/>
              <a:t>App Themes &amp; Resources</a:t>
            </a:r>
            <a:endParaRPr lang="en-US" dirty="0"/>
          </a:p>
        </p:txBody>
      </p:sp>
      <p:sp>
        <p:nvSpPr>
          <p:cNvPr id="3" name="Subtitle 2">
            <a:extLst>
              <a:ext uri="{FF2B5EF4-FFF2-40B4-BE49-F238E27FC236}">
                <a16:creationId xmlns:a16="http://schemas.microsoft.com/office/drawing/2014/main" id="{08F6A22C-F840-4AA9-8327-9656E9409F2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43291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C28386-BC98-41B0-935B-7E4418CAA4F9}"/>
              </a:ext>
            </a:extLst>
          </p:cNvPr>
          <p:cNvSpPr>
            <a:spLocks noGrp="1"/>
          </p:cNvSpPr>
          <p:nvPr>
            <p:ph type="body" sz="quarter" idx="10"/>
          </p:nvPr>
        </p:nvSpPr>
        <p:spPr>
          <a:xfrm>
            <a:off x="269239" y="1189177"/>
            <a:ext cx="11653523" cy="2718821"/>
          </a:xfrm>
        </p:spPr>
        <p:txBody>
          <a:bodyPr/>
          <a:lstStyle/>
          <a:p>
            <a:r>
              <a:rPr lang="en-US" dirty="0"/>
              <a:t>Avoid duplicate XAML with Resources</a:t>
            </a:r>
          </a:p>
          <a:p>
            <a:r>
              <a:rPr lang="en-US" dirty="0"/>
              <a:t>Create consistent UI with Styles</a:t>
            </a:r>
          </a:p>
          <a:p>
            <a:r>
              <a:rPr lang="en-US" dirty="0"/>
              <a:t>Makes Resources &amp; Styles available across app</a:t>
            </a:r>
          </a:p>
          <a:p>
            <a:r>
              <a:rPr lang="en-US" dirty="0"/>
              <a:t>Enable Light &amp; Dark Theme modes</a:t>
            </a:r>
          </a:p>
        </p:txBody>
      </p:sp>
      <p:sp>
        <p:nvSpPr>
          <p:cNvPr id="2" name="Title 1">
            <a:extLst>
              <a:ext uri="{FF2B5EF4-FFF2-40B4-BE49-F238E27FC236}">
                <a16:creationId xmlns:a16="http://schemas.microsoft.com/office/drawing/2014/main" id="{E95B4CEE-4732-4E67-9878-6EB70E8B124A}"/>
              </a:ext>
            </a:extLst>
          </p:cNvPr>
          <p:cNvSpPr>
            <a:spLocks noGrp="1"/>
          </p:cNvSpPr>
          <p:nvPr>
            <p:ph type="title"/>
          </p:nvPr>
        </p:nvSpPr>
        <p:spPr>
          <a:xfrm>
            <a:off x="0" y="0"/>
            <a:ext cx="10058400" cy="1609344"/>
          </a:xfrm>
        </p:spPr>
        <p:txBody>
          <a:bodyPr/>
          <a:lstStyle/>
          <a:p>
            <a:r>
              <a:rPr lang="en-US" dirty="0"/>
              <a:t>Objectives</a:t>
            </a:r>
          </a:p>
        </p:txBody>
      </p:sp>
    </p:spTree>
    <p:extLst>
      <p:ext uri="{BB962C8B-B14F-4D97-AF65-F5344CB8AC3E}">
        <p14:creationId xmlns:p14="http://schemas.microsoft.com/office/powerpoint/2010/main" val="409725024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758808" y="3149424"/>
            <a:ext cx="1341120" cy="158496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p:cNvSpPr/>
          <p:nvPr/>
        </p:nvSpPr>
        <p:spPr>
          <a:xfrm>
            <a:off x="8589732" y="3454224"/>
            <a:ext cx="853440" cy="128016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Content Placeholder 5"/>
          <p:cNvSpPr>
            <a:spLocks noGrp="1"/>
          </p:cNvSpPr>
          <p:nvPr>
            <p:ph sz="quarter" idx="10"/>
          </p:nvPr>
        </p:nvSpPr>
        <p:spPr>
          <a:xfrm>
            <a:off x="609600" y="1613054"/>
            <a:ext cx="10972800" cy="1270732"/>
          </a:xfrm>
        </p:spPr>
        <p:txBody>
          <a:bodyPr/>
          <a:lstStyle/>
          <a:p>
            <a:r>
              <a:rPr lang="en-US" dirty="0"/>
              <a:t>Duplicate XAML values are error prone and difficult to maintain</a:t>
            </a:r>
          </a:p>
        </p:txBody>
      </p:sp>
      <p:sp>
        <p:nvSpPr>
          <p:cNvPr id="5" name="Title 4"/>
          <p:cNvSpPr>
            <a:spLocks noGrp="1"/>
          </p:cNvSpPr>
          <p:nvPr>
            <p:ph type="title"/>
          </p:nvPr>
        </p:nvSpPr>
        <p:spPr/>
        <p:txBody>
          <a:bodyPr/>
          <a:lstStyle/>
          <a:p>
            <a:r>
              <a:rPr lang="en-US" dirty="0"/>
              <a:t>Motivation</a:t>
            </a:r>
          </a:p>
        </p:txBody>
      </p:sp>
      <p:sp>
        <p:nvSpPr>
          <p:cNvPr id="7" name="TextBox 6"/>
          <p:cNvSpPr txBox="1"/>
          <p:nvPr/>
        </p:nvSpPr>
        <p:spPr>
          <a:xfrm>
            <a:off x="1334869" y="3063320"/>
            <a:ext cx="9526967" cy="2061718"/>
          </a:xfrm>
          <a:prstGeom prst="rect">
            <a:avLst/>
          </a:prstGeom>
          <a:noFill/>
          <a:ln>
            <a:solidFill>
              <a:schemeClr val="accent5"/>
            </a:solidFill>
          </a:ln>
        </p:spPr>
        <p:txBody>
          <a:bodyPr wrap="none" rtlCol="0">
            <a:spAutoFit/>
          </a:bodyPr>
          <a:lstStyle/>
          <a:p>
            <a:r>
              <a:rPr lang="en-US" sz="2133" dirty="0">
                <a:solidFill>
                  <a:srgbClr val="0000FF"/>
                </a:solidFill>
                <a:latin typeface="Consolas" panose="020B0609020204030204" pitchFamily="49" charset="0"/>
                <a:cs typeface="Consolas" panose="020B0609020204030204" pitchFamily="49" charset="0"/>
              </a:rPr>
              <a:t>&lt;</a:t>
            </a:r>
            <a:r>
              <a:rPr lang="en-US" sz="2133" dirty="0" err="1">
                <a:solidFill>
                  <a:srgbClr val="A31515"/>
                </a:solidFill>
                <a:latin typeface="Consolas" panose="020B0609020204030204" pitchFamily="49" charset="0"/>
                <a:cs typeface="Consolas" panose="020B0609020204030204" pitchFamily="49" charset="0"/>
              </a:rPr>
              <a:t>StackLayout</a:t>
            </a:r>
            <a:r>
              <a:rPr lang="en-US" sz="2133" dirty="0">
                <a:solidFill>
                  <a:srgbClr val="A31515"/>
                </a:solidFill>
                <a:latin typeface="Consolas" panose="020B0609020204030204" pitchFamily="49" charset="0"/>
                <a:cs typeface="Consolas" panose="020B0609020204030204" pitchFamily="49" charset="0"/>
              </a:rPr>
              <a:t> </a:t>
            </a:r>
            <a:r>
              <a:rPr lang="en-US" sz="2133" dirty="0" err="1">
                <a:solidFill>
                  <a:srgbClr val="FF0000"/>
                </a:solidFill>
                <a:latin typeface="Consolas" panose="020B0609020204030204" pitchFamily="49" charset="0"/>
                <a:cs typeface="Consolas" panose="020B0609020204030204" pitchFamily="49" charset="0"/>
              </a:rPr>
              <a:t>BackgroundColor</a:t>
            </a:r>
            <a:r>
              <a:rPr lang="en-US" sz="2133" dirty="0">
                <a:solidFill>
                  <a:srgbClr val="0000FF"/>
                </a:solidFill>
                <a:latin typeface="Consolas" panose="020B0609020204030204" pitchFamily="49" charset="0"/>
                <a:cs typeface="Consolas" panose="020B0609020204030204" pitchFamily="49" charset="0"/>
              </a:rPr>
              <a:t>=</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0000FF"/>
                </a:solidFill>
                <a:latin typeface="Consolas" panose="020B0609020204030204" pitchFamily="49" charset="0"/>
                <a:cs typeface="Consolas" panose="020B0609020204030204" pitchFamily="49" charset="0"/>
              </a:rPr>
              <a:t>#FFFFFF</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0000FF"/>
                </a:solidFill>
                <a:latin typeface="Consolas" panose="020B0609020204030204" pitchFamily="49" charset="0"/>
                <a:cs typeface="Consolas" panose="020B0609020204030204" pitchFamily="49" charset="0"/>
              </a:rPr>
              <a:t>&gt;</a:t>
            </a:r>
            <a:br>
              <a:rPr lang="en-US" sz="2133" dirty="0">
                <a:solidFill>
                  <a:srgbClr val="000000"/>
                </a:solidFill>
                <a:latin typeface="Consolas" panose="020B0609020204030204" pitchFamily="49" charset="0"/>
                <a:cs typeface="Consolas" panose="020B0609020204030204" pitchFamily="49" charset="0"/>
              </a:rPr>
            </a:br>
            <a:r>
              <a:rPr lang="en-US" sz="2133" dirty="0">
                <a:solidFill>
                  <a:srgbClr val="000000"/>
                </a:solidFill>
                <a:latin typeface="Consolas" panose="020B0609020204030204" pitchFamily="49" charset="0"/>
                <a:cs typeface="Consolas" panose="020B0609020204030204" pitchFamily="49" charset="0"/>
              </a:rPr>
              <a:t>  </a:t>
            </a:r>
            <a:r>
              <a:rPr lang="en-US" sz="2133" dirty="0">
                <a:solidFill>
                  <a:srgbClr val="0000FF"/>
                </a:solidFill>
                <a:latin typeface="Consolas" panose="020B0609020204030204" pitchFamily="49" charset="0"/>
                <a:cs typeface="Consolas" panose="020B0609020204030204" pitchFamily="49" charset="0"/>
              </a:rPr>
              <a:t>&lt;</a:t>
            </a:r>
            <a:r>
              <a:rPr lang="en-US" sz="2133" dirty="0">
                <a:solidFill>
                  <a:srgbClr val="A31515"/>
                </a:solidFill>
                <a:latin typeface="Consolas" panose="020B0609020204030204" pitchFamily="49" charset="0"/>
                <a:cs typeface="Consolas" panose="020B0609020204030204" pitchFamily="49" charset="0"/>
              </a:rPr>
              <a:t>Label           </a:t>
            </a:r>
            <a:r>
              <a:rPr lang="en-US" sz="2133" dirty="0" err="1">
                <a:solidFill>
                  <a:srgbClr val="FF0000"/>
                </a:solidFill>
                <a:latin typeface="Consolas" panose="020B0609020204030204" pitchFamily="49" charset="0"/>
                <a:cs typeface="Consolas" panose="020B0609020204030204" pitchFamily="49" charset="0"/>
              </a:rPr>
              <a:t>TextColor</a:t>
            </a:r>
            <a:r>
              <a:rPr lang="en-US" sz="2133" dirty="0">
                <a:solidFill>
                  <a:srgbClr val="0000FF"/>
                </a:solidFill>
                <a:latin typeface="Consolas" panose="020B0609020204030204" pitchFamily="49" charset="0"/>
                <a:cs typeface="Consolas" panose="020B0609020204030204" pitchFamily="49" charset="0"/>
              </a:rPr>
              <a:t>=</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0000FF"/>
                </a:solidFill>
                <a:latin typeface="Consolas" panose="020B0609020204030204" pitchFamily="49" charset="0"/>
                <a:cs typeface="Consolas" panose="020B0609020204030204" pitchFamily="49" charset="0"/>
              </a:rPr>
              <a:t>#00FF00</a:t>
            </a:r>
            <a:r>
              <a:rPr lang="en-US" sz="2133" dirty="0">
                <a:solidFill>
                  <a:srgbClr val="000000"/>
                </a:solidFill>
                <a:latin typeface="Consolas" panose="020B0609020204030204" pitchFamily="49" charset="0"/>
                <a:cs typeface="Consolas" panose="020B0609020204030204" pitchFamily="49" charset="0"/>
              </a:rPr>
              <a:t>" </a:t>
            </a:r>
            <a:r>
              <a:rPr lang="en-US" sz="2133" dirty="0" err="1">
                <a:solidFill>
                  <a:srgbClr val="FF0000"/>
                </a:solidFill>
                <a:latin typeface="Consolas" panose="020B0609020204030204" pitchFamily="49" charset="0"/>
              </a:rPr>
              <a:t>FontSize</a:t>
            </a:r>
            <a:r>
              <a:rPr lang="en-US" sz="2133" dirty="0">
                <a:solidFill>
                  <a:srgbClr val="0000FF"/>
                </a:solidFill>
                <a:latin typeface="Consolas" panose="020B0609020204030204" pitchFamily="49" charset="0"/>
              </a:rPr>
              <a:t>=</a:t>
            </a:r>
            <a:r>
              <a:rPr lang="en-US" sz="2133" dirty="0">
                <a:solidFill>
                  <a:srgbClr val="000000"/>
                </a:solidFill>
                <a:latin typeface="Consolas" panose="020B0609020204030204" pitchFamily="49" charset="0"/>
              </a:rPr>
              <a:t>"</a:t>
            </a:r>
            <a:r>
              <a:rPr lang="en-US" sz="2133" dirty="0">
                <a:solidFill>
                  <a:srgbClr val="0000FF"/>
                </a:solidFill>
                <a:latin typeface="Consolas" panose="020B0609020204030204" pitchFamily="49" charset="0"/>
              </a:rPr>
              <a:t>16.5</a:t>
            </a:r>
            <a:r>
              <a:rPr lang="en-US" sz="2133" dirty="0">
                <a:solidFill>
                  <a:srgbClr val="000000"/>
                </a:solidFill>
                <a:latin typeface="Consolas" panose="020B0609020204030204" pitchFamily="49" charset="0"/>
              </a:rPr>
              <a:t>" </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A31515"/>
                </a:solidFill>
                <a:latin typeface="Consolas" panose="020B0609020204030204" pitchFamily="49" charset="0"/>
                <a:cs typeface="Consolas" panose="020B0609020204030204" pitchFamily="49" charset="0"/>
              </a:rPr>
              <a:t> </a:t>
            </a:r>
            <a:r>
              <a:rPr lang="en-US" sz="2133" dirty="0">
                <a:solidFill>
                  <a:srgbClr val="0000FF"/>
                </a:solidFill>
                <a:latin typeface="Consolas" panose="020B0609020204030204" pitchFamily="49" charset="0"/>
                <a:cs typeface="Consolas" panose="020B0609020204030204" pitchFamily="49" charset="0"/>
              </a:rPr>
              <a:t>/&gt;</a:t>
            </a:r>
            <a:br>
              <a:rPr lang="en-US" sz="2133" dirty="0">
                <a:solidFill>
                  <a:srgbClr val="000000"/>
                </a:solidFill>
                <a:latin typeface="Consolas" panose="020B0609020204030204" pitchFamily="49" charset="0"/>
                <a:cs typeface="Consolas" panose="020B0609020204030204" pitchFamily="49" charset="0"/>
              </a:rPr>
            </a:br>
            <a:r>
              <a:rPr lang="en-US" sz="2133" dirty="0">
                <a:solidFill>
                  <a:srgbClr val="000000"/>
                </a:solidFill>
                <a:latin typeface="Consolas" panose="020B0609020204030204" pitchFamily="49" charset="0"/>
                <a:cs typeface="Consolas" panose="020B0609020204030204" pitchFamily="49" charset="0"/>
              </a:rPr>
              <a:t>  </a:t>
            </a:r>
            <a:r>
              <a:rPr lang="en-US" sz="2133" dirty="0">
                <a:solidFill>
                  <a:srgbClr val="0000FF"/>
                </a:solidFill>
                <a:latin typeface="Consolas" panose="020B0609020204030204" pitchFamily="49" charset="0"/>
                <a:cs typeface="Consolas" panose="020B0609020204030204" pitchFamily="49" charset="0"/>
              </a:rPr>
              <a:t>&lt;</a:t>
            </a:r>
            <a:r>
              <a:rPr lang="en-US" sz="2133" dirty="0">
                <a:solidFill>
                  <a:srgbClr val="A31515"/>
                </a:solidFill>
                <a:latin typeface="Consolas" panose="020B0609020204030204" pitchFamily="49" charset="0"/>
                <a:cs typeface="Consolas" panose="020B0609020204030204" pitchFamily="49" charset="0"/>
              </a:rPr>
              <a:t>Entry     </a:t>
            </a:r>
            <a:r>
              <a:rPr lang="en-US" sz="2133" dirty="0" err="1">
                <a:solidFill>
                  <a:srgbClr val="FF0000"/>
                </a:solidFill>
                <a:latin typeface="Consolas" panose="020B0609020204030204" pitchFamily="49" charset="0"/>
                <a:cs typeface="Consolas" panose="020B0609020204030204" pitchFamily="49" charset="0"/>
              </a:rPr>
              <a:t>BackgroundColor</a:t>
            </a:r>
            <a:r>
              <a:rPr lang="en-US" sz="2133" dirty="0">
                <a:solidFill>
                  <a:srgbClr val="0000FF"/>
                </a:solidFill>
                <a:latin typeface="Consolas" panose="020B0609020204030204" pitchFamily="49" charset="0"/>
                <a:cs typeface="Consolas" panose="020B0609020204030204" pitchFamily="49" charset="0"/>
              </a:rPr>
              <a:t>=</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0000FF"/>
                </a:solidFill>
                <a:latin typeface="Consolas" panose="020B0609020204030204" pitchFamily="49" charset="0"/>
                <a:cs typeface="Consolas" panose="020B0609020204030204" pitchFamily="49" charset="0"/>
              </a:rPr>
              <a:t>#FFFFFF</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A31515"/>
                </a:solidFill>
                <a:latin typeface="Consolas" panose="020B0609020204030204" pitchFamily="49" charset="0"/>
                <a:cs typeface="Consolas" panose="020B0609020204030204" pitchFamily="49" charset="0"/>
              </a:rPr>
              <a:t> </a:t>
            </a:r>
            <a:r>
              <a:rPr lang="en-US" sz="2133" dirty="0">
                <a:solidFill>
                  <a:srgbClr val="000000"/>
                </a:solidFill>
                <a:latin typeface="Consolas" panose="020B0609020204030204" pitchFamily="49" charset="0"/>
                <a:cs typeface="Consolas" panose="020B0609020204030204" pitchFamily="49" charset="0"/>
              </a:rPr>
              <a:t>                ... </a:t>
            </a:r>
            <a:r>
              <a:rPr lang="en-US" sz="2133" dirty="0">
                <a:solidFill>
                  <a:srgbClr val="0000FF"/>
                </a:solidFill>
                <a:latin typeface="Consolas" panose="020B0609020204030204" pitchFamily="49" charset="0"/>
                <a:cs typeface="Consolas" panose="020B0609020204030204" pitchFamily="49" charset="0"/>
              </a:rPr>
              <a:t>/&gt;</a:t>
            </a:r>
            <a:r>
              <a:rPr lang="en-US" sz="2133" dirty="0">
                <a:solidFill>
                  <a:srgbClr val="000000"/>
                </a:solidFill>
                <a:latin typeface="Consolas" panose="020B0609020204030204" pitchFamily="49" charset="0"/>
                <a:cs typeface="Consolas" panose="020B0609020204030204" pitchFamily="49" charset="0"/>
              </a:rPr>
              <a:t> </a:t>
            </a:r>
            <a:br>
              <a:rPr lang="en-US" sz="2133" dirty="0">
                <a:solidFill>
                  <a:srgbClr val="000000"/>
                </a:solidFill>
                <a:latin typeface="Consolas" panose="020B0609020204030204" pitchFamily="49" charset="0"/>
                <a:cs typeface="Consolas" panose="020B0609020204030204" pitchFamily="49" charset="0"/>
              </a:rPr>
            </a:br>
            <a:r>
              <a:rPr lang="en-US" sz="2133" dirty="0">
                <a:solidFill>
                  <a:srgbClr val="000000"/>
                </a:solidFill>
                <a:latin typeface="Consolas" panose="020B0609020204030204" pitchFamily="49" charset="0"/>
                <a:cs typeface="Consolas" panose="020B0609020204030204" pitchFamily="49" charset="0"/>
              </a:rPr>
              <a:t>  </a:t>
            </a:r>
            <a:r>
              <a:rPr lang="en-US" sz="2133" dirty="0">
                <a:solidFill>
                  <a:srgbClr val="0000FF"/>
                </a:solidFill>
                <a:latin typeface="Consolas" panose="020B0609020204030204" pitchFamily="49" charset="0"/>
                <a:cs typeface="Consolas" panose="020B0609020204030204" pitchFamily="49" charset="0"/>
              </a:rPr>
              <a:t>&lt;</a:t>
            </a:r>
            <a:r>
              <a:rPr lang="en-US" sz="2133" dirty="0" err="1">
                <a:solidFill>
                  <a:srgbClr val="A31515"/>
                </a:solidFill>
                <a:latin typeface="Consolas" panose="020B0609020204030204" pitchFamily="49" charset="0"/>
                <a:cs typeface="Consolas" panose="020B0609020204030204" pitchFamily="49" charset="0"/>
              </a:rPr>
              <a:t>BoxView</a:t>
            </a:r>
            <a:r>
              <a:rPr lang="en-US" sz="2133" dirty="0">
                <a:solidFill>
                  <a:srgbClr val="A31515"/>
                </a:solidFill>
                <a:latin typeface="Consolas" panose="020B0609020204030204" pitchFamily="49" charset="0"/>
                <a:cs typeface="Consolas" panose="020B0609020204030204" pitchFamily="49" charset="0"/>
              </a:rPr>
              <a:t>   </a:t>
            </a:r>
            <a:r>
              <a:rPr lang="en-US" sz="2133" dirty="0" err="1">
                <a:solidFill>
                  <a:srgbClr val="FF0000"/>
                </a:solidFill>
                <a:latin typeface="Consolas" panose="020B0609020204030204" pitchFamily="49" charset="0"/>
                <a:cs typeface="Consolas" panose="020B0609020204030204" pitchFamily="49" charset="0"/>
              </a:rPr>
              <a:t>BackgroundColor</a:t>
            </a:r>
            <a:r>
              <a:rPr lang="en-US" sz="2133" dirty="0">
                <a:solidFill>
                  <a:srgbClr val="0000FF"/>
                </a:solidFill>
                <a:latin typeface="Consolas" panose="020B0609020204030204" pitchFamily="49" charset="0"/>
                <a:cs typeface="Consolas" panose="020B0609020204030204" pitchFamily="49" charset="0"/>
              </a:rPr>
              <a:t>=</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0000FF"/>
                </a:solidFill>
                <a:latin typeface="Consolas" panose="020B0609020204030204" pitchFamily="49" charset="0"/>
                <a:cs typeface="Consolas" panose="020B0609020204030204" pitchFamily="49" charset="0"/>
              </a:rPr>
              <a:t>#00FF00</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A31515"/>
                </a:solidFill>
                <a:latin typeface="Consolas" panose="020B0609020204030204" pitchFamily="49" charset="0"/>
                <a:cs typeface="Consolas" panose="020B0609020204030204" pitchFamily="49" charset="0"/>
              </a:rPr>
              <a:t> </a:t>
            </a:r>
            <a:r>
              <a:rPr lang="en-US" sz="2133" dirty="0">
                <a:solidFill>
                  <a:srgbClr val="000000"/>
                </a:solidFill>
                <a:latin typeface="Consolas" panose="020B0609020204030204" pitchFamily="49" charset="0"/>
                <a:cs typeface="Consolas" panose="020B0609020204030204" pitchFamily="49" charset="0"/>
              </a:rPr>
              <a:t>                ... </a:t>
            </a:r>
            <a:r>
              <a:rPr lang="en-US" sz="2133" dirty="0">
                <a:solidFill>
                  <a:srgbClr val="0000FF"/>
                </a:solidFill>
                <a:latin typeface="Consolas" panose="020B0609020204030204" pitchFamily="49" charset="0"/>
                <a:cs typeface="Consolas" panose="020B0609020204030204" pitchFamily="49" charset="0"/>
              </a:rPr>
              <a:t>/&gt;</a:t>
            </a:r>
            <a:br>
              <a:rPr lang="en-US" sz="2133" dirty="0">
                <a:solidFill>
                  <a:srgbClr val="000000"/>
                </a:solidFill>
                <a:latin typeface="Consolas" panose="020B0609020204030204" pitchFamily="49" charset="0"/>
                <a:cs typeface="Consolas" panose="020B0609020204030204" pitchFamily="49" charset="0"/>
              </a:rPr>
            </a:br>
            <a:r>
              <a:rPr lang="en-US" sz="2133" dirty="0">
                <a:solidFill>
                  <a:srgbClr val="000000"/>
                </a:solidFill>
                <a:latin typeface="Consolas" panose="020B0609020204030204" pitchFamily="49" charset="0"/>
                <a:cs typeface="Consolas" panose="020B0609020204030204" pitchFamily="49" charset="0"/>
              </a:rPr>
              <a:t>  </a:t>
            </a:r>
            <a:r>
              <a:rPr lang="en-US" sz="2133" dirty="0">
                <a:solidFill>
                  <a:srgbClr val="0000FF"/>
                </a:solidFill>
                <a:latin typeface="Consolas" panose="020B0609020204030204" pitchFamily="49" charset="0"/>
                <a:cs typeface="Consolas" panose="020B0609020204030204" pitchFamily="49" charset="0"/>
              </a:rPr>
              <a:t>&lt;</a:t>
            </a:r>
            <a:r>
              <a:rPr lang="en-US" sz="2133" dirty="0">
                <a:solidFill>
                  <a:srgbClr val="A31515"/>
                </a:solidFill>
                <a:latin typeface="Consolas" panose="020B0609020204030204" pitchFamily="49" charset="0"/>
                <a:cs typeface="Consolas" panose="020B0609020204030204" pitchFamily="49" charset="0"/>
              </a:rPr>
              <a:t>Button    </a:t>
            </a:r>
            <a:r>
              <a:rPr lang="en-US" sz="2133" dirty="0" err="1">
                <a:solidFill>
                  <a:srgbClr val="FF0000"/>
                </a:solidFill>
                <a:latin typeface="Consolas" panose="020B0609020204030204" pitchFamily="49" charset="0"/>
                <a:cs typeface="Consolas" panose="020B0609020204030204" pitchFamily="49" charset="0"/>
              </a:rPr>
              <a:t>BackgroundColor</a:t>
            </a:r>
            <a:r>
              <a:rPr lang="en-US" sz="2133" dirty="0">
                <a:solidFill>
                  <a:srgbClr val="0000FF"/>
                </a:solidFill>
                <a:latin typeface="Consolas" panose="020B0609020204030204" pitchFamily="49" charset="0"/>
                <a:cs typeface="Consolas" panose="020B0609020204030204" pitchFamily="49" charset="0"/>
              </a:rPr>
              <a:t>=</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0000FF"/>
                </a:solidFill>
                <a:latin typeface="Consolas" panose="020B0609020204030204" pitchFamily="49" charset="0"/>
                <a:cs typeface="Consolas" panose="020B0609020204030204" pitchFamily="49" charset="0"/>
              </a:rPr>
              <a:t>#00FF00</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A31515"/>
                </a:solidFill>
                <a:latin typeface="Consolas" panose="020B0609020204030204" pitchFamily="49" charset="0"/>
                <a:cs typeface="Consolas" panose="020B0609020204030204" pitchFamily="49" charset="0"/>
              </a:rPr>
              <a:t> </a:t>
            </a:r>
            <a:r>
              <a:rPr lang="en-US" sz="2133" dirty="0" err="1">
                <a:solidFill>
                  <a:srgbClr val="FF0000"/>
                </a:solidFill>
                <a:latin typeface="Consolas" panose="020B0609020204030204" pitchFamily="49" charset="0"/>
              </a:rPr>
              <a:t>FontSize</a:t>
            </a:r>
            <a:r>
              <a:rPr lang="en-US" sz="2133" dirty="0">
                <a:solidFill>
                  <a:srgbClr val="0000FF"/>
                </a:solidFill>
                <a:latin typeface="Consolas" panose="020B0609020204030204" pitchFamily="49" charset="0"/>
              </a:rPr>
              <a:t>=</a:t>
            </a:r>
            <a:r>
              <a:rPr lang="en-US" sz="2133" dirty="0">
                <a:solidFill>
                  <a:srgbClr val="000000"/>
                </a:solidFill>
                <a:latin typeface="Consolas" panose="020B0609020204030204" pitchFamily="49" charset="0"/>
              </a:rPr>
              <a:t>"</a:t>
            </a:r>
            <a:r>
              <a:rPr lang="en-US" sz="2133" dirty="0">
                <a:solidFill>
                  <a:srgbClr val="0000FF"/>
                </a:solidFill>
                <a:latin typeface="Consolas" panose="020B0609020204030204" pitchFamily="49" charset="0"/>
              </a:rPr>
              <a:t>16.5</a:t>
            </a:r>
            <a:r>
              <a:rPr lang="en-US" sz="2133" dirty="0">
                <a:solidFill>
                  <a:srgbClr val="000000"/>
                </a:solidFill>
                <a:latin typeface="Consolas" panose="020B0609020204030204" pitchFamily="49" charset="0"/>
              </a:rPr>
              <a:t>" </a:t>
            </a:r>
            <a:r>
              <a:rPr lang="en-US" sz="2133" dirty="0">
                <a:solidFill>
                  <a:srgbClr val="000000"/>
                </a:solidFill>
                <a:latin typeface="Consolas" panose="020B0609020204030204" pitchFamily="49" charset="0"/>
                <a:cs typeface="Consolas" panose="020B0609020204030204" pitchFamily="49" charset="0"/>
              </a:rPr>
              <a:t>... </a:t>
            </a:r>
            <a:r>
              <a:rPr lang="en-US" sz="2133" dirty="0">
                <a:solidFill>
                  <a:srgbClr val="0000FF"/>
                </a:solidFill>
                <a:latin typeface="Consolas" panose="020B0609020204030204" pitchFamily="49" charset="0"/>
                <a:cs typeface="Consolas" panose="020B0609020204030204" pitchFamily="49" charset="0"/>
              </a:rPr>
              <a:t>/&gt;</a:t>
            </a:r>
          </a:p>
          <a:p>
            <a:r>
              <a:rPr lang="en-US" sz="2133" dirty="0">
                <a:solidFill>
                  <a:srgbClr val="0000FF"/>
                </a:solidFill>
                <a:latin typeface="Consolas" panose="020B0609020204030204" pitchFamily="49" charset="0"/>
                <a:cs typeface="Consolas" panose="020B0609020204030204" pitchFamily="49" charset="0"/>
              </a:rPr>
              <a:t>&lt;/</a:t>
            </a:r>
            <a:r>
              <a:rPr lang="en-US" sz="2133" dirty="0" err="1">
                <a:solidFill>
                  <a:srgbClr val="A31515"/>
                </a:solidFill>
                <a:latin typeface="Consolas" panose="020B0609020204030204" pitchFamily="49" charset="0"/>
                <a:cs typeface="Consolas" panose="020B0609020204030204" pitchFamily="49" charset="0"/>
              </a:rPr>
              <a:t>StackLayout</a:t>
            </a:r>
            <a:r>
              <a:rPr lang="en-US" sz="2133" dirty="0">
                <a:solidFill>
                  <a:srgbClr val="0000FF"/>
                </a:solidFill>
                <a:latin typeface="Consolas" panose="020B0609020204030204" pitchFamily="49" charset="0"/>
                <a:cs typeface="Consolas" panose="020B0609020204030204" pitchFamily="49" charset="0"/>
              </a:rPr>
              <a:t>&gt;</a:t>
            </a:r>
            <a:endParaRPr lang="en-US" sz="2133" dirty="0">
              <a:latin typeface="Consolas" panose="020B0609020204030204" pitchFamily="49" charset="0"/>
              <a:cs typeface="Consolas" panose="020B0609020204030204" pitchFamily="49" charset="0"/>
            </a:endParaRPr>
          </a:p>
        </p:txBody>
      </p:sp>
      <p:sp>
        <p:nvSpPr>
          <p:cNvPr id="9" name="TextBox 8"/>
          <p:cNvSpPr txBox="1"/>
          <p:nvPr/>
        </p:nvSpPr>
        <p:spPr>
          <a:xfrm>
            <a:off x="3454400" y="5273358"/>
            <a:ext cx="7733656" cy="461665"/>
          </a:xfrm>
          <a:prstGeom prst="rect">
            <a:avLst/>
          </a:prstGeom>
          <a:noFill/>
        </p:spPr>
        <p:txBody>
          <a:bodyPr wrap="none" rtlCol="0">
            <a:spAutoFit/>
          </a:bodyPr>
          <a:lstStyle/>
          <a:p>
            <a:r>
              <a:rPr lang="en-US" sz="2400" dirty="0">
                <a:cs typeface="Segoe UI Light"/>
              </a:rPr>
              <a:t>Common to use the same colors and sizes across the UI</a:t>
            </a:r>
          </a:p>
        </p:txBody>
      </p:sp>
      <p:cxnSp>
        <p:nvCxnSpPr>
          <p:cNvPr id="10" name="Straight Arrow Connector 9"/>
          <p:cNvCxnSpPr/>
          <p:nvPr/>
        </p:nvCxnSpPr>
        <p:spPr>
          <a:xfrm flipV="1">
            <a:off x="6429368" y="4791529"/>
            <a:ext cx="0" cy="60960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9016452" y="4791529"/>
            <a:ext cx="0" cy="60960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37475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4"/>
            <a:ext cx="10972800" cy="1270732"/>
          </a:xfrm>
        </p:spPr>
        <p:txBody>
          <a:bodyPr/>
          <a:lstStyle/>
          <a:p>
            <a:r>
              <a:rPr lang="en-US" dirty="0"/>
              <a:t>A </a:t>
            </a:r>
            <a:r>
              <a:rPr lang="en-US" i="1" dirty="0"/>
              <a:t>Resource</a:t>
            </a:r>
            <a:r>
              <a:rPr lang="en-US" dirty="0"/>
              <a:t> is an object that can be used in multiple places in your UI</a:t>
            </a:r>
          </a:p>
        </p:txBody>
      </p:sp>
      <p:sp>
        <p:nvSpPr>
          <p:cNvPr id="3" name="Title 2"/>
          <p:cNvSpPr>
            <a:spLocks noGrp="1"/>
          </p:cNvSpPr>
          <p:nvPr>
            <p:ph type="title"/>
          </p:nvPr>
        </p:nvSpPr>
        <p:spPr/>
        <p:txBody>
          <a:bodyPr/>
          <a:lstStyle/>
          <a:p>
            <a:r>
              <a:rPr lang="en-US" dirty="0"/>
              <a:t>What is a Resource?</a:t>
            </a:r>
          </a:p>
        </p:txBody>
      </p:sp>
      <p:sp>
        <p:nvSpPr>
          <p:cNvPr id="4" name="TextBox 3"/>
          <p:cNvSpPr txBox="1"/>
          <p:nvPr/>
        </p:nvSpPr>
        <p:spPr>
          <a:xfrm>
            <a:off x="1559288" y="3969922"/>
            <a:ext cx="9074920" cy="748795"/>
          </a:xfrm>
          <a:prstGeom prst="rect">
            <a:avLst/>
          </a:prstGeom>
          <a:noFill/>
          <a:ln>
            <a:solidFill>
              <a:schemeClr val="accent5"/>
            </a:solidFill>
          </a:ln>
        </p:spPr>
        <p:txBody>
          <a:bodyPr wrap="none" rtlCol="0">
            <a:spAutoFit/>
          </a:bodyPr>
          <a:lstStyle/>
          <a:p>
            <a:r>
              <a:rPr lang="en-US" sz="2133" dirty="0">
                <a:solidFill>
                  <a:srgbClr val="0000FF"/>
                </a:solidFill>
                <a:latin typeface="Consolas" panose="020B0609020204030204" pitchFamily="49" charset="0"/>
                <a:cs typeface="Consolas" panose="020B0609020204030204" pitchFamily="49" charset="0"/>
              </a:rPr>
              <a:t>&lt;</a:t>
            </a:r>
            <a:r>
              <a:rPr lang="en-US" sz="2133" dirty="0">
                <a:solidFill>
                  <a:srgbClr val="A31515"/>
                </a:solidFill>
                <a:latin typeface="Consolas" panose="020B0609020204030204" pitchFamily="49" charset="0"/>
                <a:cs typeface="Consolas" panose="020B0609020204030204" pitchFamily="49" charset="0"/>
              </a:rPr>
              <a:t>Label        </a:t>
            </a:r>
            <a:r>
              <a:rPr lang="en-US" sz="2133" dirty="0" err="1">
                <a:solidFill>
                  <a:srgbClr val="FF0000"/>
                </a:solidFill>
                <a:latin typeface="Consolas" panose="020B0609020204030204" pitchFamily="49" charset="0"/>
                <a:cs typeface="Consolas" panose="020B0609020204030204" pitchFamily="49" charset="0"/>
              </a:rPr>
              <a:t>TextColor</a:t>
            </a:r>
            <a:r>
              <a:rPr lang="en-US" sz="2133" dirty="0">
                <a:solidFill>
                  <a:srgbClr val="0000FF"/>
                </a:solidFill>
                <a:latin typeface="Consolas" panose="020B0609020204030204" pitchFamily="49" charset="0"/>
                <a:cs typeface="Consolas" panose="020B0609020204030204" pitchFamily="49" charset="0"/>
              </a:rPr>
              <a:t>=</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0000FF"/>
                </a:solidFill>
                <a:latin typeface="Consolas" panose="020B0609020204030204" pitchFamily="49" charset="0"/>
                <a:cs typeface="Consolas" panose="020B0609020204030204" pitchFamily="49" charset="0"/>
              </a:rPr>
              <a:t>         </a:t>
            </a:r>
            <a:r>
              <a:rPr lang="en-US" sz="2133" dirty="0">
                <a:solidFill>
                  <a:srgbClr val="000000"/>
                </a:solidFill>
                <a:latin typeface="Consolas" panose="020B0609020204030204" pitchFamily="49" charset="0"/>
                <a:cs typeface="Consolas" panose="020B0609020204030204" pitchFamily="49" charset="0"/>
              </a:rPr>
              <a:t>" </a:t>
            </a:r>
            <a:r>
              <a:rPr lang="en-US" sz="2133" dirty="0" err="1">
                <a:solidFill>
                  <a:srgbClr val="FF0000"/>
                </a:solidFill>
                <a:latin typeface="Consolas" panose="020B0609020204030204" pitchFamily="49" charset="0"/>
              </a:rPr>
              <a:t>FontSize</a:t>
            </a:r>
            <a:r>
              <a:rPr lang="en-US" sz="2133" dirty="0">
                <a:solidFill>
                  <a:srgbClr val="0000FF"/>
                </a:solidFill>
                <a:latin typeface="Consolas" panose="020B0609020204030204" pitchFamily="49" charset="0"/>
              </a:rPr>
              <a:t>=</a:t>
            </a:r>
            <a:r>
              <a:rPr lang="en-US" sz="2133" dirty="0">
                <a:solidFill>
                  <a:srgbClr val="000000"/>
                </a:solidFill>
                <a:latin typeface="Consolas" panose="020B0609020204030204" pitchFamily="49" charset="0"/>
              </a:rPr>
              <a:t>" </a:t>
            </a:r>
            <a:r>
              <a:rPr lang="en-US" sz="2133" dirty="0">
                <a:solidFill>
                  <a:srgbClr val="0000FF"/>
                </a:solidFill>
                <a:latin typeface="Consolas" panose="020B0609020204030204" pitchFamily="49" charset="0"/>
              </a:rPr>
              <a:t>    </a:t>
            </a:r>
            <a:r>
              <a:rPr lang="en-US" sz="2133" dirty="0">
                <a:solidFill>
                  <a:srgbClr val="000000"/>
                </a:solidFill>
                <a:latin typeface="Consolas" panose="020B0609020204030204" pitchFamily="49" charset="0"/>
              </a:rPr>
              <a:t>" </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A31515"/>
                </a:solidFill>
                <a:latin typeface="Consolas" panose="020B0609020204030204" pitchFamily="49" charset="0"/>
                <a:cs typeface="Consolas" panose="020B0609020204030204" pitchFamily="49" charset="0"/>
              </a:rPr>
              <a:t> </a:t>
            </a:r>
            <a:r>
              <a:rPr lang="en-US" sz="2133" dirty="0">
                <a:solidFill>
                  <a:srgbClr val="0000FF"/>
                </a:solidFill>
                <a:latin typeface="Consolas" panose="020B0609020204030204" pitchFamily="49" charset="0"/>
                <a:cs typeface="Consolas" panose="020B0609020204030204" pitchFamily="49" charset="0"/>
              </a:rPr>
              <a:t>/&gt;</a:t>
            </a:r>
          </a:p>
          <a:p>
            <a:r>
              <a:rPr lang="en-US" sz="2133" dirty="0">
                <a:solidFill>
                  <a:srgbClr val="0000FF"/>
                </a:solidFill>
                <a:latin typeface="Consolas" panose="020B0609020204030204" pitchFamily="49" charset="0"/>
                <a:cs typeface="Consolas" panose="020B0609020204030204" pitchFamily="49" charset="0"/>
              </a:rPr>
              <a:t>&lt;</a:t>
            </a:r>
            <a:r>
              <a:rPr lang="en-US" sz="2133" dirty="0">
                <a:solidFill>
                  <a:srgbClr val="A31515"/>
                </a:solidFill>
                <a:latin typeface="Consolas" panose="020B0609020204030204" pitchFamily="49" charset="0"/>
                <a:cs typeface="Consolas" panose="020B0609020204030204" pitchFamily="49" charset="0"/>
              </a:rPr>
              <a:t>Button </a:t>
            </a:r>
            <a:r>
              <a:rPr lang="en-US" sz="2133" dirty="0" err="1">
                <a:solidFill>
                  <a:srgbClr val="FF0000"/>
                </a:solidFill>
                <a:latin typeface="Consolas" panose="020B0609020204030204" pitchFamily="49" charset="0"/>
                <a:cs typeface="Consolas" panose="020B0609020204030204" pitchFamily="49" charset="0"/>
              </a:rPr>
              <a:t>BackgroundColor</a:t>
            </a:r>
            <a:r>
              <a:rPr lang="en-US" sz="2133" dirty="0">
                <a:solidFill>
                  <a:srgbClr val="0000FF"/>
                </a:solidFill>
                <a:latin typeface="Consolas" panose="020B0609020204030204" pitchFamily="49" charset="0"/>
                <a:cs typeface="Consolas" panose="020B0609020204030204" pitchFamily="49" charset="0"/>
              </a:rPr>
              <a:t>=</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0000FF"/>
                </a:solidFill>
                <a:latin typeface="Consolas" panose="020B0609020204030204" pitchFamily="49" charset="0"/>
                <a:cs typeface="Consolas" panose="020B0609020204030204" pitchFamily="49" charset="0"/>
              </a:rPr>
              <a:t>         </a:t>
            </a:r>
            <a:r>
              <a:rPr lang="en-US" sz="2133" dirty="0">
                <a:solidFill>
                  <a:srgbClr val="000000"/>
                </a:solidFill>
                <a:latin typeface="Consolas" panose="020B0609020204030204" pitchFamily="49" charset="0"/>
                <a:cs typeface="Consolas" panose="020B0609020204030204" pitchFamily="49" charset="0"/>
              </a:rPr>
              <a:t>"</a:t>
            </a:r>
            <a:r>
              <a:rPr lang="en-US" sz="2133" dirty="0">
                <a:solidFill>
                  <a:srgbClr val="A31515"/>
                </a:solidFill>
                <a:latin typeface="Consolas" panose="020B0609020204030204" pitchFamily="49" charset="0"/>
                <a:cs typeface="Consolas" panose="020B0609020204030204" pitchFamily="49" charset="0"/>
              </a:rPr>
              <a:t> </a:t>
            </a:r>
            <a:r>
              <a:rPr lang="en-US" sz="2133" dirty="0" err="1">
                <a:solidFill>
                  <a:srgbClr val="FF0000"/>
                </a:solidFill>
                <a:latin typeface="Consolas" panose="020B0609020204030204" pitchFamily="49" charset="0"/>
              </a:rPr>
              <a:t>FontSize</a:t>
            </a:r>
            <a:r>
              <a:rPr lang="en-US" sz="2133" dirty="0">
                <a:solidFill>
                  <a:srgbClr val="0000FF"/>
                </a:solidFill>
                <a:latin typeface="Consolas" panose="020B0609020204030204" pitchFamily="49" charset="0"/>
              </a:rPr>
              <a:t>=</a:t>
            </a:r>
            <a:r>
              <a:rPr lang="en-US" sz="2133" dirty="0">
                <a:solidFill>
                  <a:srgbClr val="000000"/>
                </a:solidFill>
                <a:latin typeface="Consolas" panose="020B0609020204030204" pitchFamily="49" charset="0"/>
              </a:rPr>
              <a:t>"</a:t>
            </a:r>
            <a:r>
              <a:rPr lang="en-US" sz="2133" dirty="0">
                <a:solidFill>
                  <a:srgbClr val="0000FF"/>
                </a:solidFill>
                <a:latin typeface="Consolas" panose="020B0609020204030204" pitchFamily="49" charset="0"/>
              </a:rPr>
              <a:t>     </a:t>
            </a:r>
            <a:r>
              <a:rPr lang="en-US" sz="2133" dirty="0">
                <a:solidFill>
                  <a:srgbClr val="000000"/>
                </a:solidFill>
                <a:latin typeface="Consolas" panose="020B0609020204030204" pitchFamily="49" charset="0"/>
              </a:rPr>
              <a:t>" </a:t>
            </a:r>
            <a:r>
              <a:rPr lang="en-US" sz="2133" dirty="0">
                <a:solidFill>
                  <a:srgbClr val="000000"/>
                </a:solidFill>
                <a:latin typeface="Consolas" panose="020B0609020204030204" pitchFamily="49" charset="0"/>
                <a:cs typeface="Consolas" panose="020B0609020204030204" pitchFamily="49" charset="0"/>
              </a:rPr>
              <a:t>... </a:t>
            </a:r>
            <a:r>
              <a:rPr lang="en-US" sz="2133" dirty="0">
                <a:solidFill>
                  <a:srgbClr val="0000FF"/>
                </a:solidFill>
                <a:latin typeface="Consolas" panose="020B0609020204030204" pitchFamily="49" charset="0"/>
                <a:cs typeface="Consolas" panose="020B0609020204030204" pitchFamily="49" charset="0"/>
              </a:rPr>
              <a:t>/&gt;</a:t>
            </a:r>
            <a:endParaRPr lang="en-US" sz="2133" dirty="0">
              <a:latin typeface="Consolas" panose="020B0609020204030204" pitchFamily="49" charset="0"/>
              <a:cs typeface="Consolas" panose="020B0609020204030204" pitchFamily="49" charset="0"/>
            </a:endParaRPr>
          </a:p>
        </p:txBody>
      </p:sp>
      <p:sp>
        <p:nvSpPr>
          <p:cNvPr id="6" name="Rectangle 5"/>
          <p:cNvSpPr/>
          <p:nvPr/>
        </p:nvSpPr>
        <p:spPr>
          <a:xfrm>
            <a:off x="4859144" y="3062300"/>
            <a:ext cx="2438400" cy="6096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onsolas" panose="020B0609020204030204" pitchFamily="49" charset="0"/>
                <a:cs typeface="Consolas" panose="020B0609020204030204" pitchFamily="49" charset="0"/>
              </a:rPr>
              <a:t>#00FF00</a:t>
            </a:r>
          </a:p>
        </p:txBody>
      </p:sp>
      <p:sp>
        <p:nvSpPr>
          <p:cNvPr id="7" name="Rectangle 6"/>
          <p:cNvSpPr/>
          <p:nvPr/>
        </p:nvSpPr>
        <p:spPr>
          <a:xfrm>
            <a:off x="7648168" y="3062300"/>
            <a:ext cx="2438400" cy="6096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onsolas" panose="020B0609020204030204" pitchFamily="49" charset="0"/>
                <a:cs typeface="Consolas" panose="020B0609020204030204" pitchFamily="49" charset="0"/>
              </a:rPr>
              <a:t>16.5</a:t>
            </a:r>
          </a:p>
        </p:txBody>
      </p:sp>
      <p:sp>
        <p:nvSpPr>
          <p:cNvPr id="8" name="Down Arrow 7"/>
          <p:cNvSpPr/>
          <p:nvPr/>
        </p:nvSpPr>
        <p:spPr>
          <a:xfrm>
            <a:off x="5773544" y="3671901"/>
            <a:ext cx="609600" cy="7315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Down Arrow 8"/>
          <p:cNvSpPr/>
          <p:nvPr/>
        </p:nvSpPr>
        <p:spPr>
          <a:xfrm>
            <a:off x="8562568" y="3671901"/>
            <a:ext cx="609600" cy="73152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5200252" y="5028262"/>
            <a:ext cx="5126212" cy="461665"/>
          </a:xfrm>
          <a:prstGeom prst="rect">
            <a:avLst/>
          </a:prstGeom>
          <a:noFill/>
        </p:spPr>
        <p:txBody>
          <a:bodyPr wrap="none" rtlCol="0">
            <a:spAutoFit/>
          </a:bodyPr>
          <a:lstStyle/>
          <a:p>
            <a:r>
              <a:rPr lang="en-US" sz="2400" dirty="0">
                <a:cs typeface="Segoe UI Light"/>
              </a:rPr>
              <a:t>Apply Resources throughout your UI</a:t>
            </a:r>
          </a:p>
        </p:txBody>
      </p:sp>
      <p:cxnSp>
        <p:nvCxnSpPr>
          <p:cNvPr id="12" name="Straight Arrow Connector 11"/>
          <p:cNvCxnSpPr/>
          <p:nvPr/>
        </p:nvCxnSpPr>
        <p:spPr>
          <a:xfrm rot="5400000" flipV="1">
            <a:off x="4556104" y="3184220"/>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8867368" y="4782863"/>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149696" y="2936214"/>
            <a:ext cx="2408032" cy="830997"/>
          </a:xfrm>
          <a:prstGeom prst="rect">
            <a:avLst/>
          </a:prstGeom>
          <a:noFill/>
        </p:spPr>
        <p:txBody>
          <a:bodyPr wrap="none" rtlCol="0">
            <a:spAutoFit/>
          </a:bodyPr>
          <a:lstStyle/>
          <a:p>
            <a:r>
              <a:rPr lang="en-US" sz="2400" dirty="0">
                <a:cs typeface="Segoe UI Light"/>
              </a:rPr>
              <a:t>Define one copy</a:t>
            </a:r>
          </a:p>
          <a:p>
            <a:r>
              <a:rPr lang="en-US" sz="2400" dirty="0">
                <a:cs typeface="Segoe UI Light"/>
              </a:rPr>
              <a:t>as a Resource</a:t>
            </a:r>
          </a:p>
        </p:txBody>
      </p:sp>
      <p:cxnSp>
        <p:nvCxnSpPr>
          <p:cNvPr id="15" name="Straight Arrow Connector 14"/>
          <p:cNvCxnSpPr/>
          <p:nvPr/>
        </p:nvCxnSpPr>
        <p:spPr>
          <a:xfrm flipV="1">
            <a:off x="6078344" y="4782863"/>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23890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4"/>
            <a:ext cx="10972800" cy="1270732"/>
          </a:xfrm>
        </p:spPr>
        <p:txBody>
          <a:bodyPr/>
          <a:lstStyle/>
          <a:p>
            <a:r>
              <a:rPr lang="en-US" dirty="0" err="1">
                <a:latin typeface="Consolas" panose="020B0609020204030204" pitchFamily="49" charset="0"/>
                <a:cs typeface="Consolas" panose="020B0609020204030204" pitchFamily="49" charset="0"/>
              </a:rPr>
              <a:t>ResourceDictionary</a:t>
            </a:r>
            <a:r>
              <a:rPr lang="en-US" dirty="0"/>
              <a:t> is a key/value dictionary that is customized for use with UI Resources</a:t>
            </a:r>
          </a:p>
        </p:txBody>
      </p:sp>
      <p:sp>
        <p:nvSpPr>
          <p:cNvPr id="3" name="Title 2"/>
          <p:cNvSpPr>
            <a:spLocks noGrp="1"/>
          </p:cNvSpPr>
          <p:nvPr>
            <p:ph type="title"/>
          </p:nvPr>
        </p:nvSpPr>
        <p:spPr/>
        <p:txBody>
          <a:bodyPr/>
          <a:lstStyle/>
          <a:p>
            <a:r>
              <a:rPr lang="en-US" dirty="0"/>
              <a:t>What is a </a:t>
            </a:r>
            <a:r>
              <a:rPr lang="en-US" dirty="0" err="1"/>
              <a:t>ResourceDictionary</a:t>
            </a:r>
            <a:r>
              <a:rPr lang="en-US" dirty="0"/>
              <a:t>?</a:t>
            </a:r>
          </a:p>
        </p:txBody>
      </p:sp>
      <p:sp>
        <p:nvSpPr>
          <p:cNvPr id="4" name="TextBox 3"/>
          <p:cNvSpPr txBox="1"/>
          <p:nvPr/>
        </p:nvSpPr>
        <p:spPr>
          <a:xfrm>
            <a:off x="2792531" y="3210362"/>
            <a:ext cx="6494085" cy="2103589"/>
          </a:xfrm>
          <a:prstGeom prst="rect">
            <a:avLst/>
          </a:prstGeom>
          <a:noFill/>
          <a:ln>
            <a:solidFill>
              <a:schemeClr val="accent5"/>
            </a:solidFill>
          </a:ln>
        </p:spPr>
        <p:txBody>
          <a:bodyPr wrap="none" rtlCol="0">
            <a:spAutoFit/>
          </a:bodyPr>
          <a:lstStyle/>
          <a:p>
            <a:r>
              <a:rPr lang="en-US" sz="1867" dirty="0">
                <a:solidFill>
                  <a:srgbClr val="0000FF"/>
                </a:solidFill>
                <a:latin typeface="Consolas" panose="020B0609020204030204" pitchFamily="49" charset="0"/>
              </a:rPr>
              <a:t>public</a:t>
            </a: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sealed</a:t>
            </a: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class</a:t>
            </a:r>
            <a:r>
              <a:rPr lang="en-US" sz="1867" dirty="0">
                <a:solidFill>
                  <a:srgbClr val="000000"/>
                </a:solidFill>
                <a:latin typeface="Consolas" panose="020B0609020204030204" pitchFamily="49" charset="0"/>
              </a:rPr>
              <a:t> </a:t>
            </a:r>
            <a:r>
              <a:rPr lang="en-US" sz="1867" dirty="0" err="1">
                <a:solidFill>
                  <a:srgbClr val="2B8FAF"/>
                </a:solidFill>
                <a:latin typeface="Consolas" panose="020B0609020204030204" pitchFamily="49" charset="0"/>
              </a:rPr>
              <a:t>ResourceDictionary</a:t>
            </a:r>
            <a:r>
              <a:rPr lang="en-US" sz="1867" dirty="0">
                <a:solidFill>
                  <a:srgbClr val="000000"/>
                </a:solidFill>
                <a:latin typeface="Consolas" panose="020B0609020204030204" pitchFamily="49" charset="0"/>
              </a:rPr>
              <a:t> : ...</a:t>
            </a:r>
          </a:p>
          <a:p>
            <a:r>
              <a:rPr lang="en-US" sz="1867" dirty="0">
                <a:solidFill>
                  <a:srgbClr val="000000"/>
                </a:solidFill>
                <a:latin typeface="Consolas" panose="020B0609020204030204" pitchFamily="49" charset="0"/>
              </a:rPr>
              <a:t>{ ...</a:t>
            </a:r>
            <a:br>
              <a:rPr lang="en-US" sz="1867" dirty="0">
                <a:solidFill>
                  <a:srgbClr val="000000"/>
                </a:solidFill>
                <a:latin typeface="Consolas" panose="020B0609020204030204" pitchFamily="49" charset="0"/>
              </a:rPr>
            </a:b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public</a:t>
            </a: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object</a:t>
            </a: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this</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string</a:t>
            </a:r>
            <a:r>
              <a:rPr lang="en-US" sz="1867" dirty="0">
                <a:solidFill>
                  <a:srgbClr val="000000"/>
                </a:solidFill>
                <a:latin typeface="Consolas" panose="020B0609020204030204" pitchFamily="49" charset="0"/>
              </a:rPr>
              <a:t> index] { </a:t>
            </a:r>
            <a:r>
              <a:rPr lang="en-US" sz="1867" dirty="0">
                <a:solidFill>
                  <a:srgbClr val="0000FF"/>
                </a:solidFill>
                <a:latin typeface="Consolas" panose="020B0609020204030204" pitchFamily="49" charset="0"/>
              </a:rPr>
              <a:t>get</a:t>
            </a: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set</a:t>
            </a:r>
            <a:r>
              <a:rPr lang="en-US" sz="1867" dirty="0">
                <a:solidFill>
                  <a:srgbClr val="000000"/>
                </a:solidFill>
                <a:latin typeface="Consolas" panose="020B0609020204030204" pitchFamily="49" charset="0"/>
              </a:rPr>
              <a:t>; }</a:t>
            </a:r>
            <a:br>
              <a:rPr lang="en-US" sz="1867" dirty="0">
                <a:solidFill>
                  <a:srgbClr val="000000"/>
                </a:solidFill>
                <a:latin typeface="Consolas" panose="020B0609020204030204" pitchFamily="49" charset="0"/>
              </a:rPr>
            </a:br>
            <a:endParaRPr lang="en-US" sz="1867" dirty="0">
              <a:solidFill>
                <a:srgbClr val="000000"/>
              </a:solidFill>
              <a:latin typeface="Consolas" panose="020B0609020204030204" pitchFamily="49" charset="0"/>
            </a:endParaRPr>
          </a:p>
          <a:p>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public</a:t>
            </a: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void</a:t>
            </a:r>
            <a:r>
              <a:rPr lang="en-US" sz="1867" dirty="0">
                <a:solidFill>
                  <a:srgbClr val="000000"/>
                </a:solidFill>
                <a:latin typeface="Consolas" panose="020B0609020204030204" pitchFamily="49" charset="0"/>
              </a:rPr>
              <a:t> Add(</a:t>
            </a:r>
            <a:r>
              <a:rPr lang="en-US" sz="1867" dirty="0">
                <a:solidFill>
                  <a:srgbClr val="0000FF"/>
                </a:solidFill>
                <a:latin typeface="Consolas" panose="020B0609020204030204" pitchFamily="49" charset="0"/>
              </a:rPr>
              <a:t>string</a:t>
            </a:r>
            <a:r>
              <a:rPr lang="en-US" sz="1867" dirty="0">
                <a:solidFill>
                  <a:srgbClr val="000000"/>
                </a:solidFill>
                <a:latin typeface="Consolas" panose="020B0609020204030204" pitchFamily="49" charset="0"/>
              </a:rPr>
              <a:t> key, </a:t>
            </a:r>
            <a:r>
              <a:rPr lang="en-US" sz="1867" dirty="0">
                <a:solidFill>
                  <a:srgbClr val="0000FF"/>
                </a:solidFill>
                <a:latin typeface="Consolas" panose="020B0609020204030204" pitchFamily="49" charset="0"/>
              </a:rPr>
              <a:t>object</a:t>
            </a:r>
            <a:r>
              <a:rPr lang="en-US" sz="1867" dirty="0">
                <a:solidFill>
                  <a:srgbClr val="000000"/>
                </a:solidFill>
                <a:latin typeface="Consolas" panose="020B0609020204030204" pitchFamily="49" charset="0"/>
              </a:rPr>
              <a:t> value);</a:t>
            </a:r>
          </a:p>
          <a:p>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public</a:t>
            </a: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void</a:t>
            </a:r>
            <a:r>
              <a:rPr lang="en-US" sz="1867" dirty="0">
                <a:solidFill>
                  <a:srgbClr val="000000"/>
                </a:solidFill>
                <a:latin typeface="Consolas" panose="020B0609020204030204" pitchFamily="49" charset="0"/>
              </a:rPr>
              <a:t> Add(</a:t>
            </a:r>
            <a:r>
              <a:rPr lang="en-US" sz="1867" dirty="0">
                <a:solidFill>
                  <a:srgbClr val="2B8FAF"/>
                </a:solidFill>
                <a:latin typeface="Consolas" panose="020B0609020204030204" pitchFamily="49" charset="0"/>
              </a:rPr>
              <a:t>Style</a:t>
            </a:r>
            <a:r>
              <a:rPr lang="en-US" sz="1867" dirty="0">
                <a:solidFill>
                  <a:srgbClr val="000000"/>
                </a:solidFill>
                <a:latin typeface="Consolas" panose="020B0609020204030204" pitchFamily="49" charset="0"/>
              </a:rPr>
              <a:t> </a:t>
            </a:r>
            <a:r>
              <a:rPr lang="en-US" sz="1867" dirty="0" err="1">
                <a:solidFill>
                  <a:srgbClr val="000000"/>
                </a:solidFill>
                <a:latin typeface="Consolas" panose="020B0609020204030204" pitchFamily="49" charset="0"/>
              </a:rPr>
              <a:t>implicitStyle</a:t>
            </a:r>
            <a:r>
              <a:rPr lang="en-US" sz="1867" dirty="0">
                <a:solidFill>
                  <a:srgbClr val="000000"/>
                </a:solidFill>
                <a:latin typeface="Consolas" panose="020B0609020204030204" pitchFamily="49" charset="0"/>
              </a:rPr>
              <a:t>);</a:t>
            </a:r>
            <a:br>
              <a:rPr lang="en-US" sz="1867" dirty="0">
                <a:solidFill>
                  <a:srgbClr val="000000"/>
                </a:solidFill>
                <a:latin typeface="Consolas" panose="020B0609020204030204" pitchFamily="49" charset="0"/>
              </a:rPr>
            </a:br>
            <a:r>
              <a:rPr lang="en-US" sz="1867" dirty="0">
                <a:solidFill>
                  <a:srgbClr val="000000"/>
                </a:solidFill>
                <a:latin typeface="Consolas" panose="020B0609020204030204" pitchFamily="49" charset="0"/>
              </a:rPr>
              <a:t>}</a:t>
            </a:r>
            <a:endParaRPr lang="en-US" sz="1867" dirty="0">
              <a:latin typeface="Consolas" panose="020B0609020204030204" pitchFamily="49" charset="0"/>
              <a:cs typeface="Consolas" panose="020B0609020204030204" pitchFamily="49" charset="0"/>
            </a:endParaRPr>
          </a:p>
        </p:txBody>
      </p:sp>
      <p:sp>
        <p:nvSpPr>
          <p:cNvPr id="5" name="TextBox 4"/>
          <p:cNvSpPr txBox="1"/>
          <p:nvPr/>
        </p:nvSpPr>
        <p:spPr>
          <a:xfrm>
            <a:off x="844993" y="3477101"/>
            <a:ext cx="1646605" cy="1569660"/>
          </a:xfrm>
          <a:prstGeom prst="rect">
            <a:avLst/>
          </a:prstGeom>
          <a:noFill/>
        </p:spPr>
        <p:txBody>
          <a:bodyPr wrap="none" rtlCol="0">
            <a:spAutoFit/>
          </a:bodyPr>
          <a:lstStyle/>
          <a:p>
            <a:r>
              <a:rPr lang="en-US" sz="2400" dirty="0">
                <a:cs typeface="Segoe UI Light"/>
              </a:rPr>
              <a:t>Mostly has</a:t>
            </a:r>
          </a:p>
          <a:p>
            <a:r>
              <a:rPr lang="en-US" sz="2400" dirty="0">
                <a:cs typeface="Segoe UI Light"/>
              </a:rPr>
              <a:t>standard</a:t>
            </a:r>
          </a:p>
          <a:p>
            <a:r>
              <a:rPr lang="en-US" sz="2400" dirty="0">
                <a:cs typeface="Segoe UI Light"/>
              </a:rPr>
              <a:t>dictionary</a:t>
            </a:r>
          </a:p>
          <a:p>
            <a:r>
              <a:rPr lang="en-US" sz="2400" dirty="0">
                <a:cs typeface="Segoe UI Light"/>
              </a:rPr>
              <a:t>operations</a:t>
            </a:r>
          </a:p>
        </p:txBody>
      </p:sp>
      <p:cxnSp>
        <p:nvCxnSpPr>
          <p:cNvPr id="6" name="Straight Arrow Connector 5"/>
          <p:cNvCxnSpPr/>
          <p:nvPr/>
        </p:nvCxnSpPr>
        <p:spPr>
          <a:xfrm rot="5400000" flipV="1">
            <a:off x="2577727" y="4094440"/>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5589311" y="5019855"/>
            <a:ext cx="0" cy="48768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43246" y="5374958"/>
            <a:ext cx="5174815" cy="461665"/>
          </a:xfrm>
          <a:prstGeom prst="rect">
            <a:avLst/>
          </a:prstGeom>
          <a:noFill/>
        </p:spPr>
        <p:txBody>
          <a:bodyPr wrap="none" rtlCol="0">
            <a:spAutoFit/>
          </a:bodyPr>
          <a:lstStyle/>
          <a:p>
            <a:r>
              <a:rPr lang="en-US" sz="2400" dirty="0">
                <a:cs typeface="Segoe UI Light"/>
              </a:rPr>
              <a:t>Some added UI-specific functionality</a:t>
            </a:r>
          </a:p>
        </p:txBody>
      </p:sp>
    </p:spTree>
    <p:extLst>
      <p:ext uri="{BB962C8B-B14F-4D97-AF65-F5344CB8AC3E}">
        <p14:creationId xmlns:p14="http://schemas.microsoft.com/office/powerpoint/2010/main" val="7172501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599" y="1613053"/>
            <a:ext cx="11277871" cy="1181862"/>
          </a:xfrm>
        </p:spPr>
        <p:txBody>
          <a:bodyPr/>
          <a:lstStyle/>
          <a:p>
            <a:r>
              <a:rPr lang="en-US" sz="3600" dirty="0"/>
              <a:t>Every page can have a resource dictionary, must be set in code or XAML</a:t>
            </a:r>
          </a:p>
        </p:txBody>
      </p:sp>
      <p:sp>
        <p:nvSpPr>
          <p:cNvPr id="3" name="Title 2"/>
          <p:cNvSpPr>
            <a:spLocks noGrp="1"/>
          </p:cNvSpPr>
          <p:nvPr>
            <p:ph type="title"/>
          </p:nvPr>
        </p:nvSpPr>
        <p:spPr/>
        <p:txBody>
          <a:bodyPr/>
          <a:lstStyle/>
          <a:p>
            <a:r>
              <a:rPr lang="en-US" dirty="0"/>
              <a:t>Page-level Resources</a:t>
            </a:r>
          </a:p>
        </p:txBody>
      </p:sp>
      <p:sp>
        <p:nvSpPr>
          <p:cNvPr id="4" name="TextBox 3"/>
          <p:cNvSpPr txBox="1"/>
          <p:nvPr/>
        </p:nvSpPr>
        <p:spPr>
          <a:xfrm>
            <a:off x="3777844" y="2623503"/>
            <a:ext cx="4602542" cy="3416320"/>
          </a:xfrm>
          <a:prstGeom prst="rect">
            <a:avLst/>
          </a:prstGeom>
          <a:noFill/>
          <a:ln>
            <a:solidFill>
              <a:schemeClr val="accent5"/>
            </a:solidFill>
          </a:ln>
        </p:spPr>
        <p:txBody>
          <a:bodyPr wrap="none" rtlCol="0">
            <a:spAutoFit/>
          </a:bodyPr>
          <a:lstStyle/>
          <a:p>
            <a:r>
              <a:rPr lang="en-US" sz="2400" dirty="0">
                <a:solidFill>
                  <a:srgbClr val="0000FF"/>
                </a:solidFill>
                <a:latin typeface="Consolas" panose="020B0609020204030204" pitchFamily="49" charset="0"/>
              </a:rPr>
              <a:t>&lt;</a:t>
            </a:r>
            <a:r>
              <a:rPr lang="en-US" sz="2400" dirty="0" err="1">
                <a:solidFill>
                  <a:srgbClr val="A31515"/>
                </a:solidFill>
                <a:latin typeface="Consolas" panose="020B0609020204030204" pitchFamily="49" charset="0"/>
              </a:rPr>
              <a:t>ContentPage</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endParaRPr lang="en-US" sz="2400" dirty="0">
              <a:solidFill>
                <a:srgbClr val="0000FF"/>
              </a:solidFill>
              <a:latin typeface="Consolas" panose="020B0609020204030204" pitchFamily="49" charset="0"/>
            </a:endParaRPr>
          </a:p>
          <a:p>
            <a:r>
              <a:rPr lang="en-US" sz="2400" dirty="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ContentPage.Resources</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ResourceDictionary</a:t>
            </a:r>
            <a:r>
              <a:rPr lang="en-US" sz="2400" dirty="0">
                <a:solidFill>
                  <a:srgbClr val="0000FF"/>
                </a:solidFill>
                <a:latin typeface="Consolas" panose="020B0609020204030204" pitchFamily="49" charset="0"/>
              </a:rPr>
              <a:t>&gt;</a:t>
            </a:r>
          </a:p>
          <a:p>
            <a:r>
              <a:rPr lang="en-US" sz="2400" dirty="0">
                <a:solidFill>
                  <a:srgbClr val="0000FF"/>
                </a:solidFill>
                <a:latin typeface="Consolas" panose="020B0609020204030204" pitchFamily="49" charset="0"/>
              </a:rPr>
              <a:t>      </a:t>
            </a:r>
            <a:r>
              <a:rPr lang="en-US" sz="2400" dirty="0">
                <a:latin typeface="Consolas" panose="020B0609020204030204" pitchFamily="49" charset="0"/>
              </a:rPr>
              <a: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ResourceDictionary</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ContentPage.Resources</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&lt;/</a:t>
            </a:r>
            <a:r>
              <a:rPr lang="en-US" sz="2400" dirty="0" err="1">
                <a:solidFill>
                  <a:srgbClr val="A31515"/>
                </a:solidFill>
                <a:latin typeface="Consolas" panose="020B0609020204030204" pitchFamily="49" charset="0"/>
              </a:rPr>
              <a:t>ContentPage</a:t>
            </a:r>
            <a:r>
              <a:rPr lang="en-US" sz="2400" dirty="0">
                <a:solidFill>
                  <a:srgbClr val="0000FF"/>
                </a:solidFill>
                <a:latin typeface="Consolas" panose="020B0609020204030204" pitchFamily="49" charset="0"/>
              </a:rPr>
              <a:t>&gt;</a:t>
            </a:r>
            <a:endParaRPr lang="en-US" sz="2400" dirty="0">
              <a:latin typeface="Consolas" panose="020B0609020204030204" pitchFamily="49" charset="0"/>
              <a:cs typeface="Consolas" panose="020B0609020204030204" pitchFamily="49" charset="0"/>
            </a:endParaRPr>
          </a:p>
        </p:txBody>
      </p:sp>
      <p:sp>
        <p:nvSpPr>
          <p:cNvPr id="14" name="TextBox 13"/>
          <p:cNvSpPr txBox="1"/>
          <p:nvPr/>
        </p:nvSpPr>
        <p:spPr>
          <a:xfrm>
            <a:off x="1279048" y="3554401"/>
            <a:ext cx="2352054" cy="830997"/>
          </a:xfrm>
          <a:prstGeom prst="rect">
            <a:avLst/>
          </a:prstGeom>
          <a:noFill/>
        </p:spPr>
        <p:txBody>
          <a:bodyPr wrap="none" rtlCol="0">
            <a:spAutoFit/>
          </a:bodyPr>
          <a:lstStyle/>
          <a:p>
            <a:r>
              <a:rPr lang="en-US" sz="2400" dirty="0">
                <a:cs typeface="Segoe UI Light"/>
              </a:rPr>
              <a:t>You must create</a:t>
            </a:r>
          </a:p>
          <a:p>
            <a:r>
              <a:rPr lang="en-US" sz="2400" dirty="0">
                <a:cs typeface="Segoe UI Light"/>
              </a:rPr>
              <a:t>the dictionary</a:t>
            </a:r>
          </a:p>
        </p:txBody>
      </p:sp>
      <p:cxnSp>
        <p:nvCxnSpPr>
          <p:cNvPr id="13" name="Straight Arrow Connector 12"/>
          <p:cNvCxnSpPr/>
          <p:nvPr/>
        </p:nvCxnSpPr>
        <p:spPr>
          <a:xfrm rot="5400000" flipV="1">
            <a:off x="4060176" y="3497608"/>
            <a:ext cx="0" cy="9753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642140" y="3000550"/>
            <a:ext cx="3426002" cy="1200329"/>
          </a:xfrm>
          <a:prstGeom prst="rect">
            <a:avLst/>
          </a:prstGeom>
          <a:noFill/>
        </p:spPr>
        <p:txBody>
          <a:bodyPr wrap="none" rtlCol="0">
            <a:spAutoFit/>
          </a:bodyPr>
          <a:lstStyle/>
          <a:p>
            <a:r>
              <a:rPr lang="en-US" sz="2400" dirty="0">
                <a:cs typeface="Segoe UI Light"/>
              </a:rPr>
              <a:t>Assign the dictionary</a:t>
            </a:r>
          </a:p>
          <a:p>
            <a:r>
              <a:rPr lang="en-US" sz="2400" dirty="0">
                <a:cs typeface="Segoe UI Light"/>
              </a:rPr>
              <a:t>you create to the page's</a:t>
            </a:r>
          </a:p>
          <a:p>
            <a:r>
              <a:rPr lang="en-US" sz="2400" dirty="0">
                <a:latin typeface="Consolas" panose="020B0609020204030204" pitchFamily="49" charset="0"/>
                <a:cs typeface="Consolas" panose="020B0609020204030204" pitchFamily="49" charset="0"/>
              </a:rPr>
              <a:t>Resources</a:t>
            </a:r>
            <a:r>
              <a:rPr lang="en-US" sz="2400" dirty="0">
                <a:cs typeface="Segoe UI Light"/>
              </a:rPr>
              <a:t> property</a:t>
            </a:r>
          </a:p>
        </p:txBody>
      </p:sp>
      <p:cxnSp>
        <p:nvCxnSpPr>
          <p:cNvPr id="16" name="Straight Arrow Connector 15"/>
          <p:cNvCxnSpPr/>
          <p:nvPr/>
        </p:nvCxnSpPr>
        <p:spPr>
          <a:xfrm rot="16200000" flipH="1" flipV="1">
            <a:off x="8371840" y="3372264"/>
            <a:ext cx="0" cy="48768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87650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454400" y="4157320"/>
            <a:ext cx="1950720" cy="24384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4"/>
            <a:ext cx="10972800" cy="1270732"/>
          </a:xfrm>
        </p:spPr>
        <p:txBody>
          <a:bodyPr/>
          <a:lstStyle/>
          <a:p>
            <a:r>
              <a:rPr lang="en-US" dirty="0"/>
              <a:t>Resources created in XAML must use the XAML-language keyword </a:t>
            </a:r>
            <a:r>
              <a:rPr lang="en-US" dirty="0">
                <a:latin typeface="Consolas" panose="020B0609020204030204" pitchFamily="49" charset="0"/>
                <a:cs typeface="Consolas" panose="020B0609020204030204" pitchFamily="49" charset="0"/>
              </a:rPr>
              <a:t>x:Key</a:t>
            </a:r>
            <a:r>
              <a:rPr lang="en-US" dirty="0"/>
              <a:t> to set the key</a:t>
            </a:r>
          </a:p>
        </p:txBody>
      </p:sp>
      <p:sp>
        <p:nvSpPr>
          <p:cNvPr id="3" name="Title 2"/>
          <p:cNvSpPr>
            <a:spLocks noGrp="1"/>
          </p:cNvSpPr>
          <p:nvPr>
            <p:ph type="title"/>
          </p:nvPr>
        </p:nvSpPr>
        <p:spPr/>
        <p:txBody>
          <a:bodyPr/>
          <a:lstStyle/>
          <a:p>
            <a:r>
              <a:rPr lang="en-US" dirty="0"/>
              <a:t>Creating Resources</a:t>
            </a:r>
          </a:p>
        </p:txBody>
      </p:sp>
      <p:sp>
        <p:nvSpPr>
          <p:cNvPr id="4" name="TextBox 3"/>
          <p:cNvSpPr txBox="1"/>
          <p:nvPr/>
        </p:nvSpPr>
        <p:spPr>
          <a:xfrm>
            <a:off x="2394987" y="2921000"/>
            <a:ext cx="7282763" cy="2678234"/>
          </a:xfrm>
          <a:prstGeom prst="rect">
            <a:avLst/>
          </a:prstGeom>
          <a:noFill/>
          <a:ln>
            <a:solidFill>
              <a:schemeClr val="accent5"/>
            </a:solidFill>
          </a:ln>
        </p:spPr>
        <p:txBody>
          <a:bodyPr wrap="none" rtlCol="0">
            <a:spAutoFit/>
          </a:bodyPr>
          <a:lstStyle/>
          <a:p>
            <a:r>
              <a:rPr lang="en-US" sz="1867" dirty="0">
                <a:solidFill>
                  <a:srgbClr val="0000FF"/>
                </a:solidFill>
                <a:latin typeface="Consolas" panose="020B0609020204030204" pitchFamily="49" charset="0"/>
              </a:rPr>
              <a:t>&lt;</a:t>
            </a:r>
            <a:r>
              <a:rPr lang="en-US" sz="1867" dirty="0" err="1">
                <a:solidFill>
                  <a:srgbClr val="A31515"/>
                </a:solidFill>
                <a:latin typeface="Consolas" panose="020B0609020204030204" pitchFamily="49" charset="0"/>
              </a:rPr>
              <a:t>ContentPage</a:t>
            </a: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ContentPage.Resources</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ResourceDictionary</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a:solidFill>
                  <a:srgbClr val="A31515"/>
                </a:solidFill>
                <a:latin typeface="Consolas" panose="020B0609020204030204" pitchFamily="49" charset="0"/>
              </a:rPr>
              <a:t>Thickness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myKey</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10,20,40,80</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Thickness</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ResourceDictionary</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ContentPage.Resources</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&lt;/</a:t>
            </a:r>
            <a:r>
              <a:rPr lang="en-US" sz="1867" dirty="0" err="1">
                <a:solidFill>
                  <a:srgbClr val="A31515"/>
                </a:solidFill>
                <a:latin typeface="Consolas" panose="020B0609020204030204" pitchFamily="49" charset="0"/>
              </a:rPr>
              <a:t>ContentPage</a:t>
            </a:r>
            <a:r>
              <a:rPr lang="en-US" sz="1867" dirty="0">
                <a:solidFill>
                  <a:srgbClr val="0000FF"/>
                </a:solidFill>
                <a:latin typeface="Consolas" panose="020B0609020204030204" pitchFamily="49" charset="0"/>
              </a:rPr>
              <a:t>&gt;</a:t>
            </a:r>
            <a:endParaRPr lang="en-US" sz="1867" dirty="0">
              <a:latin typeface="Consolas" panose="020B0609020204030204" pitchFamily="49" charset="0"/>
              <a:cs typeface="Consolas" panose="020B0609020204030204" pitchFamily="49" charset="0"/>
            </a:endParaRPr>
          </a:p>
        </p:txBody>
      </p:sp>
      <p:sp>
        <p:nvSpPr>
          <p:cNvPr id="21" name="TextBox 20"/>
          <p:cNvSpPr txBox="1"/>
          <p:nvPr/>
        </p:nvSpPr>
        <p:spPr>
          <a:xfrm>
            <a:off x="3552309" y="5772274"/>
            <a:ext cx="920765" cy="461665"/>
          </a:xfrm>
          <a:prstGeom prst="rect">
            <a:avLst/>
          </a:prstGeom>
          <a:noFill/>
        </p:spPr>
        <p:txBody>
          <a:bodyPr wrap="none" rtlCol="0">
            <a:spAutoFit/>
          </a:bodyPr>
          <a:lstStyle/>
          <a:p>
            <a:r>
              <a:rPr lang="en-US" sz="2400" dirty="0">
                <a:cs typeface="Segoe UI Light"/>
              </a:rPr>
              <a:t>Value</a:t>
            </a:r>
          </a:p>
        </p:txBody>
      </p:sp>
      <p:cxnSp>
        <p:nvCxnSpPr>
          <p:cNvPr id="22" name="Straight Arrow Connector 21"/>
          <p:cNvCxnSpPr/>
          <p:nvPr/>
        </p:nvCxnSpPr>
        <p:spPr>
          <a:xfrm flipV="1">
            <a:off x="4022785" y="4382065"/>
            <a:ext cx="0" cy="146304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5986684" y="4382065"/>
            <a:ext cx="0" cy="146304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639292" y="5772274"/>
            <a:ext cx="667940" cy="461665"/>
          </a:xfrm>
          <a:prstGeom prst="rect">
            <a:avLst/>
          </a:prstGeom>
          <a:noFill/>
        </p:spPr>
        <p:txBody>
          <a:bodyPr wrap="none" rtlCol="0">
            <a:spAutoFit/>
          </a:bodyPr>
          <a:lstStyle/>
          <a:p>
            <a:r>
              <a:rPr lang="en-US" sz="2400" dirty="0">
                <a:cs typeface="Segoe UI Light"/>
              </a:rPr>
              <a:t>Key</a:t>
            </a:r>
          </a:p>
        </p:txBody>
      </p:sp>
      <p:sp>
        <p:nvSpPr>
          <p:cNvPr id="15" name="TextBox 14"/>
          <p:cNvSpPr txBox="1"/>
          <p:nvPr/>
        </p:nvSpPr>
        <p:spPr>
          <a:xfrm>
            <a:off x="423199" y="3660821"/>
            <a:ext cx="1939890" cy="1200329"/>
          </a:xfrm>
          <a:prstGeom prst="rect">
            <a:avLst/>
          </a:prstGeom>
          <a:noFill/>
        </p:spPr>
        <p:txBody>
          <a:bodyPr wrap="none" rtlCol="0">
            <a:spAutoFit/>
          </a:bodyPr>
          <a:lstStyle/>
          <a:p>
            <a:r>
              <a:rPr lang="en-US" sz="2400" dirty="0">
                <a:cs typeface="Segoe UI Light"/>
              </a:rPr>
              <a:t>Create inside</a:t>
            </a:r>
          </a:p>
          <a:p>
            <a:r>
              <a:rPr lang="en-US" sz="2400" dirty="0">
                <a:cs typeface="Segoe UI Light"/>
              </a:rPr>
              <a:t>the page's</a:t>
            </a:r>
          </a:p>
          <a:p>
            <a:r>
              <a:rPr lang="en-US" sz="2400" dirty="0">
                <a:cs typeface="Segoe UI Light"/>
              </a:rPr>
              <a:t>dictionary</a:t>
            </a:r>
          </a:p>
        </p:txBody>
      </p:sp>
      <p:grpSp>
        <p:nvGrpSpPr>
          <p:cNvPr id="14" name="Group 13"/>
          <p:cNvGrpSpPr/>
          <p:nvPr/>
        </p:nvGrpSpPr>
        <p:grpSpPr>
          <a:xfrm>
            <a:off x="-203200" y="5782389"/>
            <a:ext cx="12395200" cy="1117600"/>
            <a:chOff x="-152400" y="4336791"/>
            <a:chExt cx="9296400" cy="838200"/>
          </a:xfrm>
        </p:grpSpPr>
        <p:sp>
          <p:nvSpPr>
            <p:cNvPr id="16" name="Rectangle 15"/>
            <p:cNvSpPr/>
            <p:nvPr/>
          </p:nvSpPr>
          <p:spPr>
            <a:xfrm>
              <a:off x="4776" y="4774168"/>
              <a:ext cx="9139224" cy="346249"/>
            </a:xfrm>
            <a:prstGeom prst="rect">
              <a:avLst/>
            </a:prstGeom>
            <a:solidFill>
              <a:schemeClr val="bg2"/>
            </a:solidFill>
            <a:ln>
              <a:solidFill>
                <a:schemeClr val="bg2">
                  <a:lumMod val="25000"/>
                </a:schemeClr>
              </a:solidFill>
            </a:ln>
          </p:spPr>
          <p:txBody>
            <a:bodyPr wrap="square">
              <a:spAutoFit/>
            </a:bodyPr>
            <a:lstStyle/>
            <a:p>
              <a:pPr lvl="1"/>
              <a:r>
                <a:rPr lang="en-US" sz="2400" dirty="0">
                  <a:latin typeface="Segoe UI Light"/>
                  <a:cs typeface="Segoe UI Light"/>
                </a:rPr>
                <a:t>Choose Resource names based on use, not value; e.g. use </a:t>
              </a:r>
              <a:r>
                <a:rPr lang="en-US" sz="2400" dirty="0" err="1">
                  <a:latin typeface="Consolas" panose="020B0609020204030204" pitchFamily="49" charset="0"/>
                  <a:cs typeface="Consolas" panose="020B0609020204030204" pitchFamily="49" charset="0"/>
                </a:rPr>
                <a:t>bgColor</a:t>
              </a:r>
              <a:r>
                <a:rPr lang="en-US" sz="2400" dirty="0">
                  <a:latin typeface="Segoe UI Light"/>
                  <a:cs typeface="Segoe UI Light"/>
                </a:rPr>
                <a:t>, not </a:t>
              </a:r>
              <a:r>
                <a:rPr lang="en-US" sz="2400" dirty="0" err="1">
                  <a:latin typeface="Consolas" panose="020B0609020204030204" pitchFamily="49" charset="0"/>
                  <a:cs typeface="Consolas" panose="020B0609020204030204" pitchFamily="49" charset="0"/>
                </a:rPr>
                <a:t>redColor</a:t>
              </a:r>
              <a:r>
                <a:rPr lang="en-US" sz="2400" dirty="0">
                  <a:latin typeface="Segoe UI Light"/>
                  <a:cs typeface="Segoe UI Light"/>
                </a:rPr>
                <a:t>.</a:t>
              </a:r>
            </a:p>
          </p:txBody>
        </p:sp>
        <p:pic>
          <p:nvPicPr>
            <p:cNvPr id="17" name="Picture 16"/>
            <p:cNvPicPr>
              <a:picLocks noChangeAspect="1"/>
            </p:cNvPicPr>
            <p:nvPr/>
          </p:nvPicPr>
          <p:blipFill>
            <a:blip r:embed="rId3"/>
            <a:stretch>
              <a:fillRect/>
            </a:stretch>
          </p:blipFill>
          <p:spPr>
            <a:xfrm>
              <a:off x="-152400" y="4336791"/>
              <a:ext cx="838200" cy="838200"/>
            </a:xfrm>
            <a:prstGeom prst="rect">
              <a:avLst/>
            </a:prstGeom>
          </p:spPr>
        </p:pic>
      </p:grpSp>
      <p:cxnSp>
        <p:nvCxnSpPr>
          <p:cNvPr id="18" name="Straight Arrow Connector 17"/>
          <p:cNvCxnSpPr/>
          <p:nvPr/>
        </p:nvCxnSpPr>
        <p:spPr>
          <a:xfrm rot="5400000" flipV="1">
            <a:off x="2723507" y="3735401"/>
            <a:ext cx="0" cy="109728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27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656808" y="3866901"/>
            <a:ext cx="670560" cy="24384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p:cNvSpPr/>
          <p:nvPr/>
        </p:nvSpPr>
        <p:spPr>
          <a:xfrm>
            <a:off x="7754192" y="5000597"/>
            <a:ext cx="670560" cy="24384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4"/>
            <a:ext cx="10972800" cy="960263"/>
          </a:xfrm>
        </p:spPr>
        <p:txBody>
          <a:bodyPr/>
          <a:lstStyle/>
          <a:p>
            <a:r>
              <a:rPr lang="en-US" sz="2800" dirty="0"/>
              <a:t>The </a:t>
            </a:r>
            <a:r>
              <a:rPr lang="en-US" sz="2800" dirty="0" err="1">
                <a:latin typeface="Consolas" panose="020B0609020204030204" pitchFamily="49" charset="0"/>
                <a:cs typeface="Consolas" panose="020B0609020204030204" pitchFamily="49" charset="0"/>
              </a:rPr>
              <a:t>StaticResource</a:t>
            </a:r>
            <a:r>
              <a:rPr lang="en-US" sz="2800" dirty="0"/>
              <a:t> markup extension retrieves a resource, the value is applied once when the target object is created</a:t>
            </a:r>
          </a:p>
        </p:txBody>
      </p:sp>
      <p:sp>
        <p:nvSpPr>
          <p:cNvPr id="3" name="Title 2"/>
          <p:cNvSpPr>
            <a:spLocks noGrp="1"/>
          </p:cNvSpPr>
          <p:nvPr>
            <p:ph type="title"/>
          </p:nvPr>
        </p:nvSpPr>
        <p:spPr/>
        <p:txBody>
          <a:bodyPr/>
          <a:lstStyle/>
          <a:p>
            <a:r>
              <a:rPr lang="en-US" dirty="0"/>
              <a:t>Using static Resources</a:t>
            </a:r>
          </a:p>
        </p:txBody>
      </p:sp>
      <p:sp>
        <p:nvSpPr>
          <p:cNvPr id="4" name="TextBox 3"/>
          <p:cNvSpPr txBox="1"/>
          <p:nvPr/>
        </p:nvSpPr>
        <p:spPr>
          <a:xfrm>
            <a:off x="2394987" y="2619534"/>
            <a:ext cx="7282763" cy="3827523"/>
          </a:xfrm>
          <a:prstGeom prst="rect">
            <a:avLst/>
          </a:prstGeom>
          <a:noFill/>
          <a:ln>
            <a:solidFill>
              <a:schemeClr val="accent5"/>
            </a:solidFill>
          </a:ln>
        </p:spPr>
        <p:txBody>
          <a:bodyPr wrap="none" rtlCol="0">
            <a:spAutoFit/>
          </a:bodyPr>
          <a:lstStyle/>
          <a:p>
            <a:r>
              <a:rPr lang="en-US" sz="1867" dirty="0">
                <a:solidFill>
                  <a:srgbClr val="0000FF"/>
                </a:solidFill>
                <a:latin typeface="Consolas" panose="020B0609020204030204" pitchFamily="49" charset="0"/>
              </a:rPr>
              <a:t>&lt;</a:t>
            </a:r>
            <a:r>
              <a:rPr lang="en-US" sz="1867" dirty="0" err="1">
                <a:solidFill>
                  <a:srgbClr val="A31515"/>
                </a:solidFill>
                <a:latin typeface="Consolas" panose="020B0609020204030204" pitchFamily="49" charset="0"/>
              </a:rPr>
              <a:t>ContentPage</a:t>
            </a:r>
            <a:r>
              <a:rPr lang="en-US" sz="1867" dirty="0">
                <a:solidFill>
                  <a:srgbClr val="000000"/>
                </a:solidFill>
                <a:latin typeface="Consolas" panose="020B0609020204030204" pitchFamily="49" charset="0"/>
              </a:rPr>
              <a:t> ...</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ContentPage.Resources</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ResourceDictionary</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a:solidFill>
                  <a:srgbClr val="A31515"/>
                </a:solidFill>
                <a:latin typeface="Consolas" panose="020B0609020204030204" pitchFamily="49" charset="0"/>
              </a:rPr>
              <a:t>Thickness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myKey</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10,20,40,80</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Thickness</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ResourceDictionary</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ContentPage.Resources</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endParaRPr lang="en-US" sz="1867" dirty="0">
              <a:solidFill>
                <a:srgbClr val="0000FF"/>
              </a:solidFill>
              <a:latin typeface="Consolas" panose="020B0609020204030204" pitchFamily="49" charset="0"/>
            </a:endParaRPr>
          </a:p>
          <a:p>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StackLayout</a:t>
            </a:r>
            <a:r>
              <a:rPr lang="en-US" sz="1867" dirty="0">
                <a:solidFill>
                  <a:srgbClr val="A31515"/>
                </a:solidFill>
                <a:latin typeface="Consolas" panose="020B0609020204030204" pitchFamily="49" charset="0"/>
              </a:rPr>
              <a:t> </a:t>
            </a:r>
            <a:r>
              <a:rPr lang="en-US" sz="1867" dirty="0">
                <a:solidFill>
                  <a:srgbClr val="FF0000"/>
                </a:solidFill>
                <a:latin typeface="Consolas" panose="020B0609020204030204" pitchFamily="49" charset="0"/>
              </a:rPr>
              <a:t>Padding</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a:t>
            </a:r>
            <a:r>
              <a:rPr lang="en-US" sz="1867" dirty="0" err="1">
                <a:solidFill>
                  <a:srgbClr val="0000FF"/>
                </a:solidFill>
                <a:latin typeface="Consolas" panose="020B0609020204030204" pitchFamily="49" charset="0"/>
              </a:rPr>
              <a:t>StaticResource</a:t>
            </a:r>
            <a:r>
              <a:rPr lang="en-US" sz="1867" dirty="0">
                <a:solidFill>
                  <a:srgbClr val="0000FF"/>
                </a:solidFill>
                <a:latin typeface="Consolas" panose="020B0609020204030204" pitchFamily="49" charset="0"/>
              </a:rPr>
              <a:t> </a:t>
            </a:r>
            <a:r>
              <a:rPr lang="en-US" sz="1867" dirty="0" err="1">
                <a:solidFill>
                  <a:srgbClr val="0000FF"/>
                </a:solidFill>
                <a:latin typeface="Consolas" panose="020B0609020204030204" pitchFamily="49" charset="0"/>
              </a:rPr>
              <a:t>myKey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p>
          <a:p>
            <a:r>
              <a:rPr lang="en-US" sz="1867" dirty="0">
                <a:solidFill>
                  <a:srgbClr val="0000FF"/>
                </a:solidFill>
                <a:latin typeface="Consolas" panose="020B0609020204030204" pitchFamily="49" charset="0"/>
              </a:rPr>
              <a:t>    </a:t>
            </a:r>
            <a:r>
              <a:rPr lang="en-US" sz="1867" dirty="0">
                <a:latin typeface="Consolas" panose="020B0609020204030204" pitchFamily="49" charset="0"/>
              </a:rPr>
              <a: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StackLayout</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&lt;/</a:t>
            </a:r>
            <a:r>
              <a:rPr lang="en-US" sz="1867" dirty="0" err="1">
                <a:solidFill>
                  <a:srgbClr val="A31515"/>
                </a:solidFill>
                <a:latin typeface="Consolas" panose="020B0609020204030204" pitchFamily="49" charset="0"/>
              </a:rPr>
              <a:t>ContentPage</a:t>
            </a:r>
            <a:r>
              <a:rPr lang="en-US" sz="1867" dirty="0">
                <a:solidFill>
                  <a:srgbClr val="0000FF"/>
                </a:solidFill>
                <a:latin typeface="Consolas" panose="020B0609020204030204" pitchFamily="49" charset="0"/>
              </a:rPr>
              <a:t>&gt;</a:t>
            </a:r>
            <a:endParaRPr lang="en-US" sz="1867" dirty="0">
              <a:latin typeface="Consolas" panose="020B0609020204030204" pitchFamily="49" charset="0"/>
              <a:cs typeface="Consolas" panose="020B0609020204030204" pitchFamily="49" charset="0"/>
            </a:endParaRPr>
          </a:p>
        </p:txBody>
      </p:sp>
      <p:sp>
        <p:nvSpPr>
          <p:cNvPr id="12" name="TextBox 11"/>
          <p:cNvSpPr txBox="1"/>
          <p:nvPr/>
        </p:nvSpPr>
        <p:spPr>
          <a:xfrm>
            <a:off x="1139581" y="3729238"/>
            <a:ext cx="1067921" cy="461665"/>
          </a:xfrm>
          <a:prstGeom prst="rect">
            <a:avLst/>
          </a:prstGeom>
          <a:noFill/>
        </p:spPr>
        <p:txBody>
          <a:bodyPr wrap="none" rtlCol="0">
            <a:spAutoFit/>
          </a:bodyPr>
          <a:lstStyle/>
          <a:p>
            <a:r>
              <a:rPr lang="en-US" sz="2400" dirty="0">
                <a:cs typeface="Segoe UI Light"/>
              </a:rPr>
              <a:t>Define</a:t>
            </a:r>
          </a:p>
        </p:txBody>
      </p:sp>
      <p:cxnSp>
        <p:nvCxnSpPr>
          <p:cNvPr id="13" name="Straight Arrow Connector 12"/>
          <p:cNvCxnSpPr/>
          <p:nvPr/>
        </p:nvCxnSpPr>
        <p:spPr>
          <a:xfrm rot="5400000" flipV="1">
            <a:off x="2726852" y="3426819"/>
            <a:ext cx="0" cy="109728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498652" y="4870982"/>
            <a:ext cx="686406" cy="461665"/>
          </a:xfrm>
          <a:prstGeom prst="rect">
            <a:avLst/>
          </a:prstGeom>
          <a:noFill/>
        </p:spPr>
        <p:txBody>
          <a:bodyPr wrap="none" rtlCol="0">
            <a:spAutoFit/>
          </a:bodyPr>
          <a:lstStyle/>
          <a:p>
            <a:r>
              <a:rPr lang="en-US" sz="2400" dirty="0">
                <a:cs typeface="Segoe UI Light"/>
              </a:rPr>
              <a:t>Use</a:t>
            </a:r>
          </a:p>
        </p:txBody>
      </p:sp>
      <p:cxnSp>
        <p:nvCxnSpPr>
          <p:cNvPr id="15" name="Straight Arrow Connector 14"/>
          <p:cNvCxnSpPr/>
          <p:nvPr/>
        </p:nvCxnSpPr>
        <p:spPr>
          <a:xfrm rot="5400000" flipV="1">
            <a:off x="2452532" y="4842883"/>
            <a:ext cx="0" cy="54864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81718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4"/>
            <a:ext cx="10972800" cy="1270732"/>
          </a:xfrm>
        </p:spPr>
        <p:txBody>
          <a:bodyPr/>
          <a:lstStyle/>
          <a:p>
            <a:r>
              <a:rPr lang="en-US" dirty="0"/>
              <a:t>The XAML spec defines many types you can use for XAML Resources</a:t>
            </a:r>
          </a:p>
        </p:txBody>
      </p:sp>
      <p:sp>
        <p:nvSpPr>
          <p:cNvPr id="3" name="Title 2"/>
          <p:cNvSpPr>
            <a:spLocks noGrp="1"/>
          </p:cNvSpPr>
          <p:nvPr>
            <p:ph type="title"/>
          </p:nvPr>
        </p:nvSpPr>
        <p:spPr/>
        <p:txBody>
          <a:bodyPr/>
          <a:lstStyle/>
          <a:p>
            <a:r>
              <a:rPr lang="en-US" dirty="0"/>
              <a:t>XAML intrinsic types</a:t>
            </a:r>
          </a:p>
        </p:txBody>
      </p:sp>
      <p:sp>
        <p:nvSpPr>
          <p:cNvPr id="4" name="Rectangle 3"/>
          <p:cNvSpPr/>
          <p:nvPr/>
        </p:nvSpPr>
        <p:spPr>
          <a:xfrm>
            <a:off x="3230681" y="2867912"/>
            <a:ext cx="6494085" cy="3827523"/>
          </a:xfrm>
          <a:prstGeom prst="rect">
            <a:avLst/>
          </a:prstGeom>
          <a:solidFill>
            <a:srgbClr val="FFFFFF"/>
          </a:solidFill>
          <a:ln>
            <a:solidFill>
              <a:srgbClr val="606E6F"/>
            </a:solidFill>
          </a:ln>
        </p:spPr>
        <p:txBody>
          <a:bodyPr wrap="none">
            <a:spAutoFit/>
          </a:bodyPr>
          <a:lstStyle/>
          <a:p>
            <a:r>
              <a:rPr lang="en-US" sz="1867" dirty="0">
                <a:solidFill>
                  <a:srgbClr val="0000FF"/>
                </a:solidFill>
                <a:latin typeface="Consolas" panose="020B0609020204030204" pitchFamily="49" charset="0"/>
              </a:rPr>
              <a:t>&lt;</a:t>
            </a:r>
            <a:r>
              <a:rPr lang="en-US" sz="1867" dirty="0" err="1">
                <a:solidFill>
                  <a:srgbClr val="A31515"/>
                </a:solidFill>
                <a:latin typeface="Consolas" panose="020B0609020204030204" pitchFamily="49" charset="0"/>
              </a:rPr>
              <a:t>ResourceDictionary</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x:String</a:t>
            </a:r>
            <a:r>
              <a:rPr lang="en-US" sz="1867" dirty="0">
                <a:solidFill>
                  <a:srgbClr val="A31515"/>
                </a:solidFill>
                <a:latin typeface="Consolas" panose="020B0609020204030204" pitchFamily="49" charset="0"/>
              </a:rPr>
              <a:t>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Hello</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x:String</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x:Char</a:t>
            </a:r>
            <a:r>
              <a:rPr lang="en-US" sz="1867" dirty="0">
                <a:solidFill>
                  <a:srgbClr val="A31515"/>
                </a:solidFill>
                <a:latin typeface="Consolas" panose="020B0609020204030204" pitchFamily="49" charset="0"/>
              </a:rPr>
              <a:t>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X</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x:Char</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x:Single</a:t>
            </a:r>
            <a:r>
              <a:rPr lang="en-US" sz="1867" dirty="0">
                <a:solidFill>
                  <a:srgbClr val="A31515"/>
                </a:solidFill>
                <a:latin typeface="Consolas" panose="020B0609020204030204" pitchFamily="49" charset="0"/>
              </a:rPr>
              <a:t>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31.4</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x:Single</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x:Double</a:t>
            </a:r>
            <a:r>
              <a:rPr lang="en-US" sz="1867" dirty="0">
                <a:solidFill>
                  <a:srgbClr val="A31515"/>
                </a:solidFill>
                <a:latin typeface="Consolas" panose="020B0609020204030204" pitchFamily="49" charset="0"/>
              </a:rPr>
              <a:t>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27.1</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x:Double</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x:Byte</a:t>
            </a:r>
            <a:r>
              <a:rPr lang="en-US" sz="1867" dirty="0">
                <a:solidFill>
                  <a:srgbClr val="A31515"/>
                </a:solidFill>
                <a:latin typeface="Consolas" panose="020B0609020204030204" pitchFamily="49" charset="0"/>
              </a:rPr>
              <a:t>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8</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x:Byte</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a:solidFill>
                  <a:srgbClr val="A31515"/>
                </a:solidFill>
                <a:latin typeface="Consolas" panose="020B0609020204030204" pitchFamily="49" charset="0"/>
              </a:rPr>
              <a:t>x:Int16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16</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x:Int16</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a:solidFill>
                  <a:srgbClr val="A31515"/>
                </a:solidFill>
                <a:latin typeface="Consolas" panose="020B0609020204030204" pitchFamily="49" charset="0"/>
              </a:rPr>
              <a:t>x:Int32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32</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x:Int32</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a:solidFill>
                  <a:srgbClr val="A31515"/>
                </a:solidFill>
                <a:latin typeface="Consolas" panose="020B0609020204030204" pitchFamily="49" charset="0"/>
              </a:rPr>
              <a:t>x:Int64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64</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x:Int64</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x:Decimal</a:t>
            </a:r>
            <a:r>
              <a:rPr lang="en-US" sz="1867" dirty="0">
                <a:solidFill>
                  <a:srgbClr val="A31515"/>
                </a:solidFill>
                <a:latin typeface="Consolas" panose="020B0609020204030204" pitchFamily="49" charset="0"/>
              </a:rPr>
              <a:t>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12345</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x:Decimal</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x:TimeSpan</a:t>
            </a:r>
            <a:r>
              <a:rPr lang="en-US" sz="1867" dirty="0">
                <a:solidFill>
                  <a:srgbClr val="A31515"/>
                </a:solidFill>
                <a:latin typeface="Consolas" panose="020B0609020204030204" pitchFamily="49" charset="0"/>
              </a:rPr>
              <a:t>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1.23:5959</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x:TimeSpan</a:t>
            </a:r>
            <a:r>
              <a:rPr lang="en-US" sz="1867" dirty="0">
                <a:solidFill>
                  <a:srgbClr val="0000FF"/>
                </a:solidFill>
                <a:latin typeface="Consolas" panose="020B0609020204030204" pitchFamily="49" charset="0"/>
              </a:rPr>
              <a:t>&gt;</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  &lt;</a:t>
            </a:r>
            <a:r>
              <a:rPr lang="en-US" sz="1867" dirty="0" err="1">
                <a:solidFill>
                  <a:srgbClr val="A31515"/>
                </a:solidFill>
                <a:latin typeface="Consolas" panose="020B0609020204030204" pitchFamily="49" charset="0"/>
              </a:rPr>
              <a:t>x:Boolean</a:t>
            </a:r>
            <a:r>
              <a:rPr lang="en-US" sz="1867" dirty="0">
                <a:solidFill>
                  <a:srgbClr val="A31515"/>
                </a:solidFill>
                <a:latin typeface="Consolas" panose="020B0609020204030204" pitchFamily="49" charset="0"/>
              </a:rPr>
              <a:t>  </a:t>
            </a:r>
            <a:r>
              <a:rPr lang="en-US" sz="1867" dirty="0">
                <a:solidFill>
                  <a:srgbClr val="FF0000"/>
                </a:solidFill>
                <a:latin typeface="Consolas" panose="020B0609020204030204" pitchFamily="49" charset="0"/>
              </a:rPr>
              <a:t>x:Key</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r>
              <a:rPr lang="en-US" sz="1867" dirty="0">
                <a:solidFill>
                  <a:srgbClr val="000000"/>
                </a:solidFill>
                <a:latin typeface="Consolas" panose="020B0609020204030204" pitchFamily="49" charset="0"/>
              </a:rPr>
              <a:t>True</a:t>
            </a:r>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x:Boolean</a:t>
            </a:r>
            <a:r>
              <a:rPr lang="en-US" sz="1867" dirty="0">
                <a:solidFill>
                  <a:srgbClr val="0000FF"/>
                </a:solidFill>
                <a:latin typeface="Consolas" panose="020B0609020204030204" pitchFamily="49" charset="0"/>
              </a:rPr>
              <a:t>&gt;</a:t>
            </a:r>
          </a:p>
          <a:p>
            <a:r>
              <a:rPr lang="en-US" sz="1867" dirty="0">
                <a:solidFill>
                  <a:srgbClr val="0000FF"/>
                </a:solidFill>
                <a:latin typeface="Consolas" panose="020B0609020204030204" pitchFamily="49" charset="0"/>
              </a:rPr>
              <a:t>&lt;/</a:t>
            </a:r>
            <a:r>
              <a:rPr lang="en-US" sz="1867" dirty="0" err="1">
                <a:solidFill>
                  <a:srgbClr val="A31515"/>
                </a:solidFill>
                <a:latin typeface="Consolas" panose="020B0609020204030204" pitchFamily="49" charset="0"/>
              </a:rPr>
              <a:t>ResourceDictionary</a:t>
            </a:r>
            <a:r>
              <a:rPr lang="en-US" sz="1867" dirty="0">
                <a:solidFill>
                  <a:srgbClr val="0000FF"/>
                </a:solidFill>
                <a:latin typeface="Consolas" panose="020B0609020204030204" pitchFamily="49" charset="0"/>
              </a:rPr>
              <a:t>&gt;</a:t>
            </a:r>
            <a:endParaRPr lang="en-US" sz="1867" dirty="0">
              <a:latin typeface="Consolas" panose="020B0609020204030204" pitchFamily="49" charset="0"/>
              <a:cs typeface="Consolas" panose="020B0609020204030204" pitchFamily="49" charset="0"/>
            </a:endParaRPr>
          </a:p>
        </p:txBody>
      </p:sp>
      <p:sp>
        <p:nvSpPr>
          <p:cNvPr id="7" name="TextBox 6"/>
          <p:cNvSpPr txBox="1"/>
          <p:nvPr/>
        </p:nvSpPr>
        <p:spPr>
          <a:xfrm>
            <a:off x="638810" y="3029865"/>
            <a:ext cx="2235201" cy="2308324"/>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String</a:t>
            </a:r>
            <a:r>
              <a:rPr lang="en-US" sz="2400" dirty="0">
                <a:cs typeface="Segoe UI Light"/>
              </a:rPr>
              <a:t> </a:t>
            </a:r>
            <a:r>
              <a:rPr lang="en-US" sz="2400" dirty="0">
                <a:cs typeface="Segoe UI Light"/>
                <a:sym typeface="Wingdings" panose="05000000000000000000" pitchFamily="2" charset="2"/>
              </a:rPr>
              <a:t>and</a:t>
            </a:r>
          </a:p>
          <a:p>
            <a:r>
              <a:rPr lang="en-US" sz="2400" dirty="0">
                <a:latin typeface="Consolas" panose="020B0609020204030204" pitchFamily="49" charset="0"/>
                <a:cs typeface="Consolas" panose="020B0609020204030204" pitchFamily="49" charset="0"/>
                <a:sym typeface="Wingdings" panose="05000000000000000000" pitchFamily="2" charset="2"/>
              </a:rPr>
              <a:t>Double</a:t>
            </a:r>
            <a:r>
              <a:rPr lang="en-US" sz="2400" dirty="0">
                <a:solidFill>
                  <a:prstClr val="black"/>
                </a:solidFill>
                <a:cs typeface="Segoe UI Light"/>
              </a:rPr>
              <a:t> are</a:t>
            </a:r>
          </a:p>
          <a:p>
            <a:r>
              <a:rPr lang="en-US" sz="2400" dirty="0">
                <a:solidFill>
                  <a:prstClr val="black"/>
                </a:solidFill>
                <a:cs typeface="Segoe UI Light"/>
              </a:rPr>
              <a:t>useful since</a:t>
            </a:r>
          </a:p>
          <a:p>
            <a:r>
              <a:rPr lang="en-US" sz="2400" dirty="0">
                <a:solidFill>
                  <a:prstClr val="black"/>
                </a:solidFill>
                <a:cs typeface="Segoe UI Light"/>
              </a:rPr>
              <a:t>many UI</a:t>
            </a:r>
          </a:p>
          <a:p>
            <a:pPr lvl="0"/>
            <a:r>
              <a:rPr lang="en-US" sz="2400" dirty="0">
                <a:solidFill>
                  <a:prstClr val="black"/>
                </a:solidFill>
                <a:cs typeface="Segoe UI Light"/>
              </a:rPr>
              <a:t>properties use</a:t>
            </a:r>
          </a:p>
          <a:p>
            <a:pPr lvl="0"/>
            <a:r>
              <a:rPr lang="en-US" sz="2400" dirty="0">
                <a:solidFill>
                  <a:prstClr val="black"/>
                </a:solidFill>
                <a:cs typeface="Segoe UI Light"/>
              </a:rPr>
              <a:t>those types</a:t>
            </a:r>
            <a:endParaRPr lang="en-US" sz="2400" dirty="0">
              <a:cs typeface="Segoe UI Light"/>
            </a:endParaRPr>
          </a:p>
        </p:txBody>
      </p:sp>
      <p:cxnSp>
        <p:nvCxnSpPr>
          <p:cNvPr id="8" name="Straight Arrow Connector 7"/>
          <p:cNvCxnSpPr/>
          <p:nvPr/>
        </p:nvCxnSpPr>
        <p:spPr>
          <a:xfrm rot="5400000" flipV="1">
            <a:off x="2916497" y="3066523"/>
            <a:ext cx="0" cy="54864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V="1">
            <a:off x="2916497" y="3925096"/>
            <a:ext cx="0" cy="54864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7639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63413" y="3350835"/>
            <a:ext cx="1690889" cy="232648"/>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4"/>
            <a:ext cx="10972800" cy="1270732"/>
          </a:xfrm>
        </p:spPr>
        <p:txBody>
          <a:bodyPr/>
          <a:lstStyle/>
          <a:p>
            <a:r>
              <a:rPr lang="en-US" dirty="0"/>
              <a:t>Can use </a:t>
            </a:r>
            <a:r>
              <a:rPr lang="en-US" dirty="0" err="1">
                <a:latin typeface="Consolas" panose="020B0609020204030204" pitchFamily="49" charset="0"/>
                <a:cs typeface="Consolas" panose="020B0609020204030204" pitchFamily="49" charset="0"/>
              </a:rPr>
              <a:t>OnPlatform</a:t>
            </a:r>
            <a:r>
              <a:rPr lang="en-US" dirty="0"/>
              <a:t> objects in your resource dictionaries to handle platform-specific values</a:t>
            </a:r>
          </a:p>
        </p:txBody>
      </p:sp>
      <p:sp>
        <p:nvSpPr>
          <p:cNvPr id="3" name="Title 2"/>
          <p:cNvSpPr>
            <a:spLocks noGrp="1"/>
          </p:cNvSpPr>
          <p:nvPr>
            <p:ph type="title"/>
          </p:nvPr>
        </p:nvSpPr>
        <p:spPr/>
        <p:txBody>
          <a:bodyPr/>
          <a:lstStyle/>
          <a:p>
            <a:r>
              <a:rPr lang="en-US" dirty="0"/>
              <a:t>Platform dependencies</a:t>
            </a:r>
          </a:p>
        </p:txBody>
      </p:sp>
      <p:sp>
        <p:nvSpPr>
          <p:cNvPr id="4" name="Rectangle 3"/>
          <p:cNvSpPr/>
          <p:nvPr/>
        </p:nvSpPr>
        <p:spPr>
          <a:xfrm>
            <a:off x="2251197" y="2854167"/>
            <a:ext cx="5452134" cy="2677656"/>
          </a:xfrm>
          <a:prstGeom prst="rect">
            <a:avLst/>
          </a:prstGeom>
          <a:noFill/>
          <a:ln>
            <a:solidFill>
              <a:srgbClr val="606E6F"/>
            </a:solidFill>
          </a:ln>
        </p:spPr>
        <p:txBody>
          <a:bodyPr wrap="none">
            <a:spAutoFit/>
          </a:bodyPr>
          <a:lstStyle/>
          <a:p>
            <a:r>
              <a:rPr lang="en-US" sz="2400" dirty="0">
                <a:solidFill>
                  <a:srgbClr val="0000FF"/>
                </a:solidFill>
                <a:latin typeface="Consolas" panose="020B0609020204030204" pitchFamily="49" charset="0"/>
              </a:rPr>
              <a:t>&lt;</a:t>
            </a:r>
            <a:r>
              <a:rPr lang="en-US" sz="2400" dirty="0" err="1">
                <a:solidFill>
                  <a:srgbClr val="A31515"/>
                </a:solidFill>
                <a:latin typeface="Consolas" panose="020B0609020204030204" pitchFamily="49" charset="0"/>
              </a:rPr>
              <a:t>ResourceDictionary</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OnPlatform</a:t>
            </a:r>
            <a:r>
              <a:rPr lang="en-US" sz="2400" dirty="0">
                <a:solidFill>
                  <a:srgbClr val="A31515"/>
                </a:solidFill>
                <a:latin typeface="Consolas" panose="020B0609020204030204" pitchFamily="49" charset="0"/>
              </a:rPr>
              <a:t> </a:t>
            </a:r>
            <a:r>
              <a:rPr lang="en-US" sz="2400" dirty="0">
                <a:solidFill>
                  <a:srgbClr val="FF0000"/>
                </a:solidFill>
                <a:latin typeface="Consolas" panose="020B0609020204030204" pitchFamily="49" charset="0"/>
              </a:rPr>
              <a:t>x:Key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textColor</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dirty="0">
                <a:solidFill>
                  <a:srgbClr val="FF0000"/>
                </a:solidFill>
                <a:latin typeface="Consolas" panose="020B0609020204030204" pitchFamily="49" charset="0"/>
              </a:rPr>
              <a:t>x:TypeArguments</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Color</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A31515"/>
                </a:solidFill>
                <a:latin typeface="Consolas" panose="020B0609020204030204" pitchFamily="49" charset="0"/>
              </a:rPr>
              <a:t>    </a:t>
            </a:r>
            <a:r>
              <a:rPr lang="en-US" sz="2400" dirty="0">
                <a:solidFill>
                  <a:srgbClr val="FF0000"/>
                </a:solidFill>
                <a:latin typeface="Consolas" panose="020B0609020204030204" pitchFamily="49" charset="0"/>
              </a:rPr>
              <a:t>iOS</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Red</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A31515"/>
                </a:solidFill>
                <a:latin typeface="Consolas" panose="020B0609020204030204" pitchFamily="49" charset="0"/>
              </a:rPr>
              <a:t>    </a:t>
            </a:r>
            <a:r>
              <a:rPr lang="en-US" sz="2400" dirty="0">
                <a:solidFill>
                  <a:srgbClr val="FF0000"/>
                </a:solidFill>
                <a:latin typeface="Consolas" panose="020B0609020204030204" pitchFamily="49" charset="0"/>
              </a:rPr>
              <a:t>Android</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Blue</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A31515"/>
                </a:solidFill>
                <a:latin typeface="Consolas" panose="020B0609020204030204" pitchFamily="49" charset="0"/>
              </a:rPr>
              <a:t>    </a:t>
            </a:r>
            <a:r>
              <a:rPr lang="en-US" sz="2400" dirty="0">
                <a:solidFill>
                  <a:srgbClr val="FF0000"/>
                </a:solidFill>
                <a:latin typeface="Consolas" panose="020B0609020204030204" pitchFamily="49" charset="0"/>
              </a:rPr>
              <a:t>Windows</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Green</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&lt;/</a:t>
            </a:r>
            <a:r>
              <a:rPr lang="en-US" sz="2400" dirty="0" err="1">
                <a:solidFill>
                  <a:srgbClr val="A31515"/>
                </a:solidFill>
                <a:latin typeface="Consolas" panose="020B0609020204030204" pitchFamily="49" charset="0"/>
              </a:rPr>
              <a:t>ResourceDictionary</a:t>
            </a:r>
            <a:r>
              <a:rPr lang="en-US" sz="2400" dirty="0">
                <a:solidFill>
                  <a:srgbClr val="0000FF"/>
                </a:solidFill>
                <a:latin typeface="Consolas" panose="020B0609020204030204" pitchFamily="49" charset="0"/>
              </a:rPr>
              <a:t>&gt;</a:t>
            </a:r>
            <a:endParaRPr lang="en-US" sz="2400" dirty="0">
              <a:latin typeface="Consolas" panose="020B0609020204030204" pitchFamily="49" charset="0"/>
              <a:cs typeface="Consolas" panose="020B0609020204030204" pitchFamily="49" charset="0"/>
            </a:endParaRPr>
          </a:p>
        </p:txBody>
      </p:sp>
      <p:sp>
        <p:nvSpPr>
          <p:cNvPr id="5" name="Rectangle 4"/>
          <p:cNvSpPr/>
          <p:nvPr/>
        </p:nvSpPr>
        <p:spPr>
          <a:xfrm>
            <a:off x="2251197" y="5679758"/>
            <a:ext cx="9020418" cy="461665"/>
          </a:xfrm>
          <a:prstGeom prst="rect">
            <a:avLst/>
          </a:prstGeom>
          <a:noFill/>
          <a:ln>
            <a:solidFill>
              <a:srgbClr val="606E6F"/>
            </a:solidFill>
          </a:ln>
        </p:spPr>
        <p:txBody>
          <a:bodyPr wrap="none">
            <a:spAutoFit/>
          </a:bodyPr>
          <a:lstStyle/>
          <a:p>
            <a:r>
              <a:rPr lang="en-US" sz="2400" dirty="0">
                <a:solidFill>
                  <a:srgbClr val="0000FF"/>
                </a:solidFill>
                <a:latin typeface="Consolas" panose="020B0609020204030204" pitchFamily="49" charset="0"/>
              </a:rPr>
              <a:t>&lt;</a:t>
            </a:r>
            <a:r>
              <a:rPr lang="en-US" sz="2400" dirty="0">
                <a:solidFill>
                  <a:srgbClr val="A31515"/>
                </a:solidFill>
                <a:latin typeface="Consolas" panose="020B0609020204030204" pitchFamily="49" charset="0"/>
              </a:rPr>
              <a:t>Label </a:t>
            </a:r>
            <a:r>
              <a:rPr lang="en-US" sz="2400" dirty="0" err="1">
                <a:solidFill>
                  <a:srgbClr val="FF0000"/>
                </a:solidFill>
                <a:latin typeface="Consolas" panose="020B0609020204030204" pitchFamily="49" charset="0"/>
              </a:rPr>
              <a:t>TextColor</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a:t>
            </a:r>
            <a:r>
              <a:rPr lang="en-US" sz="2400" dirty="0" err="1">
                <a:solidFill>
                  <a:srgbClr val="0000FF"/>
                </a:solidFill>
                <a:latin typeface="Consolas" panose="020B0609020204030204" pitchFamily="49" charset="0"/>
              </a:rPr>
              <a:t>StaticResource</a:t>
            </a:r>
            <a:r>
              <a:rPr lang="en-US" sz="2400" dirty="0">
                <a:solidFill>
                  <a:srgbClr val="0000FF"/>
                </a:solidFill>
                <a:latin typeface="Consolas" panose="020B0609020204030204" pitchFamily="49" charset="0"/>
              </a:rPr>
              <a:t> </a:t>
            </a:r>
            <a:r>
              <a:rPr lang="en-US" sz="2400" dirty="0" err="1">
                <a:solidFill>
                  <a:srgbClr val="0000FF"/>
                </a:solidFill>
                <a:latin typeface="Consolas" panose="020B0609020204030204" pitchFamily="49" charset="0"/>
              </a:rPr>
              <a:t>textColor</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/&gt;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1214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06DD8-7326-456C-AE49-C6E3E897F18E}"/>
              </a:ext>
            </a:extLst>
          </p:cNvPr>
          <p:cNvSpPr txBox="1"/>
          <p:nvPr/>
        </p:nvSpPr>
        <p:spPr>
          <a:xfrm>
            <a:off x="581281" y="3800677"/>
            <a:ext cx="7324469"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No code changes needed</a:t>
            </a:r>
          </a:p>
        </p:txBody>
      </p:sp>
      <p:pic>
        <p:nvPicPr>
          <p:cNvPr id="6" name="XAML Hot Reload for Xamarin.Forms (1)">
            <a:hlinkClick r:id="" action="ppaction://media"/>
            <a:extLst>
              <a:ext uri="{FF2B5EF4-FFF2-40B4-BE49-F238E27FC236}">
                <a16:creationId xmlns:a16="http://schemas.microsoft.com/office/drawing/2014/main" id="{30F7756E-2431-40CF-8B2F-9A9C2D9FB6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58268" y="1052284"/>
            <a:ext cx="6881076" cy="3870605"/>
          </a:xfrm>
          <a:prstGeom prst="rect">
            <a:avLst/>
          </a:prstGeom>
        </p:spPr>
      </p:pic>
      <p:sp>
        <p:nvSpPr>
          <p:cNvPr id="3" name="Text Placeholder 2">
            <a:extLst>
              <a:ext uri="{FF2B5EF4-FFF2-40B4-BE49-F238E27FC236}">
                <a16:creationId xmlns:a16="http://schemas.microsoft.com/office/drawing/2014/main" id="{34D3B464-9B7A-4E14-9161-3A6E4661B683}"/>
              </a:ext>
            </a:extLst>
          </p:cNvPr>
          <p:cNvSpPr>
            <a:spLocks noGrp="1"/>
          </p:cNvSpPr>
          <p:nvPr>
            <p:ph type="body" idx="4294967295"/>
          </p:nvPr>
        </p:nvSpPr>
        <p:spPr>
          <a:xfrm>
            <a:off x="0" y="-5633"/>
            <a:ext cx="7680325" cy="823913"/>
          </a:xfrm>
        </p:spPr>
        <p:txBody>
          <a:bodyPr>
            <a:normAutofit/>
          </a:bodyPr>
          <a:lstStyle/>
          <a:p>
            <a:pPr marL="0" indent="0">
              <a:buNone/>
            </a:pPr>
            <a:r>
              <a:rPr lang="en-US" sz="4000" dirty="0">
                <a:solidFill>
                  <a:srgbClr val="C00000"/>
                </a:solidFill>
                <a:latin typeface="+mj-lt"/>
              </a:rPr>
              <a:t>XAML Hot Reload for .NET MAUI</a:t>
            </a:r>
          </a:p>
        </p:txBody>
      </p:sp>
      <p:sp>
        <p:nvSpPr>
          <p:cNvPr id="10" name="TextBox 9">
            <a:extLst>
              <a:ext uri="{FF2B5EF4-FFF2-40B4-BE49-F238E27FC236}">
                <a16:creationId xmlns:a16="http://schemas.microsoft.com/office/drawing/2014/main" id="{44F0B9DA-CE50-470E-9CD7-8D8DA56CF4BF}"/>
              </a:ext>
            </a:extLst>
          </p:cNvPr>
          <p:cNvSpPr txBox="1"/>
          <p:nvPr/>
        </p:nvSpPr>
        <p:spPr>
          <a:xfrm>
            <a:off x="581281" y="4315391"/>
            <a:ext cx="615791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Open Sans" panose="020B0606030504020204" pitchFamily="34" charset="0"/>
                <a:cs typeface="Open Sans" panose="020B0606030504020204" pitchFamily="34" charset="0"/>
              </a:rPr>
              <a:t>Interact with your real data on emulators,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Open Sans" panose="020B0606030504020204" pitchFamily="34" charset="0"/>
                <a:cs typeface="Open Sans" panose="020B0606030504020204" pitchFamily="34" charset="0"/>
              </a:rPr>
              <a:t>simulators, or devices</a:t>
            </a:r>
          </a:p>
        </p:txBody>
      </p:sp>
      <p:sp>
        <p:nvSpPr>
          <p:cNvPr id="14" name="TextBox 13">
            <a:extLst>
              <a:ext uri="{FF2B5EF4-FFF2-40B4-BE49-F238E27FC236}">
                <a16:creationId xmlns:a16="http://schemas.microsoft.com/office/drawing/2014/main" id="{4045D310-6710-42F2-88A3-950E241C3EAE}"/>
              </a:ext>
            </a:extLst>
          </p:cNvPr>
          <p:cNvSpPr txBox="1"/>
          <p:nvPr/>
        </p:nvSpPr>
        <p:spPr>
          <a:xfrm>
            <a:off x="581281" y="5224731"/>
            <a:ext cx="615791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Open Sans" panose="020B0606030504020204" pitchFamily="34" charset="0"/>
                <a:cs typeface="Open Sans" panose="020B0606030504020204" pitchFamily="34" charset="0"/>
              </a:rPr>
              <a:t>Intelligent and resilient</a:t>
            </a:r>
          </a:p>
        </p:txBody>
      </p:sp>
      <p:sp>
        <p:nvSpPr>
          <p:cNvPr id="18" name="TextBox 17">
            <a:extLst>
              <a:ext uri="{FF2B5EF4-FFF2-40B4-BE49-F238E27FC236}">
                <a16:creationId xmlns:a16="http://schemas.microsoft.com/office/drawing/2014/main" id="{CDDD1F25-2517-49B4-BBB9-24DF4E1D1780}"/>
              </a:ext>
            </a:extLst>
          </p:cNvPr>
          <p:cNvSpPr txBox="1"/>
          <p:nvPr/>
        </p:nvSpPr>
        <p:spPr>
          <a:xfrm>
            <a:off x="581281" y="5826295"/>
            <a:ext cx="716254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Open Sans" panose="020B0606030504020204" pitchFamily="34" charset="0"/>
                <a:cs typeface="Open Sans" panose="020B0606030504020204" pitchFamily="34" charset="0"/>
              </a:rPr>
              <a:t>Works with custom controls, third party libraries, and more!</a:t>
            </a:r>
          </a:p>
        </p:txBody>
      </p:sp>
    </p:spTree>
    <p:extLst>
      <p:ext uri="{BB962C8B-B14F-4D97-AF65-F5344CB8AC3E}">
        <p14:creationId xmlns:p14="http://schemas.microsoft.com/office/powerpoint/2010/main" val="45526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4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repeatCount="indefinite" fill="hold" display="0">
                  <p:stCondLst>
                    <p:cond delay="indefinite"/>
                  </p:stCondLst>
                </p:cTn>
                <p:tgtEl>
                  <p:spTgt spid="6"/>
                </p:tgtEl>
              </p:cMediaNode>
            </p:video>
            <p:seq concurrent="1" nextAc="seek">
              <p:cTn id="36" restart="whenNotActive" fill="hold" evtFilter="cancelBubble" nodeType="interactiveSeq">
                <p:stCondLst>
                  <p:cond evt="onClick" delay="0">
                    <p:tgtEl>
                      <p:spTgt spid="6"/>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6"/>
                                        </p:tgtEl>
                                      </p:cBhvr>
                                    </p:cmd>
                                  </p:childTnLst>
                                </p:cTn>
                              </p:par>
                            </p:childTnLst>
                          </p:cTn>
                        </p:par>
                      </p:childTnLst>
                    </p:cTn>
                  </p:par>
                </p:childTnLst>
              </p:cTn>
              <p:nextCondLst>
                <p:cond evt="onClick" delay="0">
                  <p:tgtEl>
                    <p:spTgt spid="6"/>
                  </p:tgtEl>
                </p:cond>
              </p:nextCondLst>
            </p:seq>
          </p:childTnLst>
        </p:cTn>
      </p:par>
    </p:tnLst>
    <p:bldLst>
      <p:bldP spid="4" grpId="0"/>
      <p:bldP spid="10" grpId="0"/>
      <p:bldP spid="14" grpId="0"/>
      <p:bldP spid="1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974683" y="5230762"/>
            <a:ext cx="2860704" cy="330364"/>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4"/>
            <a:ext cx="10972800" cy="1348061"/>
          </a:xfrm>
        </p:spPr>
        <p:txBody>
          <a:bodyPr/>
          <a:lstStyle/>
          <a:p>
            <a:r>
              <a:rPr lang="en-US" sz="2800" dirty="0"/>
              <a:t>Can update resource values from code, useful when you download new values or let the user select preferred colors, font sizes, etc.</a:t>
            </a:r>
          </a:p>
        </p:txBody>
      </p:sp>
      <p:sp>
        <p:nvSpPr>
          <p:cNvPr id="3" name="Title 2"/>
          <p:cNvSpPr>
            <a:spLocks noGrp="1"/>
          </p:cNvSpPr>
          <p:nvPr>
            <p:ph type="title"/>
          </p:nvPr>
        </p:nvSpPr>
        <p:spPr/>
        <p:txBody>
          <a:bodyPr/>
          <a:lstStyle/>
          <a:p>
            <a:r>
              <a:rPr lang="en-US" dirty="0"/>
              <a:t>How to update Resources</a:t>
            </a:r>
          </a:p>
        </p:txBody>
      </p:sp>
      <p:sp>
        <p:nvSpPr>
          <p:cNvPr id="4" name="Rectangle 3"/>
          <p:cNvSpPr/>
          <p:nvPr/>
        </p:nvSpPr>
        <p:spPr>
          <a:xfrm>
            <a:off x="2694912" y="3074913"/>
            <a:ext cx="5622052" cy="1200329"/>
          </a:xfrm>
          <a:prstGeom prst="rect">
            <a:avLst/>
          </a:prstGeom>
          <a:noFill/>
          <a:ln>
            <a:solidFill>
              <a:srgbClr val="606E6F"/>
            </a:solidFill>
          </a:ln>
        </p:spPr>
        <p:txBody>
          <a:bodyPr wrap="none">
            <a:spAutoFit/>
          </a:bodyPr>
          <a:lstStyle/>
          <a:p>
            <a:r>
              <a:rPr lang="en-US" sz="2400" dirty="0">
                <a:solidFill>
                  <a:srgbClr val="0000FF"/>
                </a:solidFill>
                <a:latin typeface="Consolas"/>
                <a:cs typeface="Consolas"/>
              </a:rPr>
              <a:t>&lt;</a:t>
            </a:r>
            <a:r>
              <a:rPr lang="en-US" sz="2400" dirty="0" err="1">
                <a:solidFill>
                  <a:srgbClr val="A31515"/>
                </a:solidFill>
                <a:latin typeface="Consolas"/>
                <a:cs typeface="Consolas"/>
              </a:rPr>
              <a:t>ResourceDictionary</a:t>
            </a:r>
            <a:r>
              <a:rPr lang="en-US" sz="2400" dirty="0">
                <a:solidFill>
                  <a:srgbClr val="0000FF"/>
                </a:solidFill>
                <a:latin typeface="Consolas"/>
                <a:cs typeface="Consolas"/>
              </a:rPr>
              <a:t>&gt;</a:t>
            </a:r>
            <a:br>
              <a:rPr lang="en-US" sz="2400" dirty="0">
                <a:latin typeface="Consolas"/>
                <a:cs typeface="Consolas"/>
              </a:rPr>
            </a:br>
            <a:r>
              <a:rPr lang="en-US" sz="2400" dirty="0">
                <a:latin typeface="Consolas"/>
                <a:cs typeface="Consolas"/>
              </a:rPr>
              <a:t>  </a:t>
            </a:r>
            <a:r>
              <a:rPr lang="en-US" sz="2400" dirty="0">
                <a:solidFill>
                  <a:srgbClr val="0000FF"/>
                </a:solidFill>
                <a:latin typeface="Consolas"/>
                <a:cs typeface="Consolas"/>
              </a:rPr>
              <a:t>&lt;</a:t>
            </a:r>
            <a:r>
              <a:rPr lang="en-US" sz="2400" dirty="0">
                <a:solidFill>
                  <a:srgbClr val="A31515"/>
                </a:solidFill>
                <a:latin typeface="Consolas"/>
                <a:cs typeface="Consolas"/>
              </a:rPr>
              <a:t>Color </a:t>
            </a:r>
            <a:r>
              <a:rPr lang="en-US" sz="2400" dirty="0">
                <a:solidFill>
                  <a:srgbClr val="FF0000"/>
                </a:solidFill>
                <a:latin typeface="Consolas"/>
                <a:cs typeface="Consolas"/>
              </a:rPr>
              <a:t>x:Key</a:t>
            </a:r>
            <a:r>
              <a:rPr lang="en-US" sz="2400" dirty="0">
                <a:solidFill>
                  <a:srgbClr val="0000FF"/>
                </a:solidFill>
                <a:latin typeface="Consolas"/>
                <a:cs typeface="Consolas"/>
              </a:rPr>
              <a:t>=</a:t>
            </a:r>
            <a:r>
              <a:rPr lang="en-US" sz="2400" dirty="0">
                <a:solidFill>
                  <a:srgbClr val="000000"/>
                </a:solidFill>
                <a:latin typeface="Consolas"/>
                <a:cs typeface="Consolas"/>
              </a:rPr>
              <a:t>"</a:t>
            </a:r>
            <a:r>
              <a:rPr lang="en-US" sz="2400" dirty="0">
                <a:solidFill>
                  <a:srgbClr val="0000FF"/>
                </a:solidFill>
                <a:latin typeface="Consolas"/>
                <a:cs typeface="Consolas"/>
              </a:rPr>
              <a:t>bg</a:t>
            </a:r>
            <a:r>
              <a:rPr lang="en-US" sz="2400" dirty="0">
                <a:solidFill>
                  <a:srgbClr val="000000"/>
                </a:solidFill>
                <a:latin typeface="Consolas"/>
                <a:cs typeface="Consolas"/>
              </a:rPr>
              <a:t>"</a:t>
            </a:r>
            <a:r>
              <a:rPr lang="en-US" sz="2400" dirty="0">
                <a:solidFill>
                  <a:srgbClr val="0000FF"/>
                </a:solidFill>
                <a:latin typeface="Consolas"/>
                <a:cs typeface="Consolas"/>
              </a:rPr>
              <a:t>&gt;</a:t>
            </a:r>
            <a:r>
              <a:rPr lang="en-US" sz="2400" dirty="0">
                <a:solidFill>
                  <a:srgbClr val="000000"/>
                </a:solidFill>
                <a:latin typeface="Consolas"/>
                <a:cs typeface="Consolas"/>
              </a:rPr>
              <a:t>Blue</a:t>
            </a:r>
            <a:r>
              <a:rPr lang="en-US" sz="2400" dirty="0">
                <a:solidFill>
                  <a:srgbClr val="0000FF"/>
                </a:solidFill>
                <a:latin typeface="Consolas"/>
                <a:cs typeface="Consolas"/>
              </a:rPr>
              <a:t>&lt;/</a:t>
            </a:r>
            <a:r>
              <a:rPr lang="en-US" sz="2400" dirty="0">
                <a:solidFill>
                  <a:srgbClr val="A31515"/>
                </a:solidFill>
                <a:latin typeface="Consolas"/>
                <a:cs typeface="Consolas"/>
              </a:rPr>
              <a:t>Color</a:t>
            </a:r>
            <a:r>
              <a:rPr lang="en-US" sz="2400" dirty="0">
                <a:solidFill>
                  <a:srgbClr val="0000FF"/>
                </a:solidFill>
                <a:latin typeface="Consolas"/>
                <a:cs typeface="Consolas"/>
              </a:rPr>
              <a:t>&gt;</a:t>
            </a:r>
            <a:br>
              <a:rPr lang="en-US" sz="2400" dirty="0">
                <a:latin typeface="Consolas"/>
                <a:cs typeface="Consolas"/>
              </a:rPr>
            </a:br>
            <a:r>
              <a:rPr lang="en-US" sz="2400" dirty="0">
                <a:solidFill>
                  <a:srgbClr val="0000FF"/>
                </a:solidFill>
                <a:latin typeface="Consolas"/>
                <a:cs typeface="Consolas"/>
              </a:rPr>
              <a:t>&lt;/</a:t>
            </a:r>
            <a:r>
              <a:rPr lang="en-US" sz="2400" dirty="0" err="1">
                <a:solidFill>
                  <a:srgbClr val="A31515"/>
                </a:solidFill>
                <a:latin typeface="Consolas"/>
                <a:cs typeface="Consolas"/>
              </a:rPr>
              <a:t>ResourceDictionary</a:t>
            </a:r>
            <a:r>
              <a:rPr lang="en-US" sz="2400" dirty="0">
                <a:solidFill>
                  <a:srgbClr val="0000FF"/>
                </a:solidFill>
                <a:latin typeface="Consolas"/>
                <a:cs typeface="Consolas"/>
              </a:rPr>
              <a:t>&gt;</a:t>
            </a:r>
          </a:p>
        </p:txBody>
      </p:sp>
      <p:sp>
        <p:nvSpPr>
          <p:cNvPr id="5" name="Rectangle 4"/>
          <p:cNvSpPr/>
          <p:nvPr/>
        </p:nvSpPr>
        <p:spPr>
          <a:xfrm>
            <a:off x="2694913" y="4409603"/>
            <a:ext cx="6471643" cy="1569660"/>
          </a:xfrm>
          <a:prstGeom prst="rect">
            <a:avLst/>
          </a:prstGeom>
          <a:noFill/>
          <a:ln>
            <a:solidFill>
              <a:srgbClr val="606E6F"/>
            </a:solidFill>
          </a:ln>
        </p:spPr>
        <p:txBody>
          <a:bodyPr wrap="none">
            <a:spAutoFit/>
          </a:bodyPr>
          <a:lstStyle/>
          <a:p>
            <a:r>
              <a:rPr lang="en-US" sz="2400" dirty="0">
                <a:solidFill>
                  <a:srgbClr val="0000FF"/>
                </a:solidFill>
                <a:latin typeface="Consolas"/>
                <a:cs typeface="Consolas"/>
              </a:rPr>
              <a:t>void </a:t>
            </a:r>
            <a:r>
              <a:rPr lang="en-US" sz="2400" dirty="0" err="1">
                <a:latin typeface="Consolas"/>
                <a:cs typeface="Consolas"/>
              </a:rPr>
              <a:t>OnChangeColor</a:t>
            </a:r>
            <a:r>
              <a:rPr lang="en-US" sz="2400" dirty="0">
                <a:latin typeface="Consolas"/>
                <a:cs typeface="Consolas"/>
              </a:rPr>
              <a:t>()</a:t>
            </a:r>
          </a:p>
          <a:p>
            <a:r>
              <a:rPr lang="en-US" sz="2400" dirty="0">
                <a:solidFill>
                  <a:srgbClr val="000000"/>
                </a:solidFill>
                <a:latin typeface="Consolas"/>
                <a:cs typeface="Consolas"/>
              </a:rPr>
              <a:t>{</a:t>
            </a:r>
          </a:p>
          <a:p>
            <a:r>
              <a:rPr lang="en-US" sz="2400" dirty="0">
                <a:solidFill>
                  <a:srgbClr val="000000"/>
                </a:solidFill>
                <a:latin typeface="Consolas"/>
                <a:cs typeface="Consolas"/>
              </a:rPr>
              <a:t>  </a:t>
            </a:r>
            <a:r>
              <a:rPr lang="en-US" sz="2400" dirty="0" err="1">
                <a:solidFill>
                  <a:srgbClr val="0000FF"/>
                </a:solidFill>
                <a:latin typeface="Consolas"/>
                <a:cs typeface="Consolas"/>
              </a:rPr>
              <a:t>this</a:t>
            </a:r>
            <a:r>
              <a:rPr lang="en-US" sz="2400" dirty="0" err="1">
                <a:solidFill>
                  <a:srgbClr val="000000"/>
                </a:solidFill>
                <a:latin typeface="Consolas"/>
                <a:cs typeface="Consolas"/>
              </a:rPr>
              <a:t>.Resources</a:t>
            </a:r>
            <a:r>
              <a:rPr lang="en-US" sz="2400" dirty="0">
                <a:solidFill>
                  <a:srgbClr val="000000"/>
                </a:solidFill>
                <a:latin typeface="Consolas"/>
                <a:cs typeface="Consolas"/>
              </a:rPr>
              <a:t>[</a:t>
            </a:r>
            <a:r>
              <a:rPr lang="en-US" sz="2400" dirty="0">
                <a:solidFill>
                  <a:srgbClr val="800000"/>
                </a:solidFill>
                <a:latin typeface="Consolas"/>
                <a:cs typeface="Consolas"/>
              </a:rPr>
              <a:t>"</a:t>
            </a:r>
            <a:r>
              <a:rPr lang="en-US" sz="2400" dirty="0" err="1">
                <a:solidFill>
                  <a:srgbClr val="800000"/>
                </a:solidFill>
                <a:latin typeface="Consolas"/>
                <a:cs typeface="Consolas"/>
              </a:rPr>
              <a:t>bg</a:t>
            </a:r>
            <a:r>
              <a:rPr lang="en-US" sz="2400" dirty="0">
                <a:solidFill>
                  <a:srgbClr val="800000"/>
                </a:solidFill>
                <a:latin typeface="Consolas"/>
                <a:cs typeface="Consolas"/>
              </a:rPr>
              <a:t>"</a:t>
            </a:r>
            <a:r>
              <a:rPr lang="en-US" sz="2400" dirty="0">
                <a:solidFill>
                  <a:srgbClr val="000000"/>
                </a:solidFill>
                <a:latin typeface="Consolas"/>
                <a:cs typeface="Consolas"/>
              </a:rPr>
              <a:t>] = </a:t>
            </a:r>
            <a:r>
              <a:rPr lang="en-US" sz="2400" dirty="0" err="1">
                <a:solidFill>
                  <a:srgbClr val="000000"/>
                </a:solidFill>
                <a:latin typeface="Consolas"/>
                <a:cs typeface="Consolas"/>
              </a:rPr>
              <a:t>Color.Green</a:t>
            </a:r>
            <a:r>
              <a:rPr lang="en-US" sz="2400" dirty="0">
                <a:solidFill>
                  <a:srgbClr val="000000"/>
                </a:solidFill>
                <a:latin typeface="Consolas"/>
                <a:cs typeface="Consolas"/>
              </a:rPr>
              <a:t>;</a:t>
            </a:r>
            <a:br>
              <a:rPr lang="en-US" sz="2400" dirty="0">
                <a:solidFill>
                  <a:srgbClr val="000000"/>
                </a:solidFill>
                <a:latin typeface="Consolas"/>
                <a:cs typeface="Consolas"/>
              </a:rPr>
            </a:br>
            <a:r>
              <a:rPr lang="en-US" sz="2400" dirty="0">
                <a:solidFill>
                  <a:srgbClr val="000000"/>
                </a:solidFill>
                <a:latin typeface="Consolas"/>
                <a:cs typeface="Consolas"/>
              </a:rPr>
              <a:t>}</a:t>
            </a:r>
          </a:p>
        </p:txBody>
      </p:sp>
      <p:sp>
        <p:nvSpPr>
          <p:cNvPr id="8" name="TextBox 7"/>
          <p:cNvSpPr txBox="1"/>
          <p:nvPr/>
        </p:nvSpPr>
        <p:spPr>
          <a:xfrm>
            <a:off x="1268488" y="3082515"/>
            <a:ext cx="1319592" cy="1200329"/>
          </a:xfrm>
          <a:prstGeom prst="rect">
            <a:avLst/>
          </a:prstGeom>
          <a:noFill/>
        </p:spPr>
        <p:txBody>
          <a:bodyPr wrap="none" rtlCol="0">
            <a:spAutoFit/>
          </a:bodyPr>
          <a:lstStyle/>
          <a:p>
            <a:r>
              <a:rPr lang="en-US" sz="2400" dirty="0">
                <a:solidFill>
                  <a:prstClr val="black"/>
                </a:solidFill>
                <a:cs typeface="Segoe UI Light"/>
              </a:rPr>
              <a:t>Define a</a:t>
            </a:r>
          </a:p>
          <a:p>
            <a:r>
              <a:rPr lang="en-US" sz="2400" dirty="0">
                <a:solidFill>
                  <a:prstClr val="black"/>
                </a:solidFill>
                <a:cs typeface="Segoe UI Light"/>
              </a:rPr>
              <a:t>default</a:t>
            </a:r>
          </a:p>
          <a:p>
            <a:r>
              <a:rPr lang="en-US" sz="2400" dirty="0">
                <a:solidFill>
                  <a:prstClr val="black"/>
                </a:solidFill>
                <a:cs typeface="Segoe UI Light"/>
              </a:rPr>
              <a:t>in XAML</a:t>
            </a:r>
            <a:endParaRPr lang="en-US" sz="2400" dirty="0">
              <a:cs typeface="Segoe UI Light"/>
            </a:endParaRPr>
          </a:p>
        </p:txBody>
      </p:sp>
      <p:cxnSp>
        <p:nvCxnSpPr>
          <p:cNvPr id="9" name="Straight Arrow Connector 8"/>
          <p:cNvCxnSpPr/>
          <p:nvPr/>
        </p:nvCxnSpPr>
        <p:spPr>
          <a:xfrm rot="5400000" flipV="1">
            <a:off x="2796512" y="3393603"/>
            <a:ext cx="0" cy="60960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5400000" flipV="1">
            <a:off x="2796512" y="5095659"/>
            <a:ext cx="0" cy="60960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268489" y="4792025"/>
            <a:ext cx="1177695" cy="1200329"/>
          </a:xfrm>
          <a:prstGeom prst="rect">
            <a:avLst/>
          </a:prstGeom>
          <a:noFill/>
        </p:spPr>
        <p:txBody>
          <a:bodyPr wrap="none" rtlCol="0">
            <a:spAutoFit/>
          </a:bodyPr>
          <a:lstStyle/>
          <a:p>
            <a:r>
              <a:rPr lang="en-US" sz="2400" dirty="0">
                <a:solidFill>
                  <a:prstClr val="black"/>
                </a:solidFill>
                <a:cs typeface="Segoe UI Light"/>
              </a:rPr>
              <a:t>Update</a:t>
            </a:r>
          </a:p>
          <a:p>
            <a:r>
              <a:rPr lang="en-US" sz="2400" dirty="0">
                <a:solidFill>
                  <a:prstClr val="black"/>
                </a:solidFill>
                <a:cs typeface="Segoe UI Light"/>
              </a:rPr>
              <a:t>to new</a:t>
            </a:r>
          </a:p>
          <a:p>
            <a:r>
              <a:rPr lang="en-US" sz="2400" dirty="0">
                <a:solidFill>
                  <a:prstClr val="black"/>
                </a:solidFill>
                <a:cs typeface="Segoe UI Light"/>
              </a:rPr>
              <a:t>value</a:t>
            </a:r>
            <a:endParaRPr lang="en-US" sz="2400" dirty="0">
              <a:cs typeface="Segoe UI Light"/>
            </a:endParaRPr>
          </a:p>
        </p:txBody>
      </p:sp>
    </p:spTree>
    <p:extLst>
      <p:ext uri="{BB962C8B-B14F-4D97-AF65-F5344CB8AC3E}">
        <p14:creationId xmlns:p14="http://schemas.microsoft.com/office/powerpoint/2010/main" val="2813157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386263" y="4047053"/>
            <a:ext cx="1997644" cy="231945"/>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4"/>
            <a:ext cx="10972800" cy="1348061"/>
          </a:xfrm>
        </p:spPr>
        <p:txBody>
          <a:bodyPr/>
          <a:lstStyle/>
          <a:p>
            <a:r>
              <a:rPr lang="en-US" sz="2800" dirty="0"/>
              <a:t>The </a:t>
            </a:r>
            <a:r>
              <a:rPr lang="en-US" sz="2800" dirty="0" err="1">
                <a:latin typeface="Consolas" panose="020B0609020204030204" pitchFamily="49" charset="0"/>
                <a:cs typeface="Consolas" panose="020B0609020204030204" pitchFamily="49" charset="0"/>
              </a:rPr>
              <a:t>DynamicResource</a:t>
            </a:r>
            <a:r>
              <a:rPr lang="en-US" sz="2800" dirty="0"/>
              <a:t> markup extension retrieves a resource when the target object is created and updates it as the value changes</a:t>
            </a:r>
          </a:p>
        </p:txBody>
      </p:sp>
      <p:sp>
        <p:nvSpPr>
          <p:cNvPr id="3" name="Title 2"/>
          <p:cNvSpPr>
            <a:spLocks noGrp="1"/>
          </p:cNvSpPr>
          <p:nvPr>
            <p:ph type="title"/>
          </p:nvPr>
        </p:nvSpPr>
        <p:spPr/>
        <p:txBody>
          <a:bodyPr/>
          <a:lstStyle/>
          <a:p>
            <a:r>
              <a:rPr lang="en-US" dirty="0"/>
              <a:t>Using dynamic Resources</a:t>
            </a:r>
          </a:p>
        </p:txBody>
      </p:sp>
      <p:sp>
        <p:nvSpPr>
          <p:cNvPr id="4" name="TextBox 3"/>
          <p:cNvSpPr txBox="1"/>
          <p:nvPr/>
        </p:nvSpPr>
        <p:spPr>
          <a:xfrm>
            <a:off x="3217493" y="2802674"/>
            <a:ext cx="7019870" cy="2103589"/>
          </a:xfrm>
          <a:prstGeom prst="rect">
            <a:avLst/>
          </a:prstGeom>
          <a:noFill/>
          <a:ln>
            <a:solidFill>
              <a:schemeClr val="accent5"/>
            </a:solidFill>
          </a:ln>
        </p:spPr>
        <p:txBody>
          <a:bodyPr wrap="none" rtlCol="0">
            <a:spAutoFit/>
          </a:bodyPr>
          <a:lstStyle/>
          <a:p>
            <a:r>
              <a:rPr lang="en-US" sz="1867" dirty="0">
                <a:solidFill>
                  <a:srgbClr val="0000FF"/>
                </a:solidFill>
                <a:latin typeface="Consolas"/>
                <a:cs typeface="Consolas"/>
              </a:rPr>
              <a:t>&lt;</a:t>
            </a:r>
            <a:r>
              <a:rPr lang="en-US" sz="1867" dirty="0" err="1">
                <a:solidFill>
                  <a:srgbClr val="A31515"/>
                </a:solidFill>
                <a:latin typeface="Consolas"/>
                <a:cs typeface="Consolas"/>
              </a:rPr>
              <a:t>ResourceDictionary</a:t>
            </a:r>
            <a:r>
              <a:rPr lang="en-US" sz="1867" dirty="0">
                <a:solidFill>
                  <a:srgbClr val="0000FF"/>
                </a:solidFill>
                <a:latin typeface="Consolas"/>
                <a:cs typeface="Consolas"/>
              </a:rPr>
              <a:t>&gt;</a:t>
            </a:r>
            <a:br>
              <a:rPr lang="en-US" sz="1867" dirty="0">
                <a:latin typeface="Consolas"/>
                <a:cs typeface="Consolas"/>
              </a:rPr>
            </a:br>
            <a:r>
              <a:rPr lang="en-US" sz="1867" dirty="0">
                <a:latin typeface="Consolas"/>
                <a:cs typeface="Consolas"/>
              </a:rPr>
              <a:t>  </a:t>
            </a:r>
            <a:r>
              <a:rPr lang="en-US" sz="1867" dirty="0">
                <a:solidFill>
                  <a:srgbClr val="0000FF"/>
                </a:solidFill>
                <a:latin typeface="Consolas"/>
                <a:cs typeface="Consolas"/>
              </a:rPr>
              <a:t>&lt;</a:t>
            </a:r>
            <a:r>
              <a:rPr lang="en-US" sz="1867" dirty="0">
                <a:solidFill>
                  <a:srgbClr val="A31515"/>
                </a:solidFill>
                <a:latin typeface="Consolas"/>
                <a:cs typeface="Consolas"/>
              </a:rPr>
              <a:t>Color </a:t>
            </a:r>
            <a:r>
              <a:rPr lang="en-US" sz="1867" dirty="0">
                <a:solidFill>
                  <a:srgbClr val="FF0000"/>
                </a:solidFill>
                <a:latin typeface="Consolas"/>
                <a:cs typeface="Consolas"/>
              </a:rPr>
              <a:t>x:Key</a:t>
            </a:r>
            <a:r>
              <a:rPr lang="en-US" sz="1867" dirty="0">
                <a:solidFill>
                  <a:srgbClr val="0000FF"/>
                </a:solidFill>
                <a:latin typeface="Consolas"/>
                <a:cs typeface="Consolas"/>
              </a:rPr>
              <a:t>=</a:t>
            </a:r>
            <a:r>
              <a:rPr lang="en-US" sz="1867" dirty="0">
                <a:solidFill>
                  <a:srgbClr val="000000"/>
                </a:solidFill>
                <a:latin typeface="Consolas"/>
                <a:cs typeface="Consolas"/>
              </a:rPr>
              <a:t>"</a:t>
            </a:r>
            <a:r>
              <a:rPr lang="en-US" sz="1867" dirty="0">
                <a:solidFill>
                  <a:srgbClr val="0000FF"/>
                </a:solidFill>
                <a:latin typeface="Consolas"/>
                <a:cs typeface="Consolas"/>
              </a:rPr>
              <a:t>bg</a:t>
            </a:r>
            <a:r>
              <a:rPr lang="en-US" sz="1867" dirty="0">
                <a:solidFill>
                  <a:srgbClr val="000000"/>
                </a:solidFill>
                <a:latin typeface="Consolas"/>
                <a:cs typeface="Consolas"/>
              </a:rPr>
              <a:t>"</a:t>
            </a:r>
            <a:r>
              <a:rPr lang="en-US" sz="1867" dirty="0">
                <a:solidFill>
                  <a:srgbClr val="0000FF"/>
                </a:solidFill>
                <a:latin typeface="Consolas"/>
                <a:cs typeface="Consolas"/>
              </a:rPr>
              <a:t>&gt;</a:t>
            </a:r>
            <a:r>
              <a:rPr lang="en-US" sz="1867" dirty="0">
                <a:solidFill>
                  <a:srgbClr val="000000"/>
                </a:solidFill>
                <a:latin typeface="Consolas"/>
                <a:cs typeface="Consolas"/>
              </a:rPr>
              <a:t>Blue</a:t>
            </a:r>
            <a:r>
              <a:rPr lang="en-US" sz="1867" dirty="0">
                <a:solidFill>
                  <a:srgbClr val="0000FF"/>
                </a:solidFill>
                <a:latin typeface="Consolas"/>
                <a:cs typeface="Consolas"/>
              </a:rPr>
              <a:t>&lt;/</a:t>
            </a:r>
            <a:r>
              <a:rPr lang="en-US" sz="1867" dirty="0">
                <a:solidFill>
                  <a:srgbClr val="A31515"/>
                </a:solidFill>
                <a:latin typeface="Consolas"/>
                <a:cs typeface="Consolas"/>
              </a:rPr>
              <a:t>Color</a:t>
            </a:r>
            <a:r>
              <a:rPr lang="en-US" sz="1867" dirty="0">
                <a:solidFill>
                  <a:srgbClr val="0000FF"/>
                </a:solidFill>
                <a:latin typeface="Consolas"/>
                <a:cs typeface="Consolas"/>
              </a:rPr>
              <a:t>&gt;</a:t>
            </a:r>
            <a:br>
              <a:rPr lang="en-US" sz="1867" dirty="0">
                <a:latin typeface="Consolas"/>
                <a:cs typeface="Consolas"/>
              </a:rPr>
            </a:br>
            <a:r>
              <a:rPr lang="en-US" sz="1867" dirty="0">
                <a:solidFill>
                  <a:srgbClr val="0000FF"/>
                </a:solidFill>
                <a:latin typeface="Consolas"/>
                <a:cs typeface="Consolas"/>
              </a:rPr>
              <a:t>&lt;/</a:t>
            </a:r>
            <a:r>
              <a:rPr lang="en-US" sz="1867" dirty="0" err="1">
                <a:solidFill>
                  <a:srgbClr val="A31515"/>
                </a:solidFill>
                <a:latin typeface="Consolas"/>
                <a:cs typeface="Consolas"/>
              </a:rPr>
              <a:t>ResourceDictionary</a:t>
            </a:r>
            <a:r>
              <a:rPr lang="en-US" sz="1867" dirty="0">
                <a:solidFill>
                  <a:srgbClr val="0000FF"/>
                </a:solidFill>
                <a:latin typeface="Consolas"/>
                <a:cs typeface="Consolas"/>
              </a:rPr>
              <a:t>&gt;</a:t>
            </a:r>
          </a:p>
          <a:p>
            <a:endParaRPr lang="en-US" sz="1867" dirty="0">
              <a:solidFill>
                <a:srgbClr val="0000FF"/>
              </a:solidFill>
              <a:latin typeface="Consolas" panose="020B0609020204030204" pitchFamily="49" charset="0"/>
            </a:endParaRPr>
          </a:p>
          <a:p>
            <a:r>
              <a:rPr lang="en-US" sz="1867" dirty="0">
                <a:solidFill>
                  <a:srgbClr val="0000FF"/>
                </a:solidFill>
                <a:latin typeface="Consolas" panose="020B0609020204030204" pitchFamily="49" charset="0"/>
              </a:rPr>
              <a:t>&lt;</a:t>
            </a:r>
            <a:r>
              <a:rPr lang="en-US" sz="1867" dirty="0" err="1">
                <a:solidFill>
                  <a:srgbClr val="A31515"/>
                </a:solidFill>
                <a:latin typeface="Consolas" panose="020B0609020204030204" pitchFamily="49" charset="0"/>
              </a:rPr>
              <a:t>StackLayout</a:t>
            </a:r>
            <a:r>
              <a:rPr lang="en-US" sz="1867" dirty="0">
                <a:solidFill>
                  <a:srgbClr val="A31515"/>
                </a:solidFill>
                <a:latin typeface="Consolas" panose="020B0609020204030204" pitchFamily="49" charset="0"/>
              </a:rPr>
              <a:t> </a:t>
            </a:r>
            <a:r>
              <a:rPr lang="en-US" sz="1867" dirty="0" err="1">
                <a:solidFill>
                  <a:srgbClr val="FF0000"/>
                </a:solidFill>
                <a:latin typeface="Consolas" panose="020B0609020204030204" pitchFamily="49" charset="0"/>
              </a:rPr>
              <a:t>BackgroundColor</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a:t>
            </a:r>
            <a:r>
              <a:rPr lang="en-US" sz="1867" dirty="0" err="1">
                <a:solidFill>
                  <a:srgbClr val="0000FF"/>
                </a:solidFill>
                <a:latin typeface="Consolas" panose="020B0609020204030204" pitchFamily="49" charset="0"/>
              </a:rPr>
              <a:t>DynamicResource</a:t>
            </a:r>
            <a:r>
              <a:rPr lang="en-US" sz="1867" dirty="0">
                <a:solidFill>
                  <a:srgbClr val="0000FF"/>
                </a:solidFill>
                <a:latin typeface="Consolas" panose="020B0609020204030204" pitchFamily="49" charset="0"/>
              </a:rPr>
              <a:t> </a:t>
            </a:r>
            <a:r>
              <a:rPr lang="en-US" sz="1867" dirty="0" err="1">
                <a:solidFill>
                  <a:srgbClr val="0000FF"/>
                </a:solidFill>
                <a:latin typeface="Consolas" panose="020B0609020204030204" pitchFamily="49" charset="0"/>
              </a:rPr>
              <a:t>bg</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p>
          <a:p>
            <a:r>
              <a:rPr lang="en-US" sz="1867" dirty="0">
                <a:latin typeface="Consolas" panose="020B0609020204030204" pitchFamily="49" charset="0"/>
              </a:rPr>
              <a:t>  ...</a:t>
            </a:r>
            <a:br>
              <a:rPr lang="en-US" sz="1867" dirty="0">
                <a:solidFill>
                  <a:srgbClr val="0000FF"/>
                </a:solidFill>
                <a:latin typeface="Consolas" panose="020B0609020204030204" pitchFamily="49" charset="0"/>
              </a:rPr>
            </a:br>
            <a:r>
              <a:rPr lang="en-US" sz="1867" dirty="0">
                <a:solidFill>
                  <a:srgbClr val="0000FF"/>
                </a:solidFill>
                <a:latin typeface="Consolas" panose="020B0609020204030204" pitchFamily="49" charset="0"/>
              </a:rPr>
              <a:t>&lt;/</a:t>
            </a:r>
            <a:r>
              <a:rPr lang="en-US" sz="1867" dirty="0" err="1">
                <a:solidFill>
                  <a:srgbClr val="A31515"/>
                </a:solidFill>
                <a:latin typeface="Consolas" panose="020B0609020204030204" pitchFamily="49" charset="0"/>
              </a:rPr>
              <a:t>StackLayout</a:t>
            </a:r>
            <a:r>
              <a:rPr lang="en-US" sz="1867" dirty="0">
                <a:solidFill>
                  <a:srgbClr val="0000FF"/>
                </a:solidFill>
                <a:latin typeface="Consolas" panose="020B0609020204030204" pitchFamily="49" charset="0"/>
              </a:rPr>
              <a:t>&gt;</a:t>
            </a:r>
            <a:endParaRPr lang="en-US" sz="1867" dirty="0">
              <a:latin typeface="Consolas" panose="020B0609020204030204" pitchFamily="49" charset="0"/>
              <a:cs typeface="Consolas" panose="020B0609020204030204" pitchFamily="49" charset="0"/>
            </a:endParaRPr>
          </a:p>
        </p:txBody>
      </p:sp>
      <p:sp>
        <p:nvSpPr>
          <p:cNvPr id="16" name="Rectangle 15"/>
          <p:cNvSpPr/>
          <p:nvPr/>
        </p:nvSpPr>
        <p:spPr>
          <a:xfrm>
            <a:off x="3217494" y="5041897"/>
            <a:ext cx="5048177" cy="1241622"/>
          </a:xfrm>
          <a:prstGeom prst="rect">
            <a:avLst/>
          </a:prstGeom>
          <a:solidFill>
            <a:schemeClr val="bg1"/>
          </a:solidFill>
          <a:ln>
            <a:solidFill>
              <a:srgbClr val="606E6F"/>
            </a:solidFill>
          </a:ln>
        </p:spPr>
        <p:txBody>
          <a:bodyPr wrap="none">
            <a:spAutoFit/>
          </a:bodyPr>
          <a:lstStyle/>
          <a:p>
            <a:r>
              <a:rPr lang="en-US" sz="1867" dirty="0">
                <a:solidFill>
                  <a:srgbClr val="0000FF"/>
                </a:solidFill>
                <a:latin typeface="Consolas"/>
                <a:cs typeface="Consolas"/>
              </a:rPr>
              <a:t>void </a:t>
            </a:r>
            <a:r>
              <a:rPr lang="en-US" sz="1867" dirty="0" err="1">
                <a:latin typeface="Consolas"/>
                <a:cs typeface="Consolas"/>
              </a:rPr>
              <a:t>OnChangeColor</a:t>
            </a:r>
            <a:r>
              <a:rPr lang="en-US" sz="1867" dirty="0">
                <a:latin typeface="Consolas"/>
                <a:cs typeface="Consolas"/>
              </a:rPr>
              <a:t>()</a:t>
            </a:r>
          </a:p>
          <a:p>
            <a:r>
              <a:rPr lang="en-US" sz="1867" dirty="0">
                <a:solidFill>
                  <a:srgbClr val="000000"/>
                </a:solidFill>
                <a:latin typeface="Consolas"/>
                <a:cs typeface="Consolas"/>
              </a:rPr>
              <a:t>{</a:t>
            </a:r>
          </a:p>
          <a:p>
            <a:r>
              <a:rPr lang="en-US" sz="1867" dirty="0">
                <a:solidFill>
                  <a:srgbClr val="000000"/>
                </a:solidFill>
                <a:latin typeface="Consolas"/>
                <a:cs typeface="Consolas"/>
              </a:rPr>
              <a:t>  </a:t>
            </a:r>
            <a:r>
              <a:rPr lang="en-US" sz="1867" dirty="0" err="1">
                <a:solidFill>
                  <a:srgbClr val="0000FF"/>
                </a:solidFill>
                <a:latin typeface="Consolas"/>
                <a:cs typeface="Consolas"/>
              </a:rPr>
              <a:t>this</a:t>
            </a:r>
            <a:r>
              <a:rPr lang="en-US" sz="1867" dirty="0" err="1">
                <a:solidFill>
                  <a:srgbClr val="000000"/>
                </a:solidFill>
                <a:latin typeface="Consolas"/>
                <a:cs typeface="Consolas"/>
              </a:rPr>
              <a:t>.Resources</a:t>
            </a:r>
            <a:r>
              <a:rPr lang="en-US" sz="1867" dirty="0">
                <a:solidFill>
                  <a:srgbClr val="000000"/>
                </a:solidFill>
                <a:latin typeface="Consolas"/>
                <a:cs typeface="Consolas"/>
              </a:rPr>
              <a:t>[</a:t>
            </a:r>
            <a:r>
              <a:rPr lang="en-US" sz="1867" dirty="0">
                <a:solidFill>
                  <a:srgbClr val="800000"/>
                </a:solidFill>
                <a:latin typeface="Consolas"/>
                <a:cs typeface="Consolas"/>
              </a:rPr>
              <a:t>"</a:t>
            </a:r>
            <a:r>
              <a:rPr lang="en-US" sz="1867" dirty="0" err="1">
                <a:solidFill>
                  <a:srgbClr val="800000"/>
                </a:solidFill>
                <a:latin typeface="Consolas"/>
                <a:cs typeface="Consolas"/>
              </a:rPr>
              <a:t>bg</a:t>
            </a:r>
            <a:r>
              <a:rPr lang="en-US" sz="1867" dirty="0">
                <a:solidFill>
                  <a:srgbClr val="800000"/>
                </a:solidFill>
                <a:latin typeface="Consolas"/>
                <a:cs typeface="Consolas"/>
              </a:rPr>
              <a:t>"</a:t>
            </a:r>
            <a:r>
              <a:rPr lang="en-US" sz="1867" dirty="0">
                <a:solidFill>
                  <a:srgbClr val="000000"/>
                </a:solidFill>
                <a:latin typeface="Consolas"/>
                <a:cs typeface="Consolas"/>
              </a:rPr>
              <a:t>] = </a:t>
            </a:r>
            <a:r>
              <a:rPr lang="en-US" sz="1867" dirty="0" err="1">
                <a:solidFill>
                  <a:srgbClr val="000000"/>
                </a:solidFill>
                <a:latin typeface="Consolas"/>
                <a:cs typeface="Consolas"/>
              </a:rPr>
              <a:t>Color.Green</a:t>
            </a:r>
            <a:r>
              <a:rPr lang="en-US" sz="1867" dirty="0">
                <a:solidFill>
                  <a:srgbClr val="000000"/>
                </a:solidFill>
                <a:latin typeface="Consolas"/>
                <a:cs typeface="Consolas"/>
              </a:rPr>
              <a:t>;</a:t>
            </a:r>
            <a:br>
              <a:rPr lang="en-US" sz="1867" dirty="0">
                <a:solidFill>
                  <a:srgbClr val="000000"/>
                </a:solidFill>
                <a:latin typeface="Consolas"/>
                <a:cs typeface="Consolas"/>
              </a:rPr>
            </a:br>
            <a:r>
              <a:rPr lang="en-US" sz="1867" dirty="0">
                <a:solidFill>
                  <a:srgbClr val="000000"/>
                </a:solidFill>
                <a:latin typeface="Consolas"/>
                <a:cs typeface="Consolas"/>
              </a:rPr>
              <a:t>}</a:t>
            </a:r>
          </a:p>
        </p:txBody>
      </p:sp>
      <p:sp>
        <p:nvSpPr>
          <p:cNvPr id="17" name="TextBox 16"/>
          <p:cNvSpPr txBox="1"/>
          <p:nvPr/>
        </p:nvSpPr>
        <p:spPr>
          <a:xfrm>
            <a:off x="192089" y="3733170"/>
            <a:ext cx="2758256" cy="830997"/>
          </a:xfrm>
          <a:prstGeom prst="rect">
            <a:avLst/>
          </a:prstGeom>
          <a:noFill/>
        </p:spPr>
        <p:txBody>
          <a:bodyPr wrap="none" rtlCol="0">
            <a:spAutoFit/>
          </a:bodyPr>
          <a:lstStyle/>
          <a:p>
            <a:r>
              <a:rPr lang="en-US" sz="2400" dirty="0" err="1">
                <a:latin typeface="Consolas" panose="020B0609020204030204" pitchFamily="49" charset="0"/>
                <a:cs typeface="Consolas" panose="020B0609020204030204" pitchFamily="49" charset="0"/>
              </a:rPr>
              <a:t>BackgroundColor</a:t>
            </a:r>
            <a:endParaRPr lang="en-US" sz="2400" dirty="0">
              <a:latin typeface="Consolas" panose="020B0609020204030204" pitchFamily="49" charset="0"/>
              <a:cs typeface="Consolas" panose="020B0609020204030204" pitchFamily="49" charset="0"/>
            </a:endParaRPr>
          </a:p>
          <a:p>
            <a:r>
              <a:rPr lang="en-US" sz="2400" dirty="0">
                <a:cs typeface="Segoe UI Light"/>
              </a:rPr>
              <a:t>set to </a:t>
            </a:r>
            <a:r>
              <a:rPr lang="en-US" sz="2400" dirty="0">
                <a:latin typeface="Consolas" panose="020B0609020204030204" pitchFamily="49" charset="0"/>
                <a:cs typeface="Consolas" panose="020B0609020204030204" pitchFamily="49" charset="0"/>
              </a:rPr>
              <a:t>Blue</a:t>
            </a:r>
            <a:r>
              <a:rPr lang="en-US" sz="2400" dirty="0">
                <a:cs typeface="Segoe UI Light"/>
              </a:rPr>
              <a:t> initially</a:t>
            </a:r>
          </a:p>
        </p:txBody>
      </p:sp>
      <p:cxnSp>
        <p:nvCxnSpPr>
          <p:cNvPr id="18" name="Straight Arrow Connector 17"/>
          <p:cNvCxnSpPr/>
          <p:nvPr/>
        </p:nvCxnSpPr>
        <p:spPr>
          <a:xfrm rot="5400000" flipV="1">
            <a:off x="2998912" y="3981176"/>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92090" y="5406681"/>
            <a:ext cx="2733441" cy="830997"/>
          </a:xfrm>
          <a:prstGeom prst="rect">
            <a:avLst/>
          </a:prstGeom>
          <a:noFill/>
        </p:spPr>
        <p:txBody>
          <a:bodyPr wrap="none" rtlCol="0">
            <a:spAutoFit/>
          </a:bodyPr>
          <a:lstStyle/>
          <a:p>
            <a:r>
              <a:rPr lang="en-US" sz="2400" dirty="0" err="1">
                <a:latin typeface="Consolas" panose="020B0609020204030204" pitchFamily="49" charset="0"/>
                <a:cs typeface="Consolas" panose="020B0609020204030204" pitchFamily="49" charset="0"/>
              </a:rPr>
              <a:t>BackgroundColor</a:t>
            </a:r>
            <a:endParaRPr lang="en-US" sz="2400" dirty="0">
              <a:latin typeface="Consolas" panose="020B0609020204030204" pitchFamily="49" charset="0"/>
              <a:cs typeface="Consolas" panose="020B0609020204030204" pitchFamily="49" charset="0"/>
            </a:endParaRPr>
          </a:p>
          <a:p>
            <a:r>
              <a:rPr lang="en-US" sz="2400" dirty="0">
                <a:cs typeface="Segoe UI Light"/>
              </a:rPr>
              <a:t>changes to </a:t>
            </a:r>
            <a:r>
              <a:rPr lang="en-US" sz="2400" dirty="0">
                <a:latin typeface="Consolas" panose="020B0609020204030204" pitchFamily="49" charset="0"/>
                <a:cs typeface="Consolas" panose="020B0609020204030204" pitchFamily="49" charset="0"/>
              </a:rPr>
              <a:t>Green</a:t>
            </a:r>
            <a:endParaRPr lang="en-US" sz="2400" dirty="0">
              <a:cs typeface="Segoe UI Light"/>
            </a:endParaRPr>
          </a:p>
        </p:txBody>
      </p:sp>
      <p:cxnSp>
        <p:nvCxnSpPr>
          <p:cNvPr id="20" name="Straight Arrow Connector 19"/>
          <p:cNvCxnSpPr/>
          <p:nvPr/>
        </p:nvCxnSpPr>
        <p:spPr>
          <a:xfrm rot="5400000" flipV="1">
            <a:off x="2998912" y="5654687"/>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57874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4"/>
            <a:ext cx="10972800" cy="960263"/>
          </a:xfrm>
        </p:spPr>
        <p:txBody>
          <a:bodyPr/>
          <a:lstStyle/>
          <a:p>
            <a:r>
              <a:rPr lang="en-US" sz="2800" dirty="0"/>
              <a:t>Resources can be set in code using </a:t>
            </a:r>
            <a:r>
              <a:rPr lang="en-US" sz="2800" dirty="0" err="1">
                <a:latin typeface="Consolas"/>
                <a:cs typeface="Consolas"/>
              </a:rPr>
              <a:t>SetDynamicResource</a:t>
            </a:r>
            <a:r>
              <a:rPr lang="en-US" sz="2800" dirty="0"/>
              <a:t>, allows logic to apply different resources based on runtime knowledge </a:t>
            </a:r>
          </a:p>
        </p:txBody>
      </p:sp>
      <p:sp>
        <p:nvSpPr>
          <p:cNvPr id="3" name="Title 2"/>
          <p:cNvSpPr>
            <a:spLocks noGrp="1"/>
          </p:cNvSpPr>
          <p:nvPr>
            <p:ph type="title"/>
          </p:nvPr>
        </p:nvSpPr>
        <p:spPr/>
        <p:txBody>
          <a:bodyPr/>
          <a:lstStyle/>
          <a:p>
            <a:r>
              <a:rPr lang="en-US" dirty="0"/>
              <a:t>Applying Resources in code</a:t>
            </a:r>
          </a:p>
        </p:txBody>
      </p:sp>
      <p:sp>
        <p:nvSpPr>
          <p:cNvPr id="4" name="Rectangle 3"/>
          <p:cNvSpPr/>
          <p:nvPr/>
        </p:nvSpPr>
        <p:spPr>
          <a:xfrm>
            <a:off x="1260061" y="3075475"/>
            <a:ext cx="9225602" cy="1733488"/>
          </a:xfrm>
          <a:prstGeom prst="rect">
            <a:avLst/>
          </a:prstGeom>
          <a:solidFill>
            <a:srgbClr val="FFFFFF"/>
          </a:solidFill>
          <a:ln>
            <a:solidFill>
              <a:srgbClr val="606E6F"/>
            </a:solidFill>
          </a:ln>
        </p:spPr>
        <p:txBody>
          <a:bodyPr wrap="none">
            <a:spAutoFit/>
          </a:bodyPr>
          <a:lstStyle/>
          <a:p>
            <a:r>
              <a:rPr lang="en-US" sz="2133" dirty="0" err="1">
                <a:solidFill>
                  <a:srgbClr val="0000FF"/>
                </a:solidFill>
                <a:latin typeface="Consolas" panose="020B0609020204030204" pitchFamily="49" charset="0"/>
                <a:cs typeface="Consolas" panose="020B0609020204030204" pitchFamily="49" charset="0"/>
              </a:rPr>
              <a:t>var</a:t>
            </a:r>
            <a:r>
              <a:rPr lang="en-US" sz="2133" dirty="0">
                <a:solidFill>
                  <a:srgbClr val="0000FF"/>
                </a:solidFill>
                <a:latin typeface="Consolas" panose="020B0609020204030204" pitchFamily="49" charset="0"/>
                <a:cs typeface="Consolas" panose="020B0609020204030204" pitchFamily="49" charset="0"/>
              </a:rPr>
              <a:t> </a:t>
            </a:r>
            <a:r>
              <a:rPr lang="en-US" sz="2133" dirty="0">
                <a:solidFill>
                  <a:srgbClr val="000000"/>
                </a:solidFill>
                <a:latin typeface="Consolas" panose="020B0609020204030204" pitchFamily="49" charset="0"/>
                <a:cs typeface="Consolas" panose="020B0609020204030204" pitchFamily="49" charset="0"/>
              </a:rPr>
              <a:t>name = </a:t>
            </a:r>
            <a:r>
              <a:rPr lang="en-US" sz="2133" dirty="0">
                <a:solidFill>
                  <a:srgbClr val="0000FF"/>
                </a:solidFill>
                <a:latin typeface="Consolas" panose="020B0609020204030204" pitchFamily="49" charset="0"/>
                <a:cs typeface="Consolas" panose="020B0609020204030204" pitchFamily="49" charset="0"/>
              </a:rPr>
              <a:t>new</a:t>
            </a:r>
            <a:r>
              <a:rPr lang="en-US" sz="2133" dirty="0">
                <a:solidFill>
                  <a:srgbClr val="000000"/>
                </a:solidFill>
                <a:latin typeface="Consolas" panose="020B0609020204030204" pitchFamily="49" charset="0"/>
                <a:cs typeface="Consolas" panose="020B0609020204030204" pitchFamily="49" charset="0"/>
              </a:rPr>
              <a:t> </a:t>
            </a:r>
            <a:r>
              <a:rPr lang="en-US" sz="2133" dirty="0">
                <a:solidFill>
                  <a:srgbClr val="2B8FAF"/>
                </a:solidFill>
                <a:latin typeface="Consolas" panose="020B0609020204030204" pitchFamily="49" charset="0"/>
                <a:cs typeface="Consolas" panose="020B0609020204030204" pitchFamily="49" charset="0"/>
              </a:rPr>
              <a:t>Label</a:t>
            </a:r>
            <a:r>
              <a:rPr lang="en-US" sz="2133" dirty="0">
                <a:solidFill>
                  <a:srgbClr val="000000"/>
                </a:solidFill>
                <a:latin typeface="Consolas" panose="020B0609020204030204" pitchFamily="49" charset="0"/>
                <a:cs typeface="Consolas" panose="020B0609020204030204" pitchFamily="49" charset="0"/>
              </a:rPr>
              <a:t> { Text = </a:t>
            </a:r>
            <a:r>
              <a:rPr lang="en-US" sz="2133" dirty="0">
                <a:solidFill>
                  <a:srgbClr val="A31515"/>
                </a:solidFill>
                <a:latin typeface="Consolas" panose="020B0609020204030204" pitchFamily="49" charset="0"/>
                <a:cs typeface="Consolas" panose="020B0609020204030204" pitchFamily="49" charset="0"/>
              </a:rPr>
              <a:t>"Name"</a:t>
            </a:r>
            <a:r>
              <a:rPr lang="en-US" sz="2133" dirty="0">
                <a:solidFill>
                  <a:srgbClr val="000000"/>
                </a:solidFill>
                <a:latin typeface="Consolas" panose="020B0609020204030204" pitchFamily="49" charset="0"/>
                <a:cs typeface="Consolas" panose="020B0609020204030204" pitchFamily="49" charset="0"/>
              </a:rPr>
              <a:t> };</a:t>
            </a:r>
          </a:p>
          <a:p>
            <a:endParaRPr lang="en-US" sz="2133" dirty="0">
              <a:solidFill>
                <a:srgbClr val="000000"/>
              </a:solidFill>
              <a:latin typeface="Consolas" panose="020B0609020204030204" pitchFamily="49" charset="0"/>
              <a:cs typeface="Consolas" panose="020B0609020204030204" pitchFamily="49" charset="0"/>
            </a:endParaRPr>
          </a:p>
          <a:p>
            <a:endParaRPr lang="en-US" sz="2133" dirty="0">
              <a:solidFill>
                <a:srgbClr val="000000"/>
              </a:solidFill>
              <a:latin typeface="Consolas" panose="020B0609020204030204" pitchFamily="49" charset="0"/>
              <a:cs typeface="Consolas" panose="020B0609020204030204" pitchFamily="49" charset="0"/>
            </a:endParaRPr>
          </a:p>
          <a:p>
            <a:r>
              <a:rPr lang="en-US" sz="2133" dirty="0" err="1">
                <a:solidFill>
                  <a:srgbClr val="000000"/>
                </a:solidFill>
                <a:latin typeface="Consolas" panose="020B0609020204030204" pitchFamily="49" charset="0"/>
                <a:cs typeface="Consolas" panose="020B0609020204030204" pitchFamily="49" charset="0"/>
              </a:rPr>
              <a:t>name.SetDynamicResource</a:t>
            </a:r>
            <a:r>
              <a:rPr lang="en-US" sz="2133" dirty="0">
                <a:solidFill>
                  <a:srgbClr val="000000"/>
                </a:solidFill>
                <a:latin typeface="Consolas" panose="020B0609020204030204" pitchFamily="49" charset="0"/>
                <a:cs typeface="Consolas" panose="020B0609020204030204" pitchFamily="49" charset="0"/>
              </a:rPr>
              <a:t>(</a:t>
            </a:r>
            <a:r>
              <a:rPr lang="en-US" sz="2133" dirty="0" err="1">
                <a:solidFill>
                  <a:srgbClr val="2B8FAF"/>
                </a:solidFill>
                <a:latin typeface="Consolas" panose="020B0609020204030204" pitchFamily="49" charset="0"/>
                <a:cs typeface="Consolas" panose="020B0609020204030204" pitchFamily="49" charset="0"/>
              </a:rPr>
              <a:t>Label</a:t>
            </a:r>
            <a:r>
              <a:rPr lang="en-US" sz="2133" dirty="0" err="1">
                <a:solidFill>
                  <a:srgbClr val="000000"/>
                </a:solidFill>
                <a:latin typeface="Consolas" panose="020B0609020204030204" pitchFamily="49" charset="0"/>
                <a:cs typeface="Consolas" panose="020B0609020204030204" pitchFamily="49" charset="0"/>
              </a:rPr>
              <a:t>.TextColorProperty</a:t>
            </a:r>
            <a:r>
              <a:rPr lang="en-US" sz="2133" dirty="0">
                <a:solidFill>
                  <a:srgbClr val="000000"/>
                </a:solidFill>
                <a:latin typeface="Consolas" panose="020B0609020204030204" pitchFamily="49" charset="0"/>
                <a:cs typeface="Consolas" panose="020B0609020204030204" pitchFamily="49" charset="0"/>
              </a:rPr>
              <a:t>, </a:t>
            </a:r>
            <a:r>
              <a:rPr lang="en-US" sz="2133" dirty="0">
                <a:solidFill>
                  <a:srgbClr val="A31515"/>
                </a:solidFill>
                <a:latin typeface="Consolas" panose="020B0609020204030204" pitchFamily="49" charset="0"/>
                <a:cs typeface="Consolas" panose="020B0609020204030204" pitchFamily="49" charset="0"/>
              </a:rPr>
              <a:t>"</a:t>
            </a:r>
            <a:r>
              <a:rPr lang="en-US" sz="2133" dirty="0" err="1">
                <a:solidFill>
                  <a:srgbClr val="A31515"/>
                </a:solidFill>
                <a:latin typeface="Consolas" panose="020B0609020204030204" pitchFamily="49" charset="0"/>
                <a:cs typeface="Consolas" panose="020B0609020204030204" pitchFamily="49" charset="0"/>
              </a:rPr>
              <a:t>hlColor</a:t>
            </a:r>
            <a:r>
              <a:rPr lang="en-US" sz="2133" dirty="0">
                <a:solidFill>
                  <a:srgbClr val="A31515"/>
                </a:solidFill>
                <a:latin typeface="Consolas" panose="020B0609020204030204" pitchFamily="49" charset="0"/>
                <a:cs typeface="Consolas" panose="020B0609020204030204" pitchFamily="49" charset="0"/>
              </a:rPr>
              <a:t>"</a:t>
            </a:r>
            <a:r>
              <a:rPr lang="en-US" sz="2133" dirty="0">
                <a:solidFill>
                  <a:srgbClr val="000000"/>
                </a:solidFill>
                <a:latin typeface="Consolas" panose="020B0609020204030204" pitchFamily="49" charset="0"/>
                <a:cs typeface="Consolas" panose="020B0609020204030204" pitchFamily="49" charset="0"/>
              </a:rPr>
              <a:t>);</a:t>
            </a:r>
          </a:p>
          <a:p>
            <a:endParaRPr lang="en-US" sz="2133" dirty="0">
              <a:latin typeface="Consolas" panose="020B0609020204030204" pitchFamily="49" charset="0"/>
              <a:cs typeface="Consolas" panose="020B0609020204030204" pitchFamily="49" charset="0"/>
            </a:endParaRPr>
          </a:p>
        </p:txBody>
      </p:sp>
      <p:sp>
        <p:nvSpPr>
          <p:cNvPr id="13" name="TextBox 12"/>
          <p:cNvSpPr txBox="1"/>
          <p:nvPr/>
        </p:nvSpPr>
        <p:spPr>
          <a:xfrm>
            <a:off x="7416801" y="5359401"/>
            <a:ext cx="3731727" cy="461665"/>
          </a:xfrm>
          <a:prstGeom prst="rect">
            <a:avLst/>
          </a:prstGeom>
          <a:noFill/>
        </p:spPr>
        <p:txBody>
          <a:bodyPr wrap="none" rtlCol="0">
            <a:spAutoFit/>
          </a:bodyPr>
          <a:lstStyle/>
          <a:p>
            <a:r>
              <a:rPr lang="en-US" sz="2400" dirty="0">
                <a:cs typeface="Segoe UI Light"/>
              </a:rPr>
              <a:t>The Resource key to apply</a:t>
            </a:r>
          </a:p>
        </p:txBody>
      </p:sp>
      <p:cxnSp>
        <p:nvCxnSpPr>
          <p:cNvPr id="14" name="Straight Arrow Connector 13"/>
          <p:cNvCxnSpPr/>
          <p:nvPr/>
        </p:nvCxnSpPr>
        <p:spPr>
          <a:xfrm flipV="1">
            <a:off x="9753600" y="4736180"/>
            <a:ext cx="0" cy="73152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540668" y="5359401"/>
            <a:ext cx="4786054" cy="461665"/>
          </a:xfrm>
          <a:prstGeom prst="rect">
            <a:avLst/>
          </a:prstGeom>
          <a:noFill/>
        </p:spPr>
        <p:txBody>
          <a:bodyPr wrap="none" rtlCol="0">
            <a:spAutoFit/>
          </a:bodyPr>
          <a:lstStyle/>
          <a:p>
            <a:r>
              <a:rPr lang="en-US" sz="2400" dirty="0">
                <a:cs typeface="Segoe UI Light"/>
              </a:rPr>
              <a:t>The </a:t>
            </a:r>
            <a:r>
              <a:rPr lang="en-US" sz="2400" dirty="0" err="1">
                <a:latin typeface="Consolas" panose="020B0609020204030204" pitchFamily="49" charset="0"/>
                <a:cs typeface="Consolas" panose="020B0609020204030204" pitchFamily="49" charset="0"/>
              </a:rPr>
              <a:t>BindableProperty</a:t>
            </a:r>
            <a:r>
              <a:rPr lang="en-US" sz="2400" dirty="0">
                <a:cs typeface="Segoe UI Light"/>
              </a:rPr>
              <a:t> to assign</a:t>
            </a:r>
          </a:p>
        </p:txBody>
      </p:sp>
      <p:cxnSp>
        <p:nvCxnSpPr>
          <p:cNvPr id="16" name="Straight Arrow Connector 15"/>
          <p:cNvCxnSpPr/>
          <p:nvPr/>
        </p:nvCxnSpPr>
        <p:spPr>
          <a:xfrm flipV="1">
            <a:off x="6875285" y="4736180"/>
            <a:ext cx="0" cy="73152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56770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9B11-5DB0-4AFD-B3DB-D8B44498445E}"/>
              </a:ext>
            </a:extLst>
          </p:cNvPr>
          <p:cNvSpPr>
            <a:spLocks noGrp="1"/>
          </p:cNvSpPr>
          <p:nvPr>
            <p:ph type="title"/>
          </p:nvPr>
        </p:nvSpPr>
        <p:spPr/>
        <p:txBody>
          <a:bodyPr/>
          <a:lstStyle/>
          <a:p>
            <a:r>
              <a:rPr lang="en-US" dirty="0"/>
              <a:t>Styles</a:t>
            </a:r>
          </a:p>
        </p:txBody>
      </p:sp>
    </p:spTree>
    <p:extLst>
      <p:ext uri="{BB962C8B-B14F-4D97-AF65-F5344CB8AC3E}">
        <p14:creationId xmlns:p14="http://schemas.microsoft.com/office/powerpoint/2010/main" val="1848962670"/>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162056" y="2899738"/>
            <a:ext cx="1807593" cy="1253407"/>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p:nvSpPr>
        <p:spPr>
          <a:xfrm>
            <a:off x="3162054" y="4982186"/>
            <a:ext cx="1807593" cy="1253407"/>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Content Placeholder 5"/>
          <p:cNvSpPr>
            <a:spLocks noGrp="1"/>
          </p:cNvSpPr>
          <p:nvPr>
            <p:ph sz="quarter" idx="10"/>
          </p:nvPr>
        </p:nvSpPr>
        <p:spPr>
          <a:xfrm>
            <a:off x="609600" y="1613054"/>
            <a:ext cx="10972800" cy="849463"/>
          </a:xfrm>
        </p:spPr>
        <p:txBody>
          <a:bodyPr/>
          <a:lstStyle/>
          <a:p>
            <a:r>
              <a:rPr lang="en-US" sz="2400" dirty="0"/>
              <a:t>Resources let you avoid duplicate values, but you still have to set each property individually which creates clutter and yields repeated code</a:t>
            </a:r>
          </a:p>
        </p:txBody>
      </p:sp>
      <p:sp>
        <p:nvSpPr>
          <p:cNvPr id="5" name="Title 4"/>
          <p:cNvSpPr>
            <a:spLocks noGrp="1"/>
          </p:cNvSpPr>
          <p:nvPr>
            <p:ph type="title"/>
          </p:nvPr>
        </p:nvSpPr>
        <p:spPr/>
        <p:txBody>
          <a:bodyPr/>
          <a:lstStyle/>
          <a:p>
            <a:r>
              <a:rPr lang="en-US" dirty="0"/>
              <a:t>Motivation [repeated code]</a:t>
            </a:r>
          </a:p>
        </p:txBody>
      </p:sp>
      <p:sp>
        <p:nvSpPr>
          <p:cNvPr id="8" name="Rectangle 7"/>
          <p:cNvSpPr/>
          <p:nvPr/>
        </p:nvSpPr>
        <p:spPr>
          <a:xfrm>
            <a:off x="2805355" y="2543925"/>
            <a:ext cx="6519734" cy="1959062"/>
          </a:xfrm>
          <a:prstGeom prst="rect">
            <a:avLst/>
          </a:prstGeom>
          <a:noFill/>
          <a:ln>
            <a:solidFill>
              <a:srgbClr val="606E6F"/>
            </a:solidFill>
            <a:prstDash val="solid"/>
          </a:ln>
        </p:spPr>
        <p:txBody>
          <a:bodyPr wrap="none">
            <a:spAutoFit/>
          </a:bodyPr>
          <a:lstStyle/>
          <a:p>
            <a:r>
              <a:rPr lang="en-US" sz="1733" dirty="0">
                <a:solidFill>
                  <a:srgbClr val="0000FF"/>
                </a:solidFill>
                <a:latin typeface="Consolas"/>
                <a:cs typeface="Consolas"/>
              </a:rPr>
              <a:t>&lt;</a:t>
            </a:r>
            <a:r>
              <a:rPr lang="en-US" sz="1733" dirty="0">
                <a:solidFill>
                  <a:srgbClr val="A31515"/>
                </a:solidFill>
                <a:latin typeface="Consolas"/>
                <a:cs typeface="Consolas"/>
              </a:rPr>
              <a:t>Button </a:t>
            </a:r>
          </a:p>
          <a:p>
            <a:r>
              <a:rPr lang="en-US" sz="1733" dirty="0">
                <a:solidFill>
                  <a:srgbClr val="FF0000"/>
                </a:solidFill>
                <a:latin typeface="Consolas"/>
                <a:cs typeface="Consolas"/>
              </a:rPr>
              <a:t>  </a:t>
            </a:r>
            <a:r>
              <a:rPr lang="en-US" sz="1733" dirty="0" err="1">
                <a:solidFill>
                  <a:srgbClr val="FF0000"/>
                </a:solidFill>
                <a:latin typeface="Consolas"/>
                <a:cs typeface="Consolas"/>
              </a:rPr>
              <a:t>BackgroundColor</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highlightColor</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A31515"/>
                </a:solidFill>
                <a:latin typeface="Consolas"/>
                <a:cs typeface="Consolas"/>
              </a:rPr>
              <a:t> </a:t>
            </a:r>
            <a:br>
              <a:rPr lang="en-US" sz="1733" dirty="0">
                <a:solidFill>
                  <a:srgbClr val="000000"/>
                </a:solidFill>
                <a:latin typeface="Consolas"/>
                <a:cs typeface="Consolas"/>
              </a:rPr>
            </a:br>
            <a:r>
              <a:rPr lang="en-US" sz="1733" dirty="0">
                <a:solidFill>
                  <a:srgbClr val="A31515"/>
                </a:solidFill>
                <a:latin typeface="Consolas"/>
                <a:cs typeface="Consolas"/>
              </a:rPr>
              <a:t>  </a:t>
            </a:r>
            <a:r>
              <a:rPr lang="en-US" sz="1733" dirty="0" err="1">
                <a:solidFill>
                  <a:srgbClr val="FF0000"/>
                </a:solidFill>
                <a:latin typeface="Consolas"/>
                <a:cs typeface="Consolas"/>
              </a:rPr>
              <a:t>BorderColor</a:t>
            </a:r>
            <a:r>
              <a:rPr lang="en-US" sz="1733" dirty="0">
                <a:solidFill>
                  <a:srgbClr val="FF0000"/>
                </a:solidFill>
                <a:latin typeface="Consolas"/>
                <a:cs typeface="Consolas"/>
              </a:rPr>
              <a: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edgeColor</a:t>
            </a:r>
            <a:r>
              <a:rPr lang="en-US" sz="1733" dirty="0">
                <a:solidFill>
                  <a:srgbClr val="0000FF"/>
                </a:solidFill>
                <a:latin typeface="Consolas"/>
                <a:cs typeface="Consolas"/>
              </a:rPr>
              <a:t>}</a:t>
            </a:r>
            <a:r>
              <a:rPr lang="en-US" sz="1733" dirty="0">
                <a:solidFill>
                  <a:srgbClr val="000000"/>
                </a:solidFill>
                <a:latin typeface="Consolas"/>
                <a:cs typeface="Consolas"/>
              </a:rPr>
              <a:t>"</a:t>
            </a:r>
            <a:br>
              <a:rPr lang="en-US" sz="1733" dirty="0">
                <a:solidFill>
                  <a:srgbClr val="000000"/>
                </a:solidFill>
                <a:latin typeface="Consolas"/>
                <a:cs typeface="Consolas"/>
              </a:rPr>
            </a:br>
            <a:r>
              <a:rPr lang="en-US" sz="1733" dirty="0">
                <a:solidFill>
                  <a:srgbClr val="A31515"/>
                </a:solidFill>
                <a:latin typeface="Consolas"/>
                <a:cs typeface="Consolas"/>
              </a:rPr>
              <a:t>  </a:t>
            </a:r>
            <a:r>
              <a:rPr lang="en-US" sz="1733" dirty="0" err="1">
                <a:solidFill>
                  <a:srgbClr val="FF0000"/>
                </a:solidFill>
                <a:latin typeface="Consolas"/>
                <a:cs typeface="Consolas"/>
              </a:rPr>
              <a:t>BorderRadius</a:t>
            </a:r>
            <a:r>
              <a:rPr lang="en-US" sz="1733" dirty="0">
                <a:solidFill>
                  <a:srgbClr val="FF0000"/>
                </a:solidFill>
                <a:latin typeface="Consolas"/>
                <a:cs typeface="Consolas"/>
              </a:rPr>
              <a: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edgeRadius</a:t>
            </a:r>
            <a:r>
              <a:rPr lang="en-US" sz="1733" dirty="0">
                <a:solidFill>
                  <a:srgbClr val="0000FF"/>
                </a:solidFill>
                <a:latin typeface="Consolas"/>
                <a:cs typeface="Consolas"/>
              </a:rPr>
              <a:t>}</a:t>
            </a:r>
            <a:r>
              <a:rPr lang="en-US" sz="1733" dirty="0">
                <a:solidFill>
                  <a:srgbClr val="000000"/>
                </a:solidFill>
                <a:latin typeface="Consolas"/>
                <a:cs typeface="Consolas"/>
              </a:rPr>
              <a:t>"</a:t>
            </a:r>
            <a:br>
              <a:rPr lang="en-US" sz="1733" dirty="0">
                <a:solidFill>
                  <a:srgbClr val="000000"/>
                </a:solidFill>
                <a:latin typeface="Consolas"/>
                <a:cs typeface="Consolas"/>
              </a:rPr>
            </a:br>
            <a:r>
              <a:rPr lang="en-US" sz="1733" dirty="0">
                <a:solidFill>
                  <a:srgbClr val="A31515"/>
                </a:solidFill>
                <a:latin typeface="Consolas"/>
                <a:cs typeface="Consolas"/>
              </a:rPr>
              <a:t>  </a:t>
            </a:r>
            <a:r>
              <a:rPr lang="en-US" sz="1733" dirty="0" err="1">
                <a:solidFill>
                  <a:srgbClr val="FF0000"/>
                </a:solidFill>
                <a:latin typeface="Consolas"/>
                <a:cs typeface="Consolas"/>
              </a:rPr>
              <a:t>BorderWidth</a:t>
            </a:r>
            <a:r>
              <a:rPr lang="en-US" sz="1733" dirty="0">
                <a:solidFill>
                  <a:srgbClr val="FF0000"/>
                </a:solidFill>
                <a:latin typeface="Consolas"/>
                <a:cs typeface="Consolas"/>
              </a:rPr>
              <a: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edgeSize</a:t>
            </a:r>
            <a:r>
              <a:rPr lang="en-US" sz="1733" dirty="0">
                <a:solidFill>
                  <a:srgbClr val="0000FF"/>
                </a:solidFill>
                <a:latin typeface="Consolas"/>
                <a:cs typeface="Consolas"/>
              </a:rPr>
              <a:t>}</a:t>
            </a:r>
            <a:r>
              <a:rPr lang="en-US" sz="1733" dirty="0">
                <a:solidFill>
                  <a:srgbClr val="000000"/>
                </a:solidFill>
                <a:latin typeface="Consolas"/>
                <a:cs typeface="Consolas"/>
              </a:rPr>
              <a:t>"</a:t>
            </a:r>
            <a:br>
              <a:rPr lang="en-US" sz="1733" dirty="0">
                <a:solidFill>
                  <a:srgbClr val="000000"/>
                </a:solidFill>
                <a:latin typeface="Consolas"/>
                <a:cs typeface="Consolas"/>
              </a:rPr>
            </a:br>
            <a:r>
              <a:rPr lang="en-US" sz="1733" dirty="0">
                <a:solidFill>
                  <a:srgbClr val="000000"/>
                </a:solidFill>
                <a:latin typeface="Consolas"/>
                <a:cs typeface="Consolas"/>
              </a:rPr>
              <a:t> </a:t>
            </a:r>
            <a:r>
              <a:rPr lang="en-US" sz="1733" dirty="0">
                <a:solidFill>
                  <a:srgbClr val="A31515"/>
                </a:solidFill>
                <a:latin typeface="Consolas"/>
                <a:cs typeface="Consolas"/>
              </a:rPr>
              <a:t> </a:t>
            </a:r>
            <a:r>
              <a:rPr lang="en-US" sz="1733" dirty="0" err="1">
                <a:solidFill>
                  <a:srgbClr val="FF0000"/>
                </a:solidFill>
                <a:latin typeface="Consolas"/>
                <a:cs typeface="Consolas"/>
              </a:rPr>
              <a:t>TextColor</a:t>
            </a:r>
            <a:r>
              <a:rPr lang="en-US" sz="1733" dirty="0">
                <a:solidFill>
                  <a:srgbClr val="FF0000"/>
                </a:solidFill>
                <a:latin typeface="Consolas"/>
                <a:cs typeface="Consolas"/>
              </a:rPr>
              <a: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textColor</a:t>
            </a:r>
            <a:r>
              <a:rPr lang="en-US" sz="1733" dirty="0">
                <a:solidFill>
                  <a:srgbClr val="0000FF"/>
                </a:solidFill>
                <a:latin typeface="Consolas"/>
                <a:cs typeface="Consolas"/>
              </a:rPr>
              <a:t>}</a:t>
            </a:r>
            <a:r>
              <a:rPr lang="en-US" sz="1733" dirty="0">
                <a:solidFill>
                  <a:srgbClr val="000000"/>
                </a:solidFill>
                <a:latin typeface="Consolas"/>
                <a:cs typeface="Consolas"/>
              </a:rPr>
              <a:t>"</a:t>
            </a:r>
            <a:br>
              <a:rPr lang="en-US" sz="1733" dirty="0">
                <a:solidFill>
                  <a:srgbClr val="000000"/>
                </a:solidFill>
                <a:latin typeface="Consolas"/>
                <a:cs typeface="Consolas"/>
              </a:rPr>
            </a:br>
            <a:r>
              <a:rPr lang="en-US" sz="1733" dirty="0">
                <a:solidFill>
                  <a:srgbClr val="A31515"/>
                </a:solidFill>
                <a:latin typeface="Consolas"/>
                <a:cs typeface="Consolas"/>
              </a:rPr>
              <a:t>  </a:t>
            </a:r>
            <a:r>
              <a:rPr lang="en-US" sz="1733" dirty="0">
                <a:solidFill>
                  <a:srgbClr val="FF0000"/>
                </a:solidFill>
                <a:latin typeface="Consolas"/>
                <a:cs typeface="Consolas"/>
              </a:rPr>
              <a:t>Text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OK</a:t>
            </a:r>
            <a:r>
              <a:rPr lang="en-US" sz="1733" dirty="0">
                <a:solidFill>
                  <a:srgbClr val="000000"/>
                </a:solidFill>
                <a:latin typeface="Consolas"/>
                <a:cs typeface="Consolas"/>
              </a:rPr>
              <a:t>"</a:t>
            </a:r>
            <a:r>
              <a:rPr lang="en-US" sz="1733" dirty="0">
                <a:solidFill>
                  <a:srgbClr val="A31515"/>
                </a:solidFill>
                <a:latin typeface="Consolas"/>
                <a:cs typeface="Consolas"/>
              </a:rPr>
              <a:t> </a:t>
            </a:r>
            <a:r>
              <a:rPr lang="en-US" sz="1733" dirty="0">
                <a:solidFill>
                  <a:srgbClr val="0000FF"/>
                </a:solidFill>
                <a:latin typeface="Consolas"/>
                <a:cs typeface="Consolas"/>
              </a:rPr>
              <a:t>/&gt;</a:t>
            </a:r>
            <a:r>
              <a:rPr lang="en-US" sz="1733" dirty="0">
                <a:latin typeface="Consolas"/>
                <a:cs typeface="Consolas"/>
              </a:rPr>
              <a:t> </a:t>
            </a:r>
          </a:p>
        </p:txBody>
      </p:sp>
      <p:sp>
        <p:nvSpPr>
          <p:cNvPr id="11" name="TextBox 10"/>
          <p:cNvSpPr txBox="1"/>
          <p:nvPr/>
        </p:nvSpPr>
        <p:spPr>
          <a:xfrm>
            <a:off x="304801" y="3773996"/>
            <a:ext cx="2002471" cy="1569660"/>
          </a:xfrm>
          <a:prstGeom prst="rect">
            <a:avLst/>
          </a:prstGeom>
          <a:noFill/>
        </p:spPr>
        <p:txBody>
          <a:bodyPr wrap="none" rtlCol="0">
            <a:spAutoFit/>
          </a:bodyPr>
          <a:lstStyle/>
          <a:p>
            <a:r>
              <a:rPr lang="en-US" sz="2400" dirty="0">
                <a:cs typeface="Segoe UI Light"/>
              </a:rPr>
              <a:t>The property</a:t>
            </a:r>
          </a:p>
          <a:p>
            <a:r>
              <a:rPr lang="en-US" sz="2400" dirty="0">
                <a:cs typeface="Segoe UI Light"/>
              </a:rPr>
              <a:t>settings must</a:t>
            </a:r>
          </a:p>
          <a:p>
            <a:r>
              <a:rPr lang="en-US" sz="2400" dirty="0">
                <a:cs typeface="Segoe UI Light"/>
              </a:rPr>
              <a:t>be repeated</a:t>
            </a:r>
          </a:p>
          <a:p>
            <a:r>
              <a:rPr lang="en-US" sz="2400" dirty="0">
                <a:cs typeface="Segoe UI Light"/>
              </a:rPr>
              <a:t>on each view</a:t>
            </a:r>
          </a:p>
        </p:txBody>
      </p:sp>
      <p:sp>
        <p:nvSpPr>
          <p:cNvPr id="12" name="Rectangle 11"/>
          <p:cNvSpPr/>
          <p:nvPr/>
        </p:nvSpPr>
        <p:spPr>
          <a:xfrm>
            <a:off x="2805355" y="4617637"/>
            <a:ext cx="6519734" cy="1959062"/>
          </a:xfrm>
          <a:prstGeom prst="rect">
            <a:avLst/>
          </a:prstGeom>
          <a:noFill/>
          <a:ln>
            <a:solidFill>
              <a:srgbClr val="606E6F"/>
            </a:solidFill>
            <a:prstDash val="solid"/>
          </a:ln>
        </p:spPr>
        <p:txBody>
          <a:bodyPr wrap="none">
            <a:spAutoFit/>
          </a:bodyPr>
          <a:lstStyle/>
          <a:p>
            <a:r>
              <a:rPr lang="en-US" sz="1733" dirty="0">
                <a:solidFill>
                  <a:srgbClr val="0000FF"/>
                </a:solidFill>
                <a:latin typeface="Consolas"/>
                <a:cs typeface="Consolas"/>
              </a:rPr>
              <a:t>&lt;</a:t>
            </a:r>
            <a:r>
              <a:rPr lang="en-US" sz="1733" dirty="0">
                <a:solidFill>
                  <a:srgbClr val="A31515"/>
                </a:solidFill>
                <a:latin typeface="Consolas"/>
                <a:cs typeface="Consolas"/>
              </a:rPr>
              <a:t>Button </a:t>
            </a:r>
          </a:p>
          <a:p>
            <a:r>
              <a:rPr lang="en-US" sz="1733" dirty="0">
                <a:solidFill>
                  <a:srgbClr val="FF0000"/>
                </a:solidFill>
                <a:latin typeface="Consolas"/>
                <a:cs typeface="Consolas"/>
              </a:rPr>
              <a:t>  </a:t>
            </a:r>
            <a:r>
              <a:rPr lang="en-US" sz="1733" dirty="0" err="1">
                <a:solidFill>
                  <a:srgbClr val="FF0000"/>
                </a:solidFill>
                <a:latin typeface="Consolas"/>
                <a:cs typeface="Consolas"/>
              </a:rPr>
              <a:t>BackgroundColor</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highlightColor</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A31515"/>
                </a:solidFill>
                <a:latin typeface="Consolas"/>
                <a:cs typeface="Consolas"/>
              </a:rPr>
              <a:t> </a:t>
            </a:r>
            <a:br>
              <a:rPr lang="en-US" sz="1733" dirty="0">
                <a:solidFill>
                  <a:srgbClr val="000000"/>
                </a:solidFill>
                <a:latin typeface="Consolas"/>
                <a:cs typeface="Consolas"/>
              </a:rPr>
            </a:br>
            <a:r>
              <a:rPr lang="en-US" sz="1733" dirty="0">
                <a:solidFill>
                  <a:srgbClr val="A31515"/>
                </a:solidFill>
                <a:latin typeface="Consolas"/>
                <a:cs typeface="Consolas"/>
              </a:rPr>
              <a:t>  </a:t>
            </a:r>
            <a:r>
              <a:rPr lang="en-US" sz="1733" dirty="0" err="1">
                <a:solidFill>
                  <a:srgbClr val="FF0000"/>
                </a:solidFill>
                <a:latin typeface="Consolas"/>
                <a:cs typeface="Consolas"/>
              </a:rPr>
              <a:t>BorderColor</a:t>
            </a:r>
            <a:r>
              <a:rPr lang="en-US" sz="1733" dirty="0">
                <a:solidFill>
                  <a:srgbClr val="FF0000"/>
                </a:solidFill>
                <a:latin typeface="Consolas"/>
                <a:cs typeface="Consolas"/>
              </a:rPr>
              <a: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edgeColor</a:t>
            </a:r>
            <a:r>
              <a:rPr lang="en-US" sz="1733" dirty="0">
                <a:solidFill>
                  <a:srgbClr val="0000FF"/>
                </a:solidFill>
                <a:latin typeface="Consolas"/>
                <a:cs typeface="Consolas"/>
              </a:rPr>
              <a:t>}</a:t>
            </a:r>
            <a:r>
              <a:rPr lang="en-US" sz="1733" dirty="0">
                <a:solidFill>
                  <a:srgbClr val="000000"/>
                </a:solidFill>
                <a:latin typeface="Consolas"/>
                <a:cs typeface="Consolas"/>
              </a:rPr>
              <a:t>"</a:t>
            </a:r>
            <a:br>
              <a:rPr lang="en-US" sz="1733" dirty="0">
                <a:solidFill>
                  <a:srgbClr val="000000"/>
                </a:solidFill>
                <a:latin typeface="Consolas"/>
                <a:cs typeface="Consolas"/>
              </a:rPr>
            </a:br>
            <a:r>
              <a:rPr lang="en-US" sz="1733" dirty="0">
                <a:solidFill>
                  <a:srgbClr val="A31515"/>
                </a:solidFill>
                <a:latin typeface="Consolas"/>
                <a:cs typeface="Consolas"/>
              </a:rPr>
              <a:t>  </a:t>
            </a:r>
            <a:r>
              <a:rPr lang="en-US" sz="1733" dirty="0" err="1">
                <a:solidFill>
                  <a:srgbClr val="FF0000"/>
                </a:solidFill>
                <a:latin typeface="Consolas"/>
                <a:cs typeface="Consolas"/>
              </a:rPr>
              <a:t>BorderRadius</a:t>
            </a:r>
            <a:r>
              <a:rPr lang="en-US" sz="1733" dirty="0">
                <a:solidFill>
                  <a:srgbClr val="FF0000"/>
                </a:solidFill>
                <a:latin typeface="Consolas"/>
                <a:cs typeface="Consolas"/>
              </a:rPr>
              <a: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edgeRadius</a:t>
            </a:r>
            <a:r>
              <a:rPr lang="en-US" sz="1733" dirty="0">
                <a:solidFill>
                  <a:srgbClr val="0000FF"/>
                </a:solidFill>
                <a:latin typeface="Consolas"/>
                <a:cs typeface="Consolas"/>
              </a:rPr>
              <a:t>}</a:t>
            </a:r>
            <a:r>
              <a:rPr lang="en-US" sz="1733" dirty="0">
                <a:solidFill>
                  <a:srgbClr val="000000"/>
                </a:solidFill>
                <a:latin typeface="Consolas"/>
                <a:cs typeface="Consolas"/>
              </a:rPr>
              <a:t>"</a:t>
            </a:r>
            <a:br>
              <a:rPr lang="en-US" sz="1733" dirty="0">
                <a:solidFill>
                  <a:srgbClr val="000000"/>
                </a:solidFill>
                <a:latin typeface="Consolas"/>
                <a:cs typeface="Consolas"/>
              </a:rPr>
            </a:br>
            <a:r>
              <a:rPr lang="en-US" sz="1733" dirty="0">
                <a:solidFill>
                  <a:srgbClr val="A31515"/>
                </a:solidFill>
                <a:latin typeface="Consolas"/>
                <a:cs typeface="Consolas"/>
              </a:rPr>
              <a:t>  </a:t>
            </a:r>
            <a:r>
              <a:rPr lang="en-US" sz="1733" dirty="0" err="1">
                <a:solidFill>
                  <a:srgbClr val="FF0000"/>
                </a:solidFill>
                <a:latin typeface="Consolas"/>
                <a:cs typeface="Consolas"/>
              </a:rPr>
              <a:t>BorderWidth</a:t>
            </a:r>
            <a:r>
              <a:rPr lang="en-US" sz="1733" dirty="0">
                <a:solidFill>
                  <a:srgbClr val="FF0000"/>
                </a:solidFill>
                <a:latin typeface="Consolas"/>
                <a:cs typeface="Consolas"/>
              </a:rPr>
              <a: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edgeSize</a:t>
            </a:r>
            <a:r>
              <a:rPr lang="en-US" sz="1733" dirty="0">
                <a:solidFill>
                  <a:srgbClr val="0000FF"/>
                </a:solidFill>
                <a:latin typeface="Consolas"/>
                <a:cs typeface="Consolas"/>
              </a:rPr>
              <a:t>}</a:t>
            </a:r>
            <a:r>
              <a:rPr lang="en-US" sz="1733" dirty="0">
                <a:solidFill>
                  <a:srgbClr val="000000"/>
                </a:solidFill>
                <a:latin typeface="Consolas"/>
                <a:cs typeface="Consolas"/>
              </a:rPr>
              <a:t>"</a:t>
            </a:r>
            <a:br>
              <a:rPr lang="en-US" sz="1733" dirty="0">
                <a:solidFill>
                  <a:srgbClr val="000000"/>
                </a:solidFill>
                <a:latin typeface="Consolas"/>
                <a:cs typeface="Consolas"/>
              </a:rPr>
            </a:br>
            <a:r>
              <a:rPr lang="en-US" sz="1733" dirty="0">
                <a:solidFill>
                  <a:srgbClr val="000000"/>
                </a:solidFill>
                <a:latin typeface="Consolas"/>
                <a:cs typeface="Consolas"/>
              </a:rPr>
              <a:t> </a:t>
            </a:r>
            <a:r>
              <a:rPr lang="en-US" sz="1733" dirty="0">
                <a:solidFill>
                  <a:srgbClr val="A31515"/>
                </a:solidFill>
                <a:latin typeface="Consolas"/>
                <a:cs typeface="Consolas"/>
              </a:rPr>
              <a:t> </a:t>
            </a:r>
            <a:r>
              <a:rPr lang="en-US" sz="1733" dirty="0" err="1">
                <a:solidFill>
                  <a:srgbClr val="FF0000"/>
                </a:solidFill>
                <a:latin typeface="Consolas"/>
                <a:cs typeface="Consolas"/>
              </a:rPr>
              <a:t>TextColor</a:t>
            </a:r>
            <a:r>
              <a:rPr lang="en-US" sz="1733" dirty="0">
                <a:solidFill>
                  <a:srgbClr val="FF0000"/>
                </a:solidFill>
                <a:latin typeface="Consolas"/>
                <a:cs typeface="Consolas"/>
              </a:rPr>
              <a: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a:t>
            </a:r>
            <a:r>
              <a:rPr lang="en-US" sz="1733" dirty="0" err="1">
                <a:solidFill>
                  <a:srgbClr val="0000FF"/>
                </a:solidFill>
                <a:latin typeface="Consolas"/>
                <a:cs typeface="Consolas"/>
              </a:rPr>
              <a:t>StaticResource</a:t>
            </a:r>
            <a:r>
              <a:rPr lang="en-US" sz="1733" dirty="0">
                <a:solidFill>
                  <a:srgbClr val="0000FF"/>
                </a:solidFill>
                <a:latin typeface="Consolas"/>
                <a:cs typeface="Consolas"/>
              </a:rPr>
              <a:t> </a:t>
            </a:r>
            <a:r>
              <a:rPr lang="en-US" sz="1733" dirty="0" err="1">
                <a:solidFill>
                  <a:srgbClr val="0000FF"/>
                </a:solidFill>
                <a:latin typeface="Consolas"/>
                <a:cs typeface="Consolas"/>
              </a:rPr>
              <a:t>textColor</a:t>
            </a:r>
            <a:r>
              <a:rPr lang="en-US" sz="1733" dirty="0">
                <a:solidFill>
                  <a:srgbClr val="0000FF"/>
                </a:solidFill>
                <a:latin typeface="Consolas"/>
                <a:cs typeface="Consolas"/>
              </a:rPr>
              <a:t>}</a:t>
            </a:r>
            <a:r>
              <a:rPr lang="en-US" sz="1733" dirty="0">
                <a:solidFill>
                  <a:srgbClr val="000000"/>
                </a:solidFill>
                <a:latin typeface="Consolas"/>
                <a:cs typeface="Consolas"/>
              </a:rPr>
              <a:t>"</a:t>
            </a:r>
            <a:br>
              <a:rPr lang="en-US" sz="1733" dirty="0">
                <a:solidFill>
                  <a:srgbClr val="000000"/>
                </a:solidFill>
                <a:latin typeface="Consolas"/>
                <a:cs typeface="Consolas"/>
              </a:rPr>
            </a:br>
            <a:r>
              <a:rPr lang="en-US" sz="1733" dirty="0">
                <a:solidFill>
                  <a:srgbClr val="A31515"/>
                </a:solidFill>
                <a:latin typeface="Consolas"/>
                <a:cs typeface="Consolas"/>
              </a:rPr>
              <a:t>  </a:t>
            </a:r>
            <a:r>
              <a:rPr lang="en-US" sz="1733" dirty="0">
                <a:solidFill>
                  <a:srgbClr val="FF0000"/>
                </a:solidFill>
                <a:latin typeface="Consolas"/>
                <a:cs typeface="Consolas"/>
              </a:rPr>
              <a:t>Text           </a:t>
            </a:r>
            <a:r>
              <a:rPr lang="en-US" sz="1733" dirty="0">
                <a:solidFill>
                  <a:srgbClr val="0000FF"/>
                </a:solidFill>
                <a:latin typeface="Consolas"/>
                <a:cs typeface="Consolas"/>
              </a:rPr>
              <a:t>=</a:t>
            </a:r>
            <a:r>
              <a:rPr lang="en-US" sz="1733" dirty="0">
                <a:solidFill>
                  <a:srgbClr val="000000"/>
                </a:solidFill>
                <a:latin typeface="Consolas"/>
                <a:cs typeface="Consolas"/>
              </a:rPr>
              <a:t>"</a:t>
            </a:r>
            <a:r>
              <a:rPr lang="en-US" sz="1733" dirty="0">
                <a:solidFill>
                  <a:srgbClr val="0000FF"/>
                </a:solidFill>
                <a:latin typeface="Consolas"/>
                <a:cs typeface="Consolas"/>
              </a:rPr>
              <a:t>Cancel</a:t>
            </a:r>
            <a:r>
              <a:rPr lang="en-US" sz="1733" dirty="0">
                <a:solidFill>
                  <a:srgbClr val="000000"/>
                </a:solidFill>
                <a:latin typeface="Consolas"/>
                <a:cs typeface="Consolas"/>
              </a:rPr>
              <a:t>"</a:t>
            </a:r>
            <a:r>
              <a:rPr lang="en-US" sz="1733" dirty="0">
                <a:solidFill>
                  <a:srgbClr val="A31515"/>
                </a:solidFill>
                <a:latin typeface="Consolas"/>
                <a:cs typeface="Consolas"/>
              </a:rPr>
              <a:t> </a:t>
            </a:r>
            <a:r>
              <a:rPr lang="en-US" sz="1733" dirty="0">
                <a:solidFill>
                  <a:srgbClr val="0000FF"/>
                </a:solidFill>
                <a:latin typeface="Consolas"/>
                <a:cs typeface="Consolas"/>
              </a:rPr>
              <a:t>/&gt;</a:t>
            </a:r>
            <a:r>
              <a:rPr lang="en-US" sz="1733" dirty="0">
                <a:latin typeface="Consolas"/>
                <a:cs typeface="Consolas"/>
              </a:rPr>
              <a:t> </a:t>
            </a:r>
          </a:p>
        </p:txBody>
      </p:sp>
      <p:sp>
        <p:nvSpPr>
          <p:cNvPr id="2" name="Rounded Rectangle 1"/>
          <p:cNvSpPr/>
          <p:nvPr/>
        </p:nvSpPr>
        <p:spPr>
          <a:xfrm>
            <a:off x="8695707" y="3295229"/>
            <a:ext cx="158496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OK</a:t>
            </a:r>
          </a:p>
        </p:txBody>
      </p:sp>
      <p:sp>
        <p:nvSpPr>
          <p:cNvPr id="13" name="Rounded Rectangle 12"/>
          <p:cNvSpPr/>
          <p:nvPr/>
        </p:nvSpPr>
        <p:spPr>
          <a:xfrm>
            <a:off x="8695707" y="5368941"/>
            <a:ext cx="158496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Cancel</a:t>
            </a:r>
          </a:p>
        </p:txBody>
      </p:sp>
      <p:cxnSp>
        <p:nvCxnSpPr>
          <p:cNvPr id="14" name="Straight Arrow Connector 13"/>
          <p:cNvCxnSpPr>
            <a:stCxn id="11" idx="3"/>
            <a:endCxn id="8" idx="1"/>
          </p:cNvCxnSpPr>
          <p:nvPr/>
        </p:nvCxnSpPr>
        <p:spPr>
          <a:xfrm flipV="1">
            <a:off x="2307272" y="3523456"/>
            <a:ext cx="498083" cy="103537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1" idx="3"/>
            <a:endCxn id="12" idx="1"/>
          </p:cNvCxnSpPr>
          <p:nvPr/>
        </p:nvCxnSpPr>
        <p:spPr>
          <a:xfrm>
            <a:off x="2307272" y="4558826"/>
            <a:ext cx="498083" cy="1038342"/>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40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xit" presetSubtype="0" fill="hold" grpId="1"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xit" presetSubtype="0" fill="hold" grpId="1" nodeType="with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609600" y="1613054"/>
            <a:ext cx="10972800" cy="1680460"/>
          </a:xfrm>
        </p:spPr>
        <p:txBody>
          <a:bodyPr/>
          <a:lstStyle/>
          <a:p>
            <a:r>
              <a:rPr lang="en-US" sz="3600" dirty="0"/>
              <a:t>Resource lookup can increase the startup time of your app since the lookup takes longer than assigning a literal value</a:t>
            </a:r>
          </a:p>
        </p:txBody>
      </p:sp>
      <p:sp>
        <p:nvSpPr>
          <p:cNvPr id="5" name="Title 4"/>
          <p:cNvSpPr>
            <a:spLocks noGrp="1"/>
          </p:cNvSpPr>
          <p:nvPr>
            <p:ph type="title"/>
          </p:nvPr>
        </p:nvSpPr>
        <p:spPr/>
        <p:txBody>
          <a:bodyPr/>
          <a:lstStyle/>
          <a:p>
            <a:r>
              <a:rPr lang="en-US" dirty="0"/>
              <a:t>Motivation [efficiency]</a:t>
            </a:r>
          </a:p>
        </p:txBody>
      </p:sp>
      <p:sp>
        <p:nvSpPr>
          <p:cNvPr id="8" name="Rectangle 7"/>
          <p:cNvSpPr/>
          <p:nvPr/>
        </p:nvSpPr>
        <p:spPr>
          <a:xfrm>
            <a:off x="1279921" y="3467760"/>
            <a:ext cx="6211957" cy="1077026"/>
          </a:xfrm>
          <a:prstGeom prst="rect">
            <a:avLst/>
          </a:prstGeom>
          <a:solidFill>
            <a:schemeClr val="bg1"/>
          </a:solidFill>
          <a:ln>
            <a:solidFill>
              <a:srgbClr val="606E6F"/>
            </a:solidFill>
            <a:prstDash val="solid"/>
          </a:ln>
        </p:spPr>
        <p:txBody>
          <a:bodyPr wrap="none">
            <a:spAutoFit/>
          </a:bodyPr>
          <a:lstStyle/>
          <a:p>
            <a:r>
              <a:rPr lang="en-US" sz="2133" dirty="0">
                <a:solidFill>
                  <a:srgbClr val="0000FF"/>
                </a:solidFill>
                <a:latin typeface="Consolas"/>
                <a:cs typeface="Consolas"/>
              </a:rPr>
              <a:t>&lt;</a:t>
            </a:r>
            <a:r>
              <a:rPr lang="en-US" sz="2133" dirty="0">
                <a:solidFill>
                  <a:srgbClr val="A31515"/>
                </a:solidFill>
                <a:latin typeface="Consolas"/>
                <a:cs typeface="Consolas"/>
              </a:rPr>
              <a:t>Button </a:t>
            </a:r>
          </a:p>
          <a:p>
            <a:r>
              <a:rPr lang="en-US" sz="2133" dirty="0">
                <a:solidFill>
                  <a:srgbClr val="A31515"/>
                </a:solidFill>
                <a:latin typeface="Consolas"/>
                <a:cs typeface="Consolas"/>
              </a:rPr>
              <a:t>  </a:t>
            </a:r>
            <a:r>
              <a:rPr lang="en-US" sz="2133" dirty="0" err="1">
                <a:solidFill>
                  <a:srgbClr val="FF0000"/>
                </a:solidFill>
                <a:latin typeface="Consolas"/>
                <a:cs typeface="Consolas"/>
              </a:rPr>
              <a:t>TextColor</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a:t>
            </a:r>
            <a:r>
              <a:rPr lang="en-US" sz="2133" dirty="0" err="1">
                <a:solidFill>
                  <a:srgbClr val="0000FF"/>
                </a:solidFill>
                <a:latin typeface="Consolas"/>
                <a:cs typeface="Consolas"/>
              </a:rPr>
              <a:t>StaticResource</a:t>
            </a:r>
            <a:r>
              <a:rPr lang="en-US" sz="2133" dirty="0">
                <a:solidFill>
                  <a:srgbClr val="0000FF"/>
                </a:solidFill>
                <a:latin typeface="Consolas"/>
                <a:cs typeface="Consolas"/>
              </a:rPr>
              <a:t> </a:t>
            </a:r>
            <a:r>
              <a:rPr lang="en-US" sz="2133" dirty="0" err="1">
                <a:solidFill>
                  <a:srgbClr val="0000FF"/>
                </a:solidFill>
                <a:latin typeface="Consolas"/>
                <a:cs typeface="Consolas"/>
              </a:rPr>
              <a:t>textColor</a:t>
            </a:r>
            <a:r>
              <a:rPr lang="en-US" sz="2133" dirty="0">
                <a:solidFill>
                  <a:srgbClr val="0000FF"/>
                </a:solidFill>
                <a:latin typeface="Consolas"/>
                <a:cs typeface="Consolas"/>
              </a:rPr>
              <a:t>}</a:t>
            </a:r>
            <a:r>
              <a:rPr lang="en-US" sz="2133" dirty="0">
                <a:solidFill>
                  <a:srgbClr val="000000"/>
                </a:solidFill>
                <a:latin typeface="Consolas"/>
                <a:cs typeface="Consolas"/>
              </a:rPr>
              <a:t>"</a:t>
            </a:r>
          </a:p>
          <a:p>
            <a:r>
              <a:rPr lang="en-US" sz="2133" dirty="0">
                <a:solidFill>
                  <a:srgbClr val="000000"/>
                </a:solidFill>
                <a:latin typeface="Consolas"/>
                <a:cs typeface="Consolas"/>
              </a:rPr>
              <a:t>  ...</a:t>
            </a:r>
            <a:r>
              <a:rPr lang="en-US" sz="2133" dirty="0">
                <a:solidFill>
                  <a:srgbClr val="A31515"/>
                </a:solidFill>
                <a:latin typeface="Consolas"/>
                <a:cs typeface="Consolas"/>
              </a:rPr>
              <a:t> </a:t>
            </a:r>
            <a:r>
              <a:rPr lang="en-US" sz="2133" dirty="0">
                <a:solidFill>
                  <a:srgbClr val="0000FF"/>
                </a:solidFill>
                <a:latin typeface="Consolas"/>
                <a:cs typeface="Consolas"/>
              </a:rPr>
              <a:t>/&gt;</a:t>
            </a:r>
          </a:p>
        </p:txBody>
      </p:sp>
      <p:sp>
        <p:nvSpPr>
          <p:cNvPr id="11" name="TextBox 10"/>
          <p:cNvSpPr txBox="1"/>
          <p:nvPr/>
        </p:nvSpPr>
        <p:spPr>
          <a:xfrm>
            <a:off x="3815731" y="4663758"/>
            <a:ext cx="1093697" cy="461665"/>
          </a:xfrm>
          <a:prstGeom prst="rect">
            <a:avLst/>
          </a:prstGeom>
          <a:noFill/>
        </p:spPr>
        <p:txBody>
          <a:bodyPr wrap="none" rtlCol="0">
            <a:spAutoFit/>
          </a:bodyPr>
          <a:lstStyle/>
          <a:p>
            <a:r>
              <a:rPr lang="en-US" sz="2400" dirty="0">
                <a:cs typeface="Segoe UI Light"/>
              </a:rPr>
              <a:t>Slower</a:t>
            </a:r>
          </a:p>
        </p:txBody>
      </p:sp>
      <p:cxnSp>
        <p:nvCxnSpPr>
          <p:cNvPr id="14" name="Straight Arrow Connector 13"/>
          <p:cNvCxnSpPr/>
          <p:nvPr/>
        </p:nvCxnSpPr>
        <p:spPr>
          <a:xfrm flipH="1" flipV="1">
            <a:off x="4367379" y="4156957"/>
            <a:ext cx="0" cy="60960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782321" y="3467760"/>
            <a:ext cx="3047629" cy="1077026"/>
          </a:xfrm>
          <a:prstGeom prst="rect">
            <a:avLst/>
          </a:prstGeom>
          <a:solidFill>
            <a:schemeClr val="bg1"/>
          </a:solidFill>
          <a:ln>
            <a:solidFill>
              <a:srgbClr val="606E6F"/>
            </a:solidFill>
            <a:prstDash val="solid"/>
          </a:ln>
        </p:spPr>
        <p:txBody>
          <a:bodyPr wrap="none">
            <a:spAutoFit/>
          </a:bodyPr>
          <a:lstStyle/>
          <a:p>
            <a:r>
              <a:rPr lang="en-US" sz="2133" dirty="0">
                <a:solidFill>
                  <a:srgbClr val="0000FF"/>
                </a:solidFill>
                <a:latin typeface="Consolas"/>
                <a:cs typeface="Consolas"/>
              </a:rPr>
              <a:t>&lt;</a:t>
            </a:r>
            <a:r>
              <a:rPr lang="en-US" sz="2133" dirty="0">
                <a:solidFill>
                  <a:srgbClr val="A31515"/>
                </a:solidFill>
                <a:latin typeface="Consolas"/>
                <a:cs typeface="Consolas"/>
              </a:rPr>
              <a:t>Button</a:t>
            </a:r>
          </a:p>
          <a:p>
            <a:r>
              <a:rPr lang="en-US" sz="2133" dirty="0">
                <a:solidFill>
                  <a:srgbClr val="A31515"/>
                </a:solidFill>
                <a:latin typeface="Consolas"/>
                <a:cs typeface="Consolas"/>
              </a:rPr>
              <a:t>  </a:t>
            </a:r>
            <a:r>
              <a:rPr lang="en-US" sz="2133" dirty="0" err="1">
                <a:solidFill>
                  <a:srgbClr val="FF0000"/>
                </a:solidFill>
                <a:latin typeface="Consolas"/>
                <a:cs typeface="Consolas"/>
              </a:rPr>
              <a:t>TextColor</a:t>
            </a:r>
            <a:r>
              <a:rPr lang="en-US" sz="2133" dirty="0">
                <a:solidFill>
                  <a:srgbClr val="0000FF"/>
                </a:solidFill>
                <a:latin typeface="Consolas"/>
                <a:cs typeface="Consolas"/>
              </a:rPr>
              <a:t>=</a:t>
            </a:r>
            <a:r>
              <a:rPr lang="en-US" sz="2133" dirty="0">
                <a:solidFill>
                  <a:srgbClr val="000000"/>
                </a:solidFill>
                <a:latin typeface="Consolas" panose="020B0609020204030204" pitchFamily="49" charset="0"/>
              </a:rPr>
              <a:t>"</a:t>
            </a:r>
            <a:r>
              <a:rPr lang="en-US" sz="2133" dirty="0">
                <a:solidFill>
                  <a:srgbClr val="0000FF"/>
                </a:solidFill>
                <a:latin typeface="Consolas" panose="020B0609020204030204" pitchFamily="49" charset="0"/>
              </a:rPr>
              <a:t>White</a:t>
            </a:r>
            <a:r>
              <a:rPr lang="en-US" sz="2133" dirty="0">
                <a:solidFill>
                  <a:srgbClr val="000000"/>
                </a:solidFill>
                <a:latin typeface="Consolas" panose="020B0609020204030204" pitchFamily="49" charset="0"/>
              </a:rPr>
              <a:t>"</a:t>
            </a:r>
          </a:p>
          <a:p>
            <a:r>
              <a:rPr lang="en-US" sz="2133" dirty="0">
                <a:solidFill>
                  <a:srgbClr val="000000"/>
                </a:solidFill>
                <a:latin typeface="Consolas" panose="020B0609020204030204" pitchFamily="49" charset="0"/>
                <a:cs typeface="Consolas"/>
              </a:rPr>
              <a:t> </a:t>
            </a:r>
            <a:r>
              <a:rPr lang="en-US" sz="2133" dirty="0">
                <a:solidFill>
                  <a:srgbClr val="000000"/>
                </a:solidFill>
                <a:latin typeface="Consolas"/>
                <a:cs typeface="Consolas"/>
              </a:rPr>
              <a:t> ...</a:t>
            </a:r>
            <a:r>
              <a:rPr lang="en-US" sz="2133" dirty="0">
                <a:solidFill>
                  <a:srgbClr val="A31515"/>
                </a:solidFill>
                <a:latin typeface="Consolas"/>
                <a:cs typeface="Consolas"/>
              </a:rPr>
              <a:t> </a:t>
            </a:r>
            <a:r>
              <a:rPr lang="en-US" sz="2133" dirty="0">
                <a:solidFill>
                  <a:srgbClr val="0000FF"/>
                </a:solidFill>
                <a:latin typeface="Consolas"/>
                <a:cs typeface="Consolas"/>
              </a:rPr>
              <a:t>/&gt;</a:t>
            </a:r>
            <a:endParaRPr lang="en-US" sz="2133" dirty="0">
              <a:latin typeface="Consolas"/>
              <a:cs typeface="Consolas"/>
            </a:endParaRPr>
          </a:p>
        </p:txBody>
      </p:sp>
      <p:cxnSp>
        <p:nvCxnSpPr>
          <p:cNvPr id="9" name="Straight Arrow Connector 8"/>
          <p:cNvCxnSpPr/>
          <p:nvPr/>
        </p:nvCxnSpPr>
        <p:spPr>
          <a:xfrm flipH="1" flipV="1">
            <a:off x="10205715" y="4156957"/>
            <a:ext cx="0" cy="60960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715157" y="4663758"/>
            <a:ext cx="980333" cy="461665"/>
          </a:xfrm>
          <a:prstGeom prst="rect">
            <a:avLst/>
          </a:prstGeom>
          <a:noFill/>
        </p:spPr>
        <p:txBody>
          <a:bodyPr wrap="none" rtlCol="0">
            <a:spAutoFit/>
          </a:bodyPr>
          <a:lstStyle/>
          <a:p>
            <a:r>
              <a:rPr lang="en-US" sz="2400" dirty="0">
                <a:cs typeface="Segoe UI Light"/>
              </a:rPr>
              <a:t>Faster</a:t>
            </a:r>
          </a:p>
        </p:txBody>
      </p:sp>
    </p:spTree>
    <p:extLst>
      <p:ext uri="{BB962C8B-B14F-4D97-AF65-F5344CB8AC3E}">
        <p14:creationId xmlns:p14="http://schemas.microsoft.com/office/powerpoint/2010/main" val="5550648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465749" y="3273561"/>
            <a:ext cx="1003072" cy="258187"/>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3"/>
            <a:ext cx="10972800" cy="1270732"/>
          </a:xfrm>
        </p:spPr>
        <p:txBody>
          <a:bodyPr/>
          <a:lstStyle/>
          <a:p>
            <a:r>
              <a:rPr lang="en-US" dirty="0"/>
              <a:t>A </a:t>
            </a:r>
            <a:r>
              <a:rPr lang="en-US" dirty="0">
                <a:latin typeface="Consolas"/>
                <a:cs typeface="Consolas"/>
              </a:rPr>
              <a:t>Setter</a:t>
            </a:r>
            <a:r>
              <a:rPr lang="en-US" dirty="0"/>
              <a:t> is a container for a </a:t>
            </a:r>
            <a:r>
              <a:rPr lang="en-US" dirty="0" err="1"/>
              <a:t>property</a:t>
            </a:r>
            <a:r>
              <a:rPr lang="en-US" dirty="0" err="1">
                <a:sym typeface="Wingdings" panose="05000000000000000000" pitchFamily="2" charset="2"/>
              </a:rPr>
              <a:t></a:t>
            </a:r>
            <a:r>
              <a:rPr lang="en-US" dirty="0" err="1"/>
              <a:t>value</a:t>
            </a:r>
            <a:r>
              <a:rPr lang="en-US" dirty="0"/>
              <a:t> pair</a:t>
            </a:r>
            <a:endParaRPr lang="en-US" dirty="0">
              <a:latin typeface="Consolas"/>
              <a:cs typeface="Consolas"/>
            </a:endParaRPr>
          </a:p>
        </p:txBody>
      </p:sp>
      <p:sp>
        <p:nvSpPr>
          <p:cNvPr id="3" name="Title 2"/>
          <p:cNvSpPr>
            <a:spLocks noGrp="1"/>
          </p:cNvSpPr>
          <p:nvPr>
            <p:ph type="title"/>
          </p:nvPr>
        </p:nvSpPr>
        <p:spPr/>
        <p:txBody>
          <a:bodyPr/>
          <a:lstStyle/>
          <a:p>
            <a:r>
              <a:rPr lang="en-US" dirty="0"/>
              <a:t>What is a Setter?</a:t>
            </a:r>
          </a:p>
        </p:txBody>
      </p:sp>
      <p:sp>
        <p:nvSpPr>
          <p:cNvPr id="4" name="Rectangle 3"/>
          <p:cNvSpPr/>
          <p:nvPr/>
        </p:nvSpPr>
        <p:spPr>
          <a:xfrm>
            <a:off x="2173772" y="3158968"/>
            <a:ext cx="7830990" cy="461665"/>
          </a:xfrm>
          <a:prstGeom prst="rect">
            <a:avLst/>
          </a:prstGeom>
          <a:noFill/>
          <a:ln>
            <a:solidFill>
              <a:srgbClr val="606E6F"/>
            </a:solidFill>
          </a:ln>
        </p:spPr>
        <p:txBody>
          <a:bodyPr wrap="none">
            <a:spAutoFit/>
          </a:bodyPr>
          <a:lstStyle/>
          <a:p>
            <a:r>
              <a:rPr lang="en-US" sz="2400" dirty="0">
                <a:solidFill>
                  <a:srgbClr val="0000FF"/>
                </a:solidFill>
                <a:latin typeface="Consolas" panose="020B0609020204030204" pitchFamily="49" charset="0"/>
                <a:cs typeface="Consolas" panose="020B0609020204030204" pitchFamily="49" charset="0"/>
              </a:rPr>
              <a:t>&lt;</a:t>
            </a:r>
            <a:r>
              <a:rPr lang="en-US" sz="2400" dirty="0">
                <a:solidFill>
                  <a:srgbClr val="A31515"/>
                </a:solidFill>
                <a:latin typeface="Consolas" panose="020B0609020204030204" pitchFamily="49" charset="0"/>
                <a:cs typeface="Consolas" panose="020B0609020204030204" pitchFamily="49" charset="0"/>
              </a:rPr>
              <a:t>Setter </a:t>
            </a:r>
            <a:r>
              <a:rPr lang="en-US" sz="2400" dirty="0">
                <a:solidFill>
                  <a:srgbClr val="FF0000"/>
                </a:solidFill>
                <a:latin typeface="Consolas" panose="020B0609020204030204" pitchFamily="49" charset="0"/>
                <a:cs typeface="Consolas" panose="020B0609020204030204" pitchFamily="49" charset="0"/>
              </a:rPr>
              <a:t>Property</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err="1">
                <a:solidFill>
                  <a:srgbClr val="0000FF"/>
                </a:solidFill>
                <a:latin typeface="Consolas" panose="020B0609020204030204" pitchFamily="49" charset="0"/>
                <a:cs typeface="Consolas" panose="020B0609020204030204" pitchFamily="49" charset="0"/>
              </a:rPr>
              <a:t>TextColor</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Value</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0000FF"/>
                </a:solidFill>
                <a:latin typeface="Consolas" panose="020B0609020204030204" pitchFamily="49" charset="0"/>
                <a:cs typeface="Consolas" panose="020B0609020204030204" pitchFamily="49" charset="0"/>
              </a:rPr>
              <a:t>White</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/&gt;</a:t>
            </a:r>
          </a:p>
        </p:txBody>
      </p:sp>
      <p:sp>
        <p:nvSpPr>
          <p:cNvPr id="6" name="TextBox 5"/>
          <p:cNvSpPr txBox="1"/>
          <p:nvPr/>
        </p:nvSpPr>
        <p:spPr>
          <a:xfrm>
            <a:off x="5181600" y="3988329"/>
            <a:ext cx="1654620" cy="830997"/>
          </a:xfrm>
          <a:prstGeom prst="rect">
            <a:avLst/>
          </a:prstGeom>
          <a:noFill/>
        </p:spPr>
        <p:txBody>
          <a:bodyPr wrap="none" rtlCol="0">
            <a:spAutoFit/>
          </a:bodyPr>
          <a:lstStyle/>
          <a:p>
            <a:r>
              <a:rPr lang="en-US" sz="2400" dirty="0">
                <a:cs typeface="Segoe UI Light"/>
              </a:rPr>
              <a:t>A </a:t>
            </a:r>
            <a:r>
              <a:rPr lang="en-US" sz="2400" dirty="0" err="1">
                <a:cs typeface="Segoe UI Light"/>
              </a:rPr>
              <a:t>bindable</a:t>
            </a:r>
            <a:endParaRPr lang="en-US" sz="2400" dirty="0">
              <a:cs typeface="Segoe UI Light"/>
            </a:endParaRPr>
          </a:p>
          <a:p>
            <a:r>
              <a:rPr lang="en-US" sz="2400" dirty="0">
                <a:cs typeface="Segoe UI Light"/>
              </a:rPr>
              <a:t>property</a:t>
            </a:r>
          </a:p>
        </p:txBody>
      </p:sp>
      <p:cxnSp>
        <p:nvCxnSpPr>
          <p:cNvPr id="7" name="Straight Arrow Connector 6"/>
          <p:cNvCxnSpPr/>
          <p:nvPr/>
        </p:nvCxnSpPr>
        <p:spPr>
          <a:xfrm flipH="1" flipV="1">
            <a:off x="6002779" y="3693787"/>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8736544" y="3693787"/>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340336" y="3988329"/>
            <a:ext cx="2849626" cy="830997"/>
          </a:xfrm>
          <a:prstGeom prst="rect">
            <a:avLst/>
          </a:prstGeom>
          <a:noFill/>
        </p:spPr>
        <p:txBody>
          <a:bodyPr wrap="none" rtlCol="0">
            <a:spAutoFit/>
          </a:bodyPr>
          <a:lstStyle/>
          <a:p>
            <a:r>
              <a:rPr lang="en-US" sz="2400" dirty="0">
                <a:cs typeface="Segoe UI Light"/>
              </a:rPr>
              <a:t>A value appropriate</a:t>
            </a:r>
          </a:p>
          <a:p>
            <a:r>
              <a:rPr lang="en-US" sz="2400" dirty="0">
                <a:cs typeface="Segoe UI Light"/>
              </a:rPr>
              <a:t>for the property</a:t>
            </a:r>
          </a:p>
        </p:txBody>
      </p:sp>
    </p:spTree>
    <p:extLst>
      <p:ext uri="{BB962C8B-B14F-4D97-AF65-F5344CB8AC3E}">
        <p14:creationId xmlns:p14="http://schemas.microsoft.com/office/powerpoint/2010/main" val="311246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grpId="1"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19219" y="3033965"/>
            <a:ext cx="858512" cy="324736"/>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3"/>
            <a:ext cx="10972800" cy="572464"/>
          </a:xfrm>
        </p:spPr>
        <p:txBody>
          <a:bodyPr/>
          <a:lstStyle/>
          <a:p>
            <a:r>
              <a:rPr lang="en-US" sz="2800" dirty="0"/>
              <a:t>A </a:t>
            </a:r>
            <a:r>
              <a:rPr lang="en-US" sz="2800" dirty="0">
                <a:latin typeface="Consolas"/>
                <a:cs typeface="Consolas"/>
              </a:rPr>
              <a:t>Style</a:t>
            </a:r>
            <a:r>
              <a:rPr lang="en-US" sz="2800" dirty="0"/>
              <a:t> is a collection of setters for a particular type of view</a:t>
            </a:r>
            <a:endParaRPr lang="en-US" sz="2800" dirty="0">
              <a:latin typeface="Consolas"/>
              <a:cs typeface="Consolas"/>
            </a:endParaRPr>
          </a:p>
        </p:txBody>
      </p:sp>
      <p:sp>
        <p:nvSpPr>
          <p:cNvPr id="3" name="Title 2"/>
          <p:cNvSpPr>
            <a:spLocks noGrp="1"/>
          </p:cNvSpPr>
          <p:nvPr>
            <p:ph type="title"/>
          </p:nvPr>
        </p:nvSpPr>
        <p:spPr/>
        <p:txBody>
          <a:bodyPr/>
          <a:lstStyle/>
          <a:p>
            <a:r>
              <a:rPr lang="en-US" dirty="0"/>
              <a:t>What is a Style?</a:t>
            </a:r>
          </a:p>
        </p:txBody>
      </p:sp>
      <p:sp>
        <p:nvSpPr>
          <p:cNvPr id="4" name="Rectangle 3"/>
          <p:cNvSpPr/>
          <p:nvPr/>
        </p:nvSpPr>
        <p:spPr>
          <a:xfrm>
            <a:off x="1329525" y="2937317"/>
            <a:ext cx="9530173" cy="2677656"/>
          </a:xfrm>
          <a:prstGeom prst="rect">
            <a:avLst/>
          </a:prstGeom>
          <a:noFill/>
          <a:ln>
            <a:solidFill>
              <a:srgbClr val="606E6F"/>
            </a:solidFill>
          </a:ln>
        </p:spPr>
        <p:txBody>
          <a:bodyPr wrap="none">
            <a:spAutoFit/>
          </a:bodyPr>
          <a:lstStyle/>
          <a:p>
            <a:r>
              <a:rPr lang="en-US" sz="2400" dirty="0">
                <a:solidFill>
                  <a:srgbClr val="0000FF"/>
                </a:solidFill>
                <a:latin typeface="Consolas" panose="020B0609020204030204" pitchFamily="49" charset="0"/>
                <a:cs typeface="Consolas" panose="020B0609020204030204" pitchFamily="49" charset="0"/>
              </a:rPr>
              <a:t>&lt;</a:t>
            </a:r>
            <a:r>
              <a:rPr lang="en-US" sz="2400" dirty="0">
                <a:solidFill>
                  <a:srgbClr val="A31515"/>
                </a:solidFill>
                <a:latin typeface="Consolas" panose="020B0609020204030204" pitchFamily="49" charset="0"/>
                <a:cs typeface="Consolas" panose="020B0609020204030204" pitchFamily="49" charset="0"/>
              </a:rPr>
              <a:t>Style </a:t>
            </a:r>
            <a:r>
              <a:rPr lang="en-US" sz="2400" dirty="0" err="1">
                <a:solidFill>
                  <a:srgbClr val="FF0000"/>
                </a:solidFill>
                <a:latin typeface="Consolas" panose="020B0609020204030204" pitchFamily="49" charset="0"/>
                <a:cs typeface="Consolas" panose="020B0609020204030204" pitchFamily="49" charset="0"/>
              </a:rPr>
              <a:t>TargetType</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0000FF"/>
                </a:solidFill>
                <a:latin typeface="Consolas" panose="020B0609020204030204" pitchFamily="49" charset="0"/>
                <a:cs typeface="Consolas" panose="020B0609020204030204" pitchFamily="49" charset="0"/>
              </a:rPr>
              <a:t>Button</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0000FF"/>
                </a:solidFill>
                <a:latin typeface="Consolas" panose="020B0609020204030204" pitchFamily="49" charset="0"/>
                <a:cs typeface="Consolas" panose="020B0609020204030204" pitchFamily="49" charset="0"/>
              </a:rPr>
              <a:t>&gt;</a:t>
            </a:r>
            <a:br>
              <a:rPr lang="en-US" sz="2400" dirty="0">
                <a:solidFill>
                  <a:srgbClr val="000000"/>
                </a:solidFill>
                <a:latin typeface="Consolas" panose="020B0609020204030204" pitchFamily="49" charset="0"/>
                <a:cs typeface="Consolas" panose="020B0609020204030204" pitchFamily="49" charset="0"/>
              </a:rPr>
            </a:br>
            <a:r>
              <a:rPr lang="en-US" sz="2400" dirty="0">
                <a:solidFill>
                  <a:srgbClr val="000000"/>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&lt;</a:t>
            </a:r>
            <a:r>
              <a:rPr lang="en-US" sz="2400" dirty="0">
                <a:solidFill>
                  <a:srgbClr val="A31515"/>
                </a:solidFill>
                <a:latin typeface="Consolas" panose="020B0609020204030204" pitchFamily="49" charset="0"/>
                <a:cs typeface="Consolas" panose="020B0609020204030204" pitchFamily="49" charset="0"/>
              </a:rPr>
              <a:t>Setter </a:t>
            </a:r>
            <a:r>
              <a:rPr lang="en-US" sz="2400" dirty="0">
                <a:solidFill>
                  <a:srgbClr val="FF0000"/>
                </a:solidFill>
                <a:latin typeface="Consolas" panose="020B0609020204030204" pitchFamily="49" charset="0"/>
                <a:cs typeface="Consolas" panose="020B0609020204030204" pitchFamily="49" charset="0"/>
              </a:rPr>
              <a:t>Property</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err="1">
                <a:solidFill>
                  <a:srgbClr val="0000FF"/>
                </a:solidFill>
                <a:latin typeface="Consolas" panose="020B0609020204030204" pitchFamily="49" charset="0"/>
                <a:cs typeface="Consolas" panose="020B0609020204030204" pitchFamily="49" charset="0"/>
              </a:rPr>
              <a:t>BackgroundColor</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Value</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0000FF"/>
                </a:solidFill>
                <a:latin typeface="Consolas" panose="020B0609020204030204" pitchFamily="49" charset="0"/>
                <a:cs typeface="Consolas" panose="020B0609020204030204" pitchFamily="49" charset="0"/>
              </a:rPr>
              <a:t>#2A84D3</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/&gt;</a:t>
            </a:r>
            <a:br>
              <a:rPr lang="en-US" sz="2400" dirty="0">
                <a:solidFill>
                  <a:srgbClr val="000000"/>
                </a:solidFill>
                <a:latin typeface="Consolas" panose="020B0609020204030204" pitchFamily="49" charset="0"/>
                <a:cs typeface="Consolas" panose="020B0609020204030204" pitchFamily="49" charset="0"/>
              </a:rPr>
            </a:br>
            <a:r>
              <a:rPr lang="en-US" sz="2400" dirty="0">
                <a:solidFill>
                  <a:srgbClr val="000000"/>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&lt;</a:t>
            </a:r>
            <a:r>
              <a:rPr lang="en-US" sz="2400" dirty="0">
                <a:solidFill>
                  <a:srgbClr val="A31515"/>
                </a:solidFill>
                <a:latin typeface="Consolas" panose="020B0609020204030204" pitchFamily="49" charset="0"/>
                <a:cs typeface="Consolas" panose="020B0609020204030204" pitchFamily="49" charset="0"/>
              </a:rPr>
              <a:t>Setter </a:t>
            </a:r>
            <a:r>
              <a:rPr lang="en-US" sz="2400" dirty="0">
                <a:solidFill>
                  <a:srgbClr val="FF0000"/>
                </a:solidFill>
                <a:latin typeface="Consolas" panose="020B0609020204030204" pitchFamily="49" charset="0"/>
                <a:cs typeface="Consolas" panose="020B0609020204030204" pitchFamily="49" charset="0"/>
              </a:rPr>
              <a:t>Property</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err="1">
                <a:solidFill>
                  <a:srgbClr val="0000FF"/>
                </a:solidFill>
                <a:latin typeface="Consolas" panose="020B0609020204030204" pitchFamily="49" charset="0"/>
                <a:cs typeface="Consolas" panose="020B0609020204030204" pitchFamily="49" charset="0"/>
              </a:rPr>
              <a:t>BorderColor</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Value</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0000FF"/>
                </a:solidFill>
                <a:latin typeface="Consolas" panose="020B0609020204030204" pitchFamily="49" charset="0"/>
                <a:cs typeface="Consolas" panose="020B0609020204030204" pitchFamily="49" charset="0"/>
              </a:rPr>
              <a:t>#1C5F9B</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/&gt;</a:t>
            </a:r>
            <a:br>
              <a:rPr lang="en-US" sz="2400" dirty="0">
                <a:solidFill>
                  <a:srgbClr val="000000"/>
                </a:solidFill>
                <a:latin typeface="Consolas" panose="020B0609020204030204" pitchFamily="49" charset="0"/>
                <a:cs typeface="Consolas" panose="020B0609020204030204" pitchFamily="49" charset="0"/>
              </a:rPr>
            </a:br>
            <a:r>
              <a:rPr lang="en-US" sz="2400" dirty="0">
                <a:solidFill>
                  <a:srgbClr val="000000"/>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&lt;</a:t>
            </a:r>
            <a:r>
              <a:rPr lang="en-US" sz="2400" dirty="0">
                <a:solidFill>
                  <a:srgbClr val="A31515"/>
                </a:solidFill>
                <a:latin typeface="Consolas" panose="020B0609020204030204" pitchFamily="49" charset="0"/>
                <a:cs typeface="Consolas" panose="020B0609020204030204" pitchFamily="49" charset="0"/>
              </a:rPr>
              <a:t>Setter </a:t>
            </a:r>
            <a:r>
              <a:rPr lang="en-US" sz="2400" dirty="0">
                <a:solidFill>
                  <a:srgbClr val="FF0000"/>
                </a:solidFill>
                <a:latin typeface="Consolas" panose="020B0609020204030204" pitchFamily="49" charset="0"/>
                <a:cs typeface="Consolas" panose="020B0609020204030204" pitchFamily="49" charset="0"/>
              </a:rPr>
              <a:t>Property</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err="1">
                <a:solidFill>
                  <a:srgbClr val="0000FF"/>
                </a:solidFill>
                <a:latin typeface="Consolas" panose="020B0609020204030204" pitchFamily="49" charset="0"/>
                <a:cs typeface="Consolas" panose="020B0609020204030204" pitchFamily="49" charset="0"/>
              </a:rPr>
              <a:t>BorderRadius</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Value</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0000FF"/>
                </a:solidFill>
                <a:latin typeface="Consolas" panose="020B0609020204030204" pitchFamily="49" charset="0"/>
                <a:cs typeface="Consolas" panose="020B0609020204030204" pitchFamily="49" charset="0"/>
              </a:rPr>
              <a:t>10</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/&gt;</a:t>
            </a:r>
            <a:br>
              <a:rPr lang="en-US" sz="2400" dirty="0">
                <a:solidFill>
                  <a:srgbClr val="000000"/>
                </a:solidFill>
                <a:latin typeface="Consolas" panose="020B0609020204030204" pitchFamily="49" charset="0"/>
                <a:cs typeface="Consolas" panose="020B0609020204030204" pitchFamily="49" charset="0"/>
              </a:rPr>
            </a:br>
            <a:r>
              <a:rPr lang="en-US" sz="2400" dirty="0">
                <a:solidFill>
                  <a:srgbClr val="000000"/>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&lt;</a:t>
            </a:r>
            <a:r>
              <a:rPr lang="en-US" sz="2400" dirty="0">
                <a:solidFill>
                  <a:srgbClr val="A31515"/>
                </a:solidFill>
                <a:latin typeface="Consolas" panose="020B0609020204030204" pitchFamily="49" charset="0"/>
                <a:cs typeface="Consolas" panose="020B0609020204030204" pitchFamily="49" charset="0"/>
              </a:rPr>
              <a:t>Setter </a:t>
            </a:r>
            <a:r>
              <a:rPr lang="en-US" sz="2400" dirty="0">
                <a:solidFill>
                  <a:srgbClr val="FF0000"/>
                </a:solidFill>
                <a:latin typeface="Consolas" panose="020B0609020204030204" pitchFamily="49" charset="0"/>
                <a:cs typeface="Consolas" panose="020B0609020204030204" pitchFamily="49" charset="0"/>
              </a:rPr>
              <a:t>Property</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err="1">
                <a:solidFill>
                  <a:srgbClr val="0000FF"/>
                </a:solidFill>
                <a:latin typeface="Consolas" panose="020B0609020204030204" pitchFamily="49" charset="0"/>
                <a:cs typeface="Consolas" panose="020B0609020204030204" pitchFamily="49" charset="0"/>
              </a:rPr>
              <a:t>BorderWidth</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Value</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0000FF"/>
                </a:solidFill>
                <a:latin typeface="Consolas" panose="020B0609020204030204" pitchFamily="49" charset="0"/>
                <a:cs typeface="Consolas" panose="020B0609020204030204" pitchFamily="49" charset="0"/>
              </a:rPr>
              <a:t>3</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/&gt;</a:t>
            </a:r>
            <a:br>
              <a:rPr lang="en-US" sz="2400" dirty="0">
                <a:solidFill>
                  <a:srgbClr val="000000"/>
                </a:solidFill>
                <a:latin typeface="Consolas" panose="020B0609020204030204" pitchFamily="49" charset="0"/>
                <a:cs typeface="Consolas" panose="020B0609020204030204" pitchFamily="49" charset="0"/>
              </a:rPr>
            </a:br>
            <a:r>
              <a:rPr lang="en-US" sz="2400" dirty="0">
                <a:solidFill>
                  <a:srgbClr val="000000"/>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&lt;</a:t>
            </a:r>
            <a:r>
              <a:rPr lang="en-US" sz="2400" dirty="0">
                <a:solidFill>
                  <a:srgbClr val="A31515"/>
                </a:solidFill>
                <a:latin typeface="Consolas" panose="020B0609020204030204" pitchFamily="49" charset="0"/>
                <a:cs typeface="Consolas" panose="020B0609020204030204" pitchFamily="49" charset="0"/>
              </a:rPr>
              <a:t>Setter </a:t>
            </a:r>
            <a:r>
              <a:rPr lang="en-US" sz="2400" dirty="0">
                <a:solidFill>
                  <a:srgbClr val="FF0000"/>
                </a:solidFill>
                <a:latin typeface="Consolas" panose="020B0609020204030204" pitchFamily="49" charset="0"/>
                <a:cs typeface="Consolas" panose="020B0609020204030204" pitchFamily="49" charset="0"/>
              </a:rPr>
              <a:t>Property</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err="1">
                <a:solidFill>
                  <a:srgbClr val="0000FF"/>
                </a:solidFill>
                <a:latin typeface="Consolas" panose="020B0609020204030204" pitchFamily="49" charset="0"/>
                <a:cs typeface="Consolas" panose="020B0609020204030204" pitchFamily="49" charset="0"/>
              </a:rPr>
              <a:t>TextColor</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Value</a:t>
            </a:r>
            <a:r>
              <a:rPr lang="en-US" sz="2400" dirty="0">
                <a:solidFill>
                  <a:srgbClr val="0000FF"/>
                </a:solidFill>
                <a:latin typeface="Consolas" panose="020B0609020204030204" pitchFamily="49" charset="0"/>
                <a:cs typeface="Consolas" panose="020B0609020204030204" pitchFamily="49" charset="0"/>
              </a:rPr>
              <a:t>=</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0000FF"/>
                </a:solidFill>
                <a:latin typeface="Consolas" panose="020B0609020204030204" pitchFamily="49" charset="0"/>
                <a:cs typeface="Consolas" panose="020B0609020204030204" pitchFamily="49" charset="0"/>
              </a:rPr>
              <a:t>White</a:t>
            </a:r>
            <a:r>
              <a:rPr lang="en-US" sz="2400" dirty="0">
                <a:solidFill>
                  <a:srgbClr val="000000"/>
                </a:solidFill>
                <a:latin typeface="Consolas" panose="020B0609020204030204" pitchFamily="49" charset="0"/>
                <a:cs typeface="Consolas" panose="020B0609020204030204" pitchFamily="49" charset="0"/>
              </a:rPr>
              <a:t>"</a:t>
            </a:r>
            <a:r>
              <a:rPr lang="en-US" sz="2400" dirty="0">
                <a:solidFill>
                  <a:srgbClr val="A31515"/>
                </a:solidFill>
                <a:latin typeface="Consolas" panose="020B0609020204030204" pitchFamily="49" charset="0"/>
                <a:cs typeface="Consolas" panose="020B0609020204030204" pitchFamily="49" charset="0"/>
              </a:rPr>
              <a:t>   </a:t>
            </a:r>
            <a:r>
              <a:rPr lang="en-US" sz="2400" dirty="0">
                <a:solidFill>
                  <a:srgbClr val="0000FF"/>
                </a:solidFill>
                <a:latin typeface="Consolas" panose="020B0609020204030204" pitchFamily="49" charset="0"/>
                <a:cs typeface="Consolas" panose="020B0609020204030204" pitchFamily="49" charset="0"/>
              </a:rPr>
              <a:t>/&gt;</a:t>
            </a:r>
          </a:p>
          <a:p>
            <a:r>
              <a:rPr lang="en-US" sz="2400" dirty="0">
                <a:solidFill>
                  <a:srgbClr val="0000FF"/>
                </a:solidFill>
                <a:latin typeface="Consolas" panose="020B0609020204030204" pitchFamily="49" charset="0"/>
                <a:cs typeface="Consolas" panose="020B0609020204030204" pitchFamily="49" charset="0"/>
              </a:rPr>
              <a:t>&lt;/</a:t>
            </a:r>
            <a:r>
              <a:rPr lang="en-US" sz="2400" dirty="0">
                <a:solidFill>
                  <a:srgbClr val="A31515"/>
                </a:solidFill>
                <a:latin typeface="Consolas" panose="020B0609020204030204" pitchFamily="49" charset="0"/>
                <a:cs typeface="Consolas" panose="020B0609020204030204" pitchFamily="49" charset="0"/>
              </a:rPr>
              <a:t>Style</a:t>
            </a:r>
            <a:r>
              <a:rPr lang="en-US" sz="2400" dirty="0">
                <a:solidFill>
                  <a:srgbClr val="0000FF"/>
                </a:solidFill>
                <a:latin typeface="Consolas" panose="020B0609020204030204" pitchFamily="49" charset="0"/>
                <a:cs typeface="Consolas" panose="020B0609020204030204" pitchFamily="49" charset="0"/>
              </a:rPr>
              <a:t>&gt;</a:t>
            </a:r>
            <a:r>
              <a:rPr lang="en-US" sz="2400" dirty="0">
                <a:latin typeface="Consolas" panose="020B0609020204030204" pitchFamily="49" charset="0"/>
                <a:cs typeface="Consolas" panose="020B0609020204030204" pitchFamily="49" charset="0"/>
              </a:rPr>
              <a:t> </a:t>
            </a:r>
          </a:p>
        </p:txBody>
      </p:sp>
      <p:sp>
        <p:nvSpPr>
          <p:cNvPr id="5" name="TextBox 4"/>
          <p:cNvSpPr txBox="1"/>
          <p:nvPr/>
        </p:nvSpPr>
        <p:spPr>
          <a:xfrm>
            <a:off x="3293094" y="5716826"/>
            <a:ext cx="5712589" cy="830997"/>
          </a:xfrm>
          <a:prstGeom prst="rect">
            <a:avLst/>
          </a:prstGeom>
          <a:noFill/>
        </p:spPr>
        <p:txBody>
          <a:bodyPr wrap="none" rtlCol="0">
            <a:spAutoFit/>
          </a:bodyPr>
          <a:lstStyle/>
          <a:p>
            <a:r>
              <a:rPr lang="en-US" sz="2400" dirty="0">
                <a:cs typeface="Segoe UI Light"/>
              </a:rPr>
              <a:t>The properties must be members of the</a:t>
            </a:r>
          </a:p>
          <a:p>
            <a:r>
              <a:rPr lang="en-US" sz="2400" dirty="0" err="1">
                <a:latin typeface="Consolas" panose="020B0609020204030204" pitchFamily="49" charset="0"/>
                <a:cs typeface="Consolas" panose="020B0609020204030204" pitchFamily="49" charset="0"/>
              </a:rPr>
              <a:t>TargetType</a:t>
            </a:r>
            <a:r>
              <a:rPr lang="en-US" sz="2400" dirty="0">
                <a:cs typeface="Segoe UI Light"/>
              </a:rPr>
              <a:t> class (or runtime exception)</a:t>
            </a:r>
          </a:p>
        </p:txBody>
      </p:sp>
      <p:cxnSp>
        <p:nvCxnSpPr>
          <p:cNvPr id="6" name="Straight Arrow Connector 5"/>
          <p:cNvCxnSpPr/>
          <p:nvPr/>
        </p:nvCxnSpPr>
        <p:spPr>
          <a:xfrm flipH="1" flipV="1">
            <a:off x="5571364" y="5210025"/>
            <a:ext cx="0" cy="60960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106869" y="2707532"/>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158494" y="2316888"/>
            <a:ext cx="6656759" cy="461665"/>
          </a:xfrm>
          <a:prstGeom prst="rect">
            <a:avLst/>
          </a:prstGeom>
          <a:noFill/>
        </p:spPr>
        <p:txBody>
          <a:bodyPr wrap="none" rtlCol="0">
            <a:spAutoFit/>
          </a:bodyPr>
          <a:lstStyle/>
          <a:p>
            <a:r>
              <a:rPr lang="en-US" sz="2400" dirty="0" err="1">
                <a:latin typeface="Consolas" panose="020B0609020204030204" pitchFamily="49" charset="0"/>
                <a:cs typeface="Consolas" panose="020B0609020204030204" pitchFamily="49" charset="0"/>
              </a:rPr>
              <a:t>TargetType</a:t>
            </a:r>
            <a:r>
              <a:rPr lang="en-US" sz="2400" dirty="0">
                <a:cs typeface="Segoe UI Light"/>
              </a:rPr>
              <a:t> must be set (or runtime exception)</a:t>
            </a:r>
          </a:p>
        </p:txBody>
      </p:sp>
    </p:spTree>
    <p:extLst>
      <p:ext uri="{BB962C8B-B14F-4D97-AF65-F5344CB8AC3E}">
        <p14:creationId xmlns:p14="http://schemas.microsoft.com/office/powerpoint/2010/main" val="17160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1"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4"/>
            <a:ext cx="10972800" cy="572464"/>
          </a:xfrm>
        </p:spPr>
        <p:txBody>
          <a:bodyPr/>
          <a:lstStyle/>
          <a:p>
            <a:r>
              <a:rPr lang="en-US" sz="2800" dirty="0"/>
              <a:t>Styles are shareable, so they are generally defined as Resources</a:t>
            </a:r>
          </a:p>
        </p:txBody>
      </p:sp>
      <p:sp>
        <p:nvSpPr>
          <p:cNvPr id="3" name="Title 2"/>
          <p:cNvSpPr>
            <a:spLocks noGrp="1"/>
          </p:cNvSpPr>
          <p:nvPr>
            <p:ph type="title"/>
          </p:nvPr>
        </p:nvSpPr>
        <p:spPr/>
        <p:txBody>
          <a:bodyPr/>
          <a:lstStyle/>
          <a:p>
            <a:r>
              <a:rPr lang="en-US" dirty="0"/>
              <a:t>Styles as Resources</a:t>
            </a:r>
          </a:p>
        </p:txBody>
      </p:sp>
      <p:sp>
        <p:nvSpPr>
          <p:cNvPr id="4" name="Rectangle 3"/>
          <p:cNvSpPr/>
          <p:nvPr/>
        </p:nvSpPr>
        <p:spPr>
          <a:xfrm>
            <a:off x="1879147" y="2623503"/>
            <a:ext cx="9190336" cy="3416320"/>
          </a:xfrm>
          <a:prstGeom prst="rect">
            <a:avLst/>
          </a:prstGeom>
          <a:solidFill>
            <a:srgbClr val="FFFFFF"/>
          </a:solidFill>
          <a:ln>
            <a:solidFill>
              <a:srgbClr val="606E6F"/>
            </a:solidFill>
          </a:ln>
        </p:spPr>
        <p:txBody>
          <a:bodyPr wrap="none">
            <a:spAutoFit/>
          </a:bodyPr>
          <a:lstStyle/>
          <a:p>
            <a:r>
              <a:rPr lang="en-US" sz="2400" dirty="0">
                <a:solidFill>
                  <a:srgbClr val="0000FF"/>
                </a:solidFill>
                <a:latin typeface="Consolas" panose="020B0609020204030204" pitchFamily="49" charset="0"/>
              </a:rPr>
              <a:t>&lt;</a:t>
            </a:r>
            <a:r>
              <a:rPr lang="en-US" sz="2400" dirty="0" err="1">
                <a:solidFill>
                  <a:srgbClr val="A31515"/>
                </a:solidFill>
                <a:latin typeface="Consolas" panose="020B0609020204030204" pitchFamily="49" charset="0"/>
              </a:rPr>
              <a:t>ContentPage.Resources</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  &lt;</a:t>
            </a:r>
            <a:r>
              <a:rPr lang="en-US" sz="2400" dirty="0" err="1">
                <a:solidFill>
                  <a:srgbClr val="A31515"/>
                </a:solidFill>
                <a:latin typeface="Consolas" panose="020B0609020204030204" pitchFamily="49" charset="0"/>
              </a:rPr>
              <a:t>ResourceDictionary</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endParaRPr lang="en-US" sz="2400" dirty="0">
              <a:solidFill>
                <a:srgbClr val="0000FF"/>
              </a:solidFill>
              <a:latin typeface="Consolas" panose="020B0609020204030204" pitchFamily="49" charset="0"/>
            </a:endParaRPr>
          </a:p>
          <a:p>
            <a:r>
              <a:rPr lang="en-US" sz="2400" dirty="0">
                <a:solidFill>
                  <a:srgbClr val="0000FF"/>
                </a:solidFill>
                <a:latin typeface="Consolas" panose="020B0609020204030204" pitchFamily="49" charset="0"/>
              </a:rPr>
              <a:t>    &lt;</a:t>
            </a:r>
            <a:r>
              <a:rPr lang="en-US" sz="2400" dirty="0">
                <a:solidFill>
                  <a:srgbClr val="A31515"/>
                </a:solidFill>
                <a:latin typeface="Consolas" panose="020B0609020204030204" pitchFamily="49" charset="0"/>
              </a:rPr>
              <a:t>Style </a:t>
            </a:r>
            <a:r>
              <a:rPr lang="en-US" sz="2400" dirty="0">
                <a:solidFill>
                  <a:srgbClr val="FF0000"/>
                </a:solidFill>
                <a:latin typeface="Consolas" panose="020B0609020204030204" pitchFamily="49" charset="0"/>
              </a:rPr>
              <a:t>x:Key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MyButtonStyle</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r>
              <a:rPr lang="en-US" sz="2400" dirty="0" err="1">
                <a:solidFill>
                  <a:srgbClr val="FF0000"/>
                </a:solidFill>
                <a:latin typeface="Consolas" panose="020B0609020204030204" pitchFamily="49" charset="0"/>
              </a:rPr>
              <a:t>TargetType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Button</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 </a:t>
            </a:r>
            <a:r>
              <a:rPr lang="en-US" sz="2400" dirty="0">
                <a:latin typeface="Consolas" panose="020B0609020204030204" pitchFamily="49" charset="0"/>
              </a:rPr>
              <a:t>     ...</a:t>
            </a:r>
          </a:p>
          <a:p>
            <a:r>
              <a:rPr lang="en-US" sz="2400" dirty="0">
                <a:latin typeface="Consolas" panose="020B0609020204030204" pitchFamily="49" charset="0"/>
              </a:rPr>
              <a:t> </a:t>
            </a:r>
            <a:r>
              <a:rPr lang="en-US" sz="2400" dirty="0">
                <a:solidFill>
                  <a:srgbClr val="0000FF"/>
                </a:solidFill>
                <a:latin typeface="Consolas" panose="020B0609020204030204" pitchFamily="49" charset="0"/>
              </a:rPr>
              <a:t>   &lt;/</a:t>
            </a:r>
            <a:r>
              <a:rPr lang="en-US" sz="2400" dirty="0">
                <a:solidFill>
                  <a:srgbClr val="A31515"/>
                </a:solidFill>
                <a:latin typeface="Consolas" panose="020B0609020204030204" pitchFamily="49" charset="0"/>
              </a:rPr>
              <a:t>Style</a:t>
            </a:r>
            <a:r>
              <a:rPr lang="en-US" sz="2400" dirty="0">
                <a:solidFill>
                  <a:srgbClr val="0000FF"/>
                </a:solidFill>
                <a:latin typeface="Consolas" panose="020B0609020204030204" pitchFamily="49" charset="0"/>
              </a:rPr>
              <a:t>&gt;</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&lt;/</a:t>
            </a:r>
            <a:r>
              <a:rPr lang="en-US" sz="2400" dirty="0" err="1">
                <a:solidFill>
                  <a:srgbClr val="A31515"/>
                </a:solidFill>
                <a:latin typeface="Consolas" panose="020B0609020204030204" pitchFamily="49" charset="0"/>
              </a:rPr>
              <a:t>ResourceDictionary</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&lt;/</a:t>
            </a:r>
            <a:r>
              <a:rPr lang="en-US" sz="2400" dirty="0" err="1">
                <a:solidFill>
                  <a:srgbClr val="A31515"/>
                </a:solidFill>
                <a:latin typeface="Consolas" panose="020B0609020204030204" pitchFamily="49" charset="0"/>
              </a:rPr>
              <a:t>ContentPage.Resources</a:t>
            </a:r>
            <a:r>
              <a:rPr lang="en-US" sz="2400" dirty="0">
                <a:solidFill>
                  <a:srgbClr val="0000FF"/>
                </a:solidFill>
                <a:latin typeface="Consolas" panose="020B0609020204030204" pitchFamily="49" charset="0"/>
              </a:rPr>
              <a:t>&gt;</a:t>
            </a:r>
            <a:endParaRPr lang="en-US" sz="2400" dirty="0">
              <a:latin typeface="Consolas" panose="020B0609020204030204" pitchFamily="49" charset="0"/>
              <a:cs typeface="Consolas" panose="020B0609020204030204" pitchFamily="49" charset="0"/>
            </a:endParaRPr>
          </a:p>
        </p:txBody>
      </p:sp>
      <p:sp>
        <p:nvSpPr>
          <p:cNvPr id="5" name="TextBox 4"/>
          <p:cNvSpPr txBox="1"/>
          <p:nvPr/>
        </p:nvSpPr>
        <p:spPr>
          <a:xfrm>
            <a:off x="151767" y="3548655"/>
            <a:ext cx="1645002" cy="830997"/>
          </a:xfrm>
          <a:prstGeom prst="rect">
            <a:avLst/>
          </a:prstGeom>
          <a:noFill/>
        </p:spPr>
        <p:txBody>
          <a:bodyPr wrap="none" rtlCol="0">
            <a:spAutoFit/>
          </a:bodyPr>
          <a:lstStyle/>
          <a:p>
            <a:r>
              <a:rPr lang="en-US" sz="2400" dirty="0">
                <a:cs typeface="Segoe UI Light"/>
              </a:rPr>
              <a:t>Define in a</a:t>
            </a:r>
          </a:p>
          <a:p>
            <a:r>
              <a:rPr lang="en-US" sz="2400" dirty="0">
                <a:cs typeface="Segoe UI Light"/>
              </a:rPr>
              <a:t>dictionary</a:t>
            </a:r>
          </a:p>
        </p:txBody>
      </p:sp>
      <p:cxnSp>
        <p:nvCxnSpPr>
          <p:cNvPr id="6" name="Straight Arrow Connector 5"/>
          <p:cNvCxnSpPr/>
          <p:nvPr/>
        </p:nvCxnSpPr>
        <p:spPr>
          <a:xfrm rot="5400000" flipH="1" flipV="1">
            <a:off x="2148613" y="3491215"/>
            <a:ext cx="0" cy="9753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73117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25842" y="3477743"/>
            <a:ext cx="859981" cy="667539"/>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4"/>
            <a:ext cx="10972800" cy="1680460"/>
          </a:xfrm>
        </p:spPr>
        <p:txBody>
          <a:bodyPr/>
          <a:lstStyle/>
          <a:p>
            <a:r>
              <a:rPr lang="en-US" sz="3600" dirty="0"/>
              <a:t>Styles are set on a control through the </a:t>
            </a:r>
            <a:r>
              <a:rPr lang="en-US" sz="3600" dirty="0">
                <a:latin typeface="Consolas"/>
                <a:cs typeface="Consolas"/>
              </a:rPr>
              <a:t>Style</a:t>
            </a:r>
            <a:r>
              <a:rPr lang="en-US" sz="3600" dirty="0"/>
              <a:t> property, this applies all the setters in the style to that control</a:t>
            </a:r>
          </a:p>
        </p:txBody>
      </p:sp>
      <p:sp>
        <p:nvSpPr>
          <p:cNvPr id="3" name="Title 2"/>
          <p:cNvSpPr>
            <a:spLocks noGrp="1"/>
          </p:cNvSpPr>
          <p:nvPr>
            <p:ph type="title"/>
          </p:nvPr>
        </p:nvSpPr>
        <p:spPr/>
        <p:txBody>
          <a:bodyPr/>
          <a:lstStyle/>
          <a:p>
            <a:r>
              <a:rPr lang="en-US" dirty="0"/>
              <a:t>Using a Style</a:t>
            </a:r>
          </a:p>
        </p:txBody>
      </p:sp>
      <p:sp>
        <p:nvSpPr>
          <p:cNvPr id="4" name="Rectangle 3"/>
          <p:cNvSpPr/>
          <p:nvPr/>
        </p:nvSpPr>
        <p:spPr>
          <a:xfrm>
            <a:off x="654125" y="3380026"/>
            <a:ext cx="10889520" cy="830997"/>
          </a:xfrm>
          <a:prstGeom prst="rect">
            <a:avLst/>
          </a:prstGeom>
          <a:noFill/>
          <a:ln>
            <a:solidFill>
              <a:srgbClr val="606E6F"/>
            </a:solidFill>
            <a:prstDash val="solid"/>
          </a:ln>
        </p:spPr>
        <p:txBody>
          <a:bodyPr wrap="none">
            <a:spAutoFit/>
          </a:bodyPr>
          <a:lstStyle/>
          <a:p>
            <a:r>
              <a:rPr lang="en-US" sz="2400" dirty="0">
                <a:solidFill>
                  <a:srgbClr val="0000FF"/>
                </a:solidFill>
                <a:latin typeface="Consolas"/>
                <a:cs typeface="Consolas"/>
              </a:rPr>
              <a:t>&lt;</a:t>
            </a:r>
            <a:r>
              <a:rPr lang="en-US" sz="2400" dirty="0">
                <a:solidFill>
                  <a:srgbClr val="A31515"/>
                </a:solidFill>
                <a:latin typeface="Consolas"/>
                <a:cs typeface="Consolas"/>
              </a:rPr>
              <a:t>Button </a:t>
            </a:r>
            <a:r>
              <a:rPr lang="en-US" sz="2400" dirty="0">
                <a:solidFill>
                  <a:srgbClr val="FF0000"/>
                </a:solidFill>
                <a:latin typeface="Consolas"/>
                <a:cs typeface="Consolas"/>
              </a:rPr>
              <a:t>Text</a:t>
            </a:r>
            <a:r>
              <a:rPr lang="en-US" sz="2400" dirty="0">
                <a:solidFill>
                  <a:srgbClr val="0000FF"/>
                </a:solidFill>
                <a:latin typeface="Consolas"/>
                <a:cs typeface="Consolas"/>
              </a:rPr>
              <a:t>=</a:t>
            </a:r>
            <a:r>
              <a:rPr lang="en-US" sz="2400" dirty="0">
                <a:solidFill>
                  <a:srgbClr val="000000"/>
                </a:solidFill>
                <a:latin typeface="Consolas"/>
                <a:cs typeface="Consolas"/>
              </a:rPr>
              <a:t>"</a:t>
            </a:r>
            <a:r>
              <a:rPr lang="en-US" sz="2400" dirty="0">
                <a:solidFill>
                  <a:srgbClr val="0000FF"/>
                </a:solidFill>
                <a:latin typeface="Consolas"/>
                <a:cs typeface="Consolas"/>
              </a:rPr>
              <a:t>OK</a:t>
            </a:r>
            <a:r>
              <a:rPr lang="en-US" sz="2400" dirty="0">
                <a:solidFill>
                  <a:srgbClr val="000000"/>
                </a:solidFill>
                <a:latin typeface="Consolas"/>
                <a:cs typeface="Consolas"/>
              </a:rPr>
              <a:t>"</a:t>
            </a:r>
            <a:r>
              <a:rPr lang="en-US" sz="2400" dirty="0">
                <a:solidFill>
                  <a:srgbClr val="FF0000"/>
                </a:solidFill>
                <a:latin typeface="Consolas"/>
                <a:cs typeface="Consolas"/>
              </a:rPr>
              <a:t>     Style</a:t>
            </a:r>
            <a:r>
              <a:rPr lang="en-US" sz="2400" dirty="0">
                <a:solidFill>
                  <a:srgbClr val="0000FF"/>
                </a:solidFill>
                <a:latin typeface="Consolas"/>
                <a:cs typeface="Consolas"/>
              </a:rPr>
              <a:t>=</a:t>
            </a:r>
            <a:r>
              <a:rPr lang="en-US" sz="2400" dirty="0">
                <a:solidFill>
                  <a:srgbClr val="000000"/>
                </a:solidFill>
                <a:latin typeface="Consolas"/>
                <a:cs typeface="Consolas"/>
              </a:rPr>
              <a:t>"</a:t>
            </a:r>
            <a:r>
              <a:rPr lang="en-US" sz="2400" dirty="0">
                <a:solidFill>
                  <a:srgbClr val="0000FF"/>
                </a:solidFill>
                <a:latin typeface="Consolas"/>
                <a:cs typeface="Consolas"/>
              </a:rPr>
              <a:t>{</a:t>
            </a:r>
            <a:r>
              <a:rPr lang="en-US" sz="2400" dirty="0" err="1">
                <a:solidFill>
                  <a:srgbClr val="0000FF"/>
                </a:solidFill>
                <a:latin typeface="Consolas"/>
                <a:cs typeface="Consolas"/>
              </a:rPr>
              <a:t>StaticResource</a:t>
            </a:r>
            <a:r>
              <a:rPr lang="en-US" sz="2400" dirty="0">
                <a:solidFill>
                  <a:srgbClr val="0000FF"/>
                </a:solidFill>
                <a:latin typeface="Consolas"/>
                <a:cs typeface="Consolas"/>
              </a:rPr>
              <a:t> </a:t>
            </a:r>
            <a:r>
              <a:rPr lang="en-US" sz="2400" dirty="0" err="1">
                <a:solidFill>
                  <a:srgbClr val="0000FF"/>
                </a:solidFill>
                <a:latin typeface="Consolas"/>
                <a:cs typeface="Consolas"/>
              </a:rPr>
              <a:t>MyButtonStyle</a:t>
            </a:r>
            <a:r>
              <a:rPr lang="en-US" sz="2400" dirty="0">
                <a:solidFill>
                  <a:srgbClr val="0000FF"/>
                </a:solidFill>
                <a:latin typeface="Consolas"/>
                <a:cs typeface="Consolas"/>
              </a:rPr>
              <a:t>}</a:t>
            </a:r>
            <a:r>
              <a:rPr lang="en-US" sz="2400" dirty="0">
                <a:solidFill>
                  <a:srgbClr val="000000"/>
                </a:solidFill>
                <a:latin typeface="Consolas"/>
                <a:cs typeface="Consolas"/>
              </a:rPr>
              <a:t>"</a:t>
            </a:r>
            <a:r>
              <a:rPr lang="en-US" sz="2400" dirty="0">
                <a:solidFill>
                  <a:srgbClr val="A31515"/>
                </a:solidFill>
                <a:latin typeface="Consolas"/>
                <a:cs typeface="Consolas"/>
              </a:rPr>
              <a:t> </a:t>
            </a:r>
            <a:r>
              <a:rPr lang="en-US" sz="2400" dirty="0">
                <a:solidFill>
                  <a:srgbClr val="0000FF"/>
                </a:solidFill>
                <a:latin typeface="Consolas"/>
                <a:cs typeface="Consolas"/>
              </a:rPr>
              <a:t>/&gt;</a:t>
            </a:r>
          </a:p>
          <a:p>
            <a:r>
              <a:rPr lang="en-US" sz="2400" dirty="0">
                <a:solidFill>
                  <a:srgbClr val="0000FF"/>
                </a:solidFill>
                <a:latin typeface="Consolas"/>
                <a:cs typeface="Consolas"/>
              </a:rPr>
              <a:t>&lt;</a:t>
            </a:r>
            <a:r>
              <a:rPr lang="en-US" sz="2400" dirty="0">
                <a:solidFill>
                  <a:srgbClr val="A31515"/>
                </a:solidFill>
                <a:latin typeface="Consolas"/>
                <a:cs typeface="Consolas"/>
              </a:rPr>
              <a:t>Button </a:t>
            </a:r>
            <a:r>
              <a:rPr lang="en-US" sz="2400" dirty="0">
                <a:solidFill>
                  <a:srgbClr val="FF0000"/>
                </a:solidFill>
                <a:latin typeface="Consolas"/>
                <a:cs typeface="Consolas"/>
              </a:rPr>
              <a:t>Text</a:t>
            </a:r>
            <a:r>
              <a:rPr lang="en-US" sz="2400" dirty="0">
                <a:solidFill>
                  <a:srgbClr val="0000FF"/>
                </a:solidFill>
                <a:latin typeface="Consolas"/>
                <a:cs typeface="Consolas"/>
              </a:rPr>
              <a:t>=</a:t>
            </a:r>
            <a:r>
              <a:rPr lang="en-US" sz="2400" dirty="0">
                <a:solidFill>
                  <a:srgbClr val="000000"/>
                </a:solidFill>
                <a:latin typeface="Consolas"/>
                <a:cs typeface="Consolas"/>
              </a:rPr>
              <a:t>"</a:t>
            </a:r>
            <a:r>
              <a:rPr lang="en-US" sz="2400" dirty="0">
                <a:solidFill>
                  <a:srgbClr val="0000FF"/>
                </a:solidFill>
                <a:latin typeface="Consolas"/>
                <a:cs typeface="Consolas"/>
              </a:rPr>
              <a:t>Cancel</a:t>
            </a:r>
            <a:r>
              <a:rPr lang="en-US" sz="2400" dirty="0">
                <a:solidFill>
                  <a:srgbClr val="000000"/>
                </a:solidFill>
                <a:latin typeface="Consolas"/>
                <a:cs typeface="Consolas"/>
              </a:rPr>
              <a:t>"</a:t>
            </a:r>
            <a:r>
              <a:rPr lang="en-US" sz="2400" dirty="0">
                <a:solidFill>
                  <a:srgbClr val="FF0000"/>
                </a:solidFill>
                <a:latin typeface="Consolas"/>
                <a:cs typeface="Consolas"/>
              </a:rPr>
              <a:t> Style</a:t>
            </a:r>
            <a:r>
              <a:rPr lang="en-US" sz="2400" dirty="0">
                <a:solidFill>
                  <a:srgbClr val="0000FF"/>
                </a:solidFill>
                <a:latin typeface="Consolas"/>
                <a:cs typeface="Consolas"/>
              </a:rPr>
              <a:t>=</a:t>
            </a:r>
            <a:r>
              <a:rPr lang="en-US" sz="2400" dirty="0">
                <a:solidFill>
                  <a:srgbClr val="000000"/>
                </a:solidFill>
                <a:latin typeface="Consolas"/>
                <a:cs typeface="Consolas"/>
              </a:rPr>
              <a:t>"</a:t>
            </a:r>
            <a:r>
              <a:rPr lang="en-US" sz="2400" dirty="0">
                <a:solidFill>
                  <a:srgbClr val="0000FF"/>
                </a:solidFill>
                <a:latin typeface="Consolas"/>
                <a:cs typeface="Consolas"/>
              </a:rPr>
              <a:t>{</a:t>
            </a:r>
            <a:r>
              <a:rPr lang="en-US" sz="2400" dirty="0" err="1">
                <a:solidFill>
                  <a:srgbClr val="0000FF"/>
                </a:solidFill>
                <a:latin typeface="Consolas"/>
                <a:cs typeface="Consolas"/>
              </a:rPr>
              <a:t>StaticResource</a:t>
            </a:r>
            <a:r>
              <a:rPr lang="en-US" sz="2400" dirty="0">
                <a:solidFill>
                  <a:srgbClr val="0000FF"/>
                </a:solidFill>
                <a:latin typeface="Consolas"/>
                <a:cs typeface="Consolas"/>
              </a:rPr>
              <a:t> </a:t>
            </a:r>
            <a:r>
              <a:rPr lang="en-US" sz="2400" dirty="0" err="1">
                <a:solidFill>
                  <a:srgbClr val="0000FF"/>
                </a:solidFill>
                <a:latin typeface="Consolas"/>
                <a:cs typeface="Consolas"/>
              </a:rPr>
              <a:t>MyButtonStyle</a:t>
            </a:r>
            <a:r>
              <a:rPr lang="en-US" sz="2400" dirty="0">
                <a:solidFill>
                  <a:srgbClr val="0000FF"/>
                </a:solidFill>
                <a:latin typeface="Consolas"/>
                <a:cs typeface="Consolas"/>
              </a:rPr>
              <a:t>}</a:t>
            </a:r>
            <a:r>
              <a:rPr lang="en-US" sz="2400" dirty="0">
                <a:solidFill>
                  <a:srgbClr val="000000"/>
                </a:solidFill>
                <a:latin typeface="Consolas"/>
                <a:cs typeface="Consolas"/>
              </a:rPr>
              <a:t>"</a:t>
            </a:r>
            <a:r>
              <a:rPr lang="en-US" sz="2400" dirty="0">
                <a:solidFill>
                  <a:srgbClr val="A31515"/>
                </a:solidFill>
                <a:latin typeface="Consolas"/>
                <a:cs typeface="Consolas"/>
              </a:rPr>
              <a:t> </a:t>
            </a:r>
            <a:r>
              <a:rPr lang="en-US" sz="2400" dirty="0">
                <a:solidFill>
                  <a:srgbClr val="0000FF"/>
                </a:solidFill>
                <a:latin typeface="Consolas"/>
                <a:cs typeface="Consolas"/>
              </a:rPr>
              <a:t>/&gt;</a:t>
            </a:r>
            <a:endParaRPr lang="en-US" sz="2400" dirty="0">
              <a:latin typeface="Consolas"/>
              <a:cs typeface="Consolas"/>
            </a:endParaRPr>
          </a:p>
        </p:txBody>
      </p:sp>
      <p:sp>
        <p:nvSpPr>
          <p:cNvPr id="7" name="TextBox 6"/>
          <p:cNvSpPr txBox="1"/>
          <p:nvPr/>
        </p:nvSpPr>
        <p:spPr>
          <a:xfrm>
            <a:off x="2679304" y="4546601"/>
            <a:ext cx="4584140" cy="1200329"/>
          </a:xfrm>
          <a:prstGeom prst="rect">
            <a:avLst/>
          </a:prstGeom>
          <a:noFill/>
        </p:spPr>
        <p:txBody>
          <a:bodyPr wrap="none" rtlCol="0">
            <a:spAutoFit/>
          </a:bodyPr>
          <a:lstStyle/>
          <a:p>
            <a:r>
              <a:rPr lang="en-US" sz="2400" dirty="0">
                <a:cs typeface="Segoe UI Light"/>
              </a:rPr>
              <a:t>The</a:t>
            </a:r>
            <a:r>
              <a:rPr lang="en-US" sz="2400" dirty="0">
                <a:latin typeface="Segoe UI Light"/>
                <a:cs typeface="Segoe UI Light"/>
              </a:rPr>
              <a:t> </a:t>
            </a:r>
            <a:r>
              <a:rPr lang="en-US" sz="2400" dirty="0">
                <a:latin typeface="Consolas" panose="020B0609020204030204" pitchFamily="49" charset="0"/>
                <a:cs typeface="Consolas" panose="020B0609020204030204" pitchFamily="49" charset="0"/>
              </a:rPr>
              <a:t>Style</a:t>
            </a:r>
            <a:r>
              <a:rPr lang="en-US" sz="2400" dirty="0">
                <a:cs typeface="Segoe UI Light"/>
              </a:rPr>
              <a:t> property is defined</a:t>
            </a:r>
          </a:p>
          <a:p>
            <a:r>
              <a:rPr lang="en-US" sz="2400" dirty="0">
                <a:cs typeface="Segoe UI Light"/>
              </a:rPr>
              <a:t>in the </a:t>
            </a:r>
            <a:r>
              <a:rPr lang="en-US" sz="2400" dirty="0" err="1">
                <a:latin typeface="Consolas" panose="020B0609020204030204" pitchFamily="49" charset="0"/>
                <a:cs typeface="Consolas" panose="020B0609020204030204" pitchFamily="49" charset="0"/>
              </a:rPr>
              <a:t>VisualElement</a:t>
            </a:r>
            <a:r>
              <a:rPr lang="en-US" sz="2400" dirty="0">
                <a:cs typeface="Segoe UI Light"/>
              </a:rPr>
              <a:t> base</a:t>
            </a:r>
          </a:p>
          <a:p>
            <a:r>
              <a:rPr lang="en-US" sz="2400" dirty="0">
                <a:cs typeface="Segoe UI Light"/>
              </a:rPr>
              <a:t>class so it is available in all views</a:t>
            </a:r>
          </a:p>
        </p:txBody>
      </p:sp>
      <p:cxnSp>
        <p:nvCxnSpPr>
          <p:cNvPr id="8" name="Straight Arrow Connector 7"/>
          <p:cNvCxnSpPr/>
          <p:nvPr/>
        </p:nvCxnSpPr>
        <p:spPr>
          <a:xfrm flipH="1" flipV="1">
            <a:off x="4865608" y="4295625"/>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241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1"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62940" y="4389927"/>
            <a:ext cx="3464808" cy="626704"/>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3"/>
            <a:ext cx="10972800" cy="1270732"/>
          </a:xfrm>
        </p:spPr>
        <p:txBody>
          <a:bodyPr/>
          <a:lstStyle/>
          <a:p>
            <a:r>
              <a:rPr lang="en-US" dirty="0"/>
              <a:t>Can use a resource as the </a:t>
            </a:r>
            <a:r>
              <a:rPr lang="en-US" dirty="0">
                <a:latin typeface="Consolas"/>
                <a:cs typeface="Consolas"/>
              </a:rPr>
              <a:t>Value</a:t>
            </a:r>
            <a:r>
              <a:rPr lang="en-US" dirty="0"/>
              <a:t> for a setter, this lets it share a value with other styles</a:t>
            </a:r>
          </a:p>
        </p:txBody>
      </p:sp>
      <p:sp>
        <p:nvSpPr>
          <p:cNvPr id="3" name="Title 2"/>
          <p:cNvSpPr>
            <a:spLocks noGrp="1"/>
          </p:cNvSpPr>
          <p:nvPr>
            <p:ph type="title"/>
          </p:nvPr>
        </p:nvSpPr>
        <p:spPr/>
        <p:txBody>
          <a:bodyPr/>
          <a:lstStyle/>
          <a:p>
            <a:r>
              <a:rPr lang="en-US" dirty="0"/>
              <a:t>Combining Styles and Resources</a:t>
            </a:r>
          </a:p>
        </p:txBody>
      </p:sp>
      <p:sp>
        <p:nvSpPr>
          <p:cNvPr id="4" name="Rectangle 3"/>
          <p:cNvSpPr/>
          <p:nvPr/>
        </p:nvSpPr>
        <p:spPr>
          <a:xfrm>
            <a:off x="586799" y="3008225"/>
            <a:ext cx="11184472" cy="2718180"/>
          </a:xfrm>
          <a:prstGeom prst="rect">
            <a:avLst/>
          </a:prstGeom>
          <a:noFill/>
          <a:ln>
            <a:solidFill>
              <a:srgbClr val="606E6F"/>
            </a:solidFill>
          </a:ln>
        </p:spPr>
        <p:txBody>
          <a:bodyPr wrap="none">
            <a:spAutoFit/>
          </a:bodyPr>
          <a:lstStyle/>
          <a:p>
            <a:r>
              <a:rPr lang="en-US" sz="2133" dirty="0">
                <a:solidFill>
                  <a:srgbClr val="0000FF"/>
                </a:solidFill>
                <a:latin typeface="Consolas"/>
                <a:cs typeface="Consolas"/>
              </a:rPr>
              <a:t>&lt;</a:t>
            </a:r>
            <a:r>
              <a:rPr lang="en-US" sz="2133" dirty="0">
                <a:solidFill>
                  <a:srgbClr val="A31515"/>
                </a:solidFill>
                <a:latin typeface="Consolas"/>
                <a:cs typeface="Consolas"/>
              </a:rPr>
              <a:t>Color </a:t>
            </a:r>
            <a:r>
              <a:rPr lang="en-US" sz="2133" dirty="0">
                <a:solidFill>
                  <a:srgbClr val="FF0000"/>
                </a:solidFill>
                <a:latin typeface="Consolas"/>
                <a:cs typeface="Consolas"/>
              </a:rPr>
              <a:t>x:Key</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bgColor</a:t>
            </a:r>
            <a:r>
              <a:rPr lang="en-US" sz="2133" dirty="0">
                <a:solidFill>
                  <a:srgbClr val="000000"/>
                </a:solidFill>
                <a:latin typeface="Consolas"/>
                <a:cs typeface="Consolas"/>
              </a:rPr>
              <a:t>"</a:t>
            </a:r>
            <a:r>
              <a:rPr lang="en-US" sz="2133" dirty="0">
                <a:solidFill>
                  <a:srgbClr val="0000FF"/>
                </a:solidFill>
                <a:latin typeface="Consolas"/>
                <a:cs typeface="Consolas"/>
              </a:rPr>
              <a:t>&gt;</a:t>
            </a:r>
            <a:r>
              <a:rPr lang="en-US" sz="2133" dirty="0">
                <a:solidFill>
                  <a:srgbClr val="000000"/>
                </a:solidFill>
                <a:latin typeface="Consolas"/>
                <a:cs typeface="Consolas"/>
              </a:rPr>
              <a:t>White</a:t>
            </a:r>
            <a:r>
              <a:rPr lang="en-US" sz="2133" dirty="0">
                <a:solidFill>
                  <a:srgbClr val="0000FF"/>
                </a:solidFill>
                <a:latin typeface="Consolas"/>
                <a:cs typeface="Consolas"/>
              </a:rPr>
              <a:t>&lt;/</a:t>
            </a:r>
            <a:r>
              <a:rPr lang="en-US" sz="2133" dirty="0">
                <a:solidFill>
                  <a:srgbClr val="A31515"/>
                </a:solidFill>
                <a:latin typeface="Consolas"/>
                <a:cs typeface="Consolas"/>
              </a:rPr>
              <a:t>Color</a:t>
            </a:r>
            <a:r>
              <a:rPr lang="en-US" sz="2133" dirty="0">
                <a:solidFill>
                  <a:srgbClr val="0000FF"/>
                </a:solidFill>
                <a:latin typeface="Consolas"/>
                <a:cs typeface="Consolas"/>
              </a:rPr>
              <a:t>&gt;</a:t>
            </a:r>
            <a:br>
              <a:rPr lang="en-US" sz="2133" dirty="0">
                <a:solidFill>
                  <a:srgbClr val="000000"/>
                </a:solidFill>
                <a:latin typeface="Consolas"/>
                <a:cs typeface="Consolas"/>
              </a:rPr>
            </a:br>
            <a:r>
              <a:rPr lang="en-US" sz="2133" dirty="0">
                <a:solidFill>
                  <a:srgbClr val="0000FF"/>
                </a:solidFill>
                <a:latin typeface="Consolas"/>
                <a:cs typeface="Consolas"/>
              </a:rPr>
              <a:t>&lt;</a:t>
            </a:r>
            <a:r>
              <a:rPr lang="en-US" sz="2133" dirty="0">
                <a:solidFill>
                  <a:srgbClr val="A31515"/>
                </a:solidFill>
                <a:latin typeface="Consolas"/>
                <a:cs typeface="Consolas"/>
              </a:rPr>
              <a:t>Color </a:t>
            </a:r>
            <a:r>
              <a:rPr lang="en-US" sz="2133" dirty="0">
                <a:solidFill>
                  <a:srgbClr val="FF0000"/>
                </a:solidFill>
                <a:latin typeface="Consolas"/>
                <a:cs typeface="Consolas"/>
              </a:rPr>
              <a:t>x:Key</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fgColor</a:t>
            </a:r>
            <a:r>
              <a:rPr lang="en-US" sz="2133" dirty="0">
                <a:solidFill>
                  <a:srgbClr val="000000"/>
                </a:solidFill>
                <a:latin typeface="Consolas"/>
                <a:cs typeface="Consolas"/>
              </a:rPr>
              <a:t>"</a:t>
            </a:r>
            <a:r>
              <a:rPr lang="en-US" sz="2133" dirty="0">
                <a:solidFill>
                  <a:srgbClr val="0000FF"/>
                </a:solidFill>
                <a:latin typeface="Consolas"/>
                <a:cs typeface="Consolas"/>
              </a:rPr>
              <a:t>&gt;</a:t>
            </a:r>
            <a:r>
              <a:rPr lang="en-US" sz="2133" dirty="0">
                <a:solidFill>
                  <a:srgbClr val="000000"/>
                </a:solidFill>
                <a:latin typeface="Consolas"/>
                <a:cs typeface="Consolas"/>
              </a:rPr>
              <a:t>Black</a:t>
            </a:r>
            <a:r>
              <a:rPr lang="en-US" sz="2133" dirty="0">
                <a:solidFill>
                  <a:srgbClr val="0000FF"/>
                </a:solidFill>
                <a:latin typeface="Consolas"/>
                <a:cs typeface="Consolas"/>
              </a:rPr>
              <a:t>&lt;/</a:t>
            </a:r>
            <a:r>
              <a:rPr lang="en-US" sz="2133" dirty="0">
                <a:solidFill>
                  <a:srgbClr val="A31515"/>
                </a:solidFill>
                <a:latin typeface="Consolas"/>
                <a:cs typeface="Consolas"/>
              </a:rPr>
              <a:t>Color</a:t>
            </a:r>
            <a:r>
              <a:rPr lang="en-US" sz="2133" dirty="0">
                <a:solidFill>
                  <a:srgbClr val="0000FF"/>
                </a:solidFill>
                <a:latin typeface="Consolas"/>
                <a:cs typeface="Consolas"/>
              </a:rPr>
              <a:t>&gt;</a:t>
            </a:r>
            <a:br>
              <a:rPr lang="en-US" sz="2133" dirty="0">
                <a:solidFill>
                  <a:srgbClr val="000000"/>
                </a:solidFill>
                <a:latin typeface="Consolas"/>
                <a:cs typeface="Consolas"/>
              </a:rPr>
            </a:br>
            <a:endParaRPr lang="en-US" sz="2133" dirty="0">
              <a:solidFill>
                <a:srgbClr val="000000"/>
              </a:solidFill>
              <a:latin typeface="Consolas"/>
              <a:cs typeface="Consolas"/>
            </a:endParaRPr>
          </a:p>
          <a:p>
            <a:r>
              <a:rPr lang="en-US" sz="2133" dirty="0">
                <a:solidFill>
                  <a:srgbClr val="0000FF"/>
                </a:solidFill>
                <a:latin typeface="Consolas"/>
                <a:cs typeface="Consolas"/>
              </a:rPr>
              <a:t>&lt;</a:t>
            </a:r>
            <a:r>
              <a:rPr lang="en-US" sz="2133" dirty="0">
                <a:solidFill>
                  <a:srgbClr val="A31515"/>
                </a:solidFill>
                <a:latin typeface="Consolas"/>
                <a:cs typeface="Consolas"/>
              </a:rPr>
              <a:t>Style </a:t>
            </a:r>
            <a:r>
              <a:rPr lang="en-US" sz="2133" dirty="0" err="1">
                <a:solidFill>
                  <a:srgbClr val="FF0000"/>
                </a:solidFill>
                <a:latin typeface="Consolas"/>
                <a:cs typeface="Consolas"/>
              </a:rPr>
              <a:t>TargetType</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Button</a:t>
            </a:r>
            <a:r>
              <a:rPr lang="en-US" sz="2133" dirty="0">
                <a:solidFill>
                  <a:srgbClr val="000000"/>
                </a:solidFill>
                <a:latin typeface="Consolas"/>
                <a:cs typeface="Consolas"/>
              </a:rPr>
              <a:t>"</a:t>
            </a:r>
            <a:r>
              <a:rPr lang="en-US" sz="2133" dirty="0">
                <a:solidFill>
                  <a:srgbClr val="A31515"/>
                </a:solidFill>
                <a:latin typeface="Consolas"/>
                <a:cs typeface="Consolas"/>
              </a:rPr>
              <a:t> </a:t>
            </a:r>
            <a:r>
              <a:rPr lang="en-US" sz="2133" dirty="0">
                <a:solidFill>
                  <a:srgbClr val="FF0000"/>
                </a:solidFill>
                <a:latin typeface="Consolas"/>
                <a:cs typeface="Consolas"/>
              </a:rPr>
              <a:t>x:Key</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AllButtons</a:t>
            </a:r>
            <a:r>
              <a:rPr lang="en-US" sz="2133" dirty="0">
                <a:solidFill>
                  <a:srgbClr val="000000"/>
                </a:solidFill>
                <a:latin typeface="Consolas"/>
                <a:cs typeface="Consolas"/>
              </a:rPr>
              <a:t>"</a:t>
            </a:r>
            <a:r>
              <a:rPr lang="en-US" sz="2133" dirty="0">
                <a:solidFill>
                  <a:srgbClr val="0000FF"/>
                </a:solidFill>
                <a:latin typeface="Consolas"/>
                <a:cs typeface="Consolas"/>
              </a:rPr>
              <a:t>&gt;</a:t>
            </a:r>
            <a:br>
              <a:rPr lang="en-US" sz="2133" dirty="0">
                <a:solidFill>
                  <a:srgbClr val="000000"/>
                </a:solidFill>
                <a:latin typeface="Consolas"/>
                <a:cs typeface="Consolas"/>
              </a:rPr>
            </a:br>
            <a:r>
              <a:rPr lang="en-US" sz="2133" dirty="0">
                <a:solidFill>
                  <a:srgbClr val="000000"/>
                </a:solidFill>
                <a:latin typeface="Consolas"/>
                <a:cs typeface="Consolas"/>
              </a:rPr>
              <a:t>  </a:t>
            </a:r>
            <a:r>
              <a:rPr lang="en-US" sz="2133" dirty="0">
                <a:solidFill>
                  <a:srgbClr val="0000FF"/>
                </a:solidFill>
                <a:latin typeface="Consolas"/>
                <a:cs typeface="Consolas"/>
              </a:rPr>
              <a:t>&lt;</a:t>
            </a:r>
            <a:r>
              <a:rPr lang="en-US" sz="2133" dirty="0">
                <a:solidFill>
                  <a:srgbClr val="A31515"/>
                </a:solidFill>
                <a:latin typeface="Consolas"/>
                <a:cs typeface="Consolas"/>
              </a:rPr>
              <a:t>Setter </a:t>
            </a:r>
            <a:r>
              <a:rPr lang="en-US" sz="2133" dirty="0">
                <a:solidFill>
                  <a:srgbClr val="FF0000"/>
                </a:solidFill>
                <a:latin typeface="Consolas"/>
                <a:cs typeface="Consolas"/>
              </a:rPr>
              <a:t>Property</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err="1">
                <a:solidFill>
                  <a:srgbClr val="0000FF"/>
                </a:solidFill>
                <a:latin typeface="Consolas"/>
                <a:cs typeface="Consolas"/>
              </a:rPr>
              <a:t>BackgroundColor</a:t>
            </a:r>
            <a:r>
              <a:rPr lang="en-US" sz="2133" dirty="0">
                <a:solidFill>
                  <a:srgbClr val="000000"/>
                </a:solidFill>
                <a:latin typeface="Consolas"/>
                <a:cs typeface="Consolas"/>
              </a:rPr>
              <a:t>"</a:t>
            </a:r>
            <a:r>
              <a:rPr lang="en-US" sz="2133" dirty="0">
                <a:solidFill>
                  <a:srgbClr val="A31515"/>
                </a:solidFill>
                <a:latin typeface="Consolas"/>
                <a:cs typeface="Consolas"/>
              </a:rPr>
              <a:t> </a:t>
            </a:r>
            <a:r>
              <a:rPr lang="en-US" sz="2133" dirty="0">
                <a:solidFill>
                  <a:srgbClr val="FF0000"/>
                </a:solidFill>
                <a:latin typeface="Consolas"/>
                <a:cs typeface="Consolas"/>
              </a:rPr>
              <a:t>Value</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a:t>
            </a:r>
            <a:r>
              <a:rPr lang="en-US" sz="2133" dirty="0" err="1">
                <a:solidFill>
                  <a:srgbClr val="0000FF"/>
                </a:solidFill>
                <a:latin typeface="Consolas"/>
                <a:cs typeface="Consolas"/>
              </a:rPr>
              <a:t>StaticResource</a:t>
            </a:r>
            <a:r>
              <a:rPr lang="en-US" sz="2133" dirty="0">
                <a:solidFill>
                  <a:srgbClr val="0000FF"/>
                </a:solidFill>
                <a:latin typeface="Consolas"/>
                <a:cs typeface="Consolas"/>
              </a:rPr>
              <a:t>  </a:t>
            </a:r>
            <a:r>
              <a:rPr lang="en-US" sz="2133" dirty="0" err="1">
                <a:solidFill>
                  <a:srgbClr val="0000FF"/>
                </a:solidFill>
                <a:latin typeface="Consolas"/>
                <a:cs typeface="Consolas"/>
              </a:rPr>
              <a:t>bgColor</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A31515"/>
                </a:solidFill>
                <a:latin typeface="Consolas"/>
                <a:cs typeface="Consolas"/>
              </a:rPr>
              <a:t> </a:t>
            </a:r>
            <a:r>
              <a:rPr lang="en-US" sz="2133" dirty="0">
                <a:solidFill>
                  <a:srgbClr val="0000FF"/>
                </a:solidFill>
                <a:latin typeface="Consolas"/>
                <a:cs typeface="Consolas"/>
              </a:rPr>
              <a:t>/&gt;</a:t>
            </a:r>
          </a:p>
          <a:p>
            <a:r>
              <a:rPr lang="en-US" sz="2133" dirty="0">
                <a:solidFill>
                  <a:srgbClr val="000000"/>
                </a:solidFill>
                <a:latin typeface="Consolas"/>
                <a:cs typeface="Consolas"/>
              </a:rPr>
              <a:t>  </a:t>
            </a:r>
            <a:r>
              <a:rPr lang="en-US" sz="2133" dirty="0">
                <a:solidFill>
                  <a:srgbClr val="0000FF"/>
                </a:solidFill>
                <a:latin typeface="Consolas"/>
                <a:cs typeface="Consolas"/>
              </a:rPr>
              <a:t>&lt;</a:t>
            </a:r>
            <a:r>
              <a:rPr lang="en-US" sz="2133" dirty="0">
                <a:solidFill>
                  <a:srgbClr val="A31515"/>
                </a:solidFill>
                <a:latin typeface="Consolas"/>
                <a:cs typeface="Consolas"/>
              </a:rPr>
              <a:t>Setter </a:t>
            </a:r>
            <a:r>
              <a:rPr lang="en-US" sz="2133" dirty="0">
                <a:solidFill>
                  <a:srgbClr val="FF0000"/>
                </a:solidFill>
                <a:latin typeface="Consolas"/>
                <a:cs typeface="Consolas"/>
              </a:rPr>
              <a:t>Property</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err="1">
                <a:solidFill>
                  <a:srgbClr val="0000FF"/>
                </a:solidFill>
                <a:latin typeface="Consolas"/>
                <a:cs typeface="Consolas"/>
              </a:rPr>
              <a:t>TextColor</a:t>
            </a:r>
            <a:r>
              <a:rPr lang="en-US" sz="2133" dirty="0">
                <a:solidFill>
                  <a:srgbClr val="000000"/>
                </a:solidFill>
                <a:latin typeface="Consolas"/>
                <a:cs typeface="Consolas"/>
              </a:rPr>
              <a:t>"      </a:t>
            </a:r>
            <a:r>
              <a:rPr lang="en-US" sz="2133" dirty="0">
                <a:solidFill>
                  <a:srgbClr val="A31515"/>
                </a:solidFill>
                <a:latin typeface="Consolas"/>
                <a:cs typeface="Consolas"/>
              </a:rPr>
              <a:t> </a:t>
            </a:r>
            <a:r>
              <a:rPr lang="en-US" sz="2133" dirty="0">
                <a:solidFill>
                  <a:srgbClr val="FF0000"/>
                </a:solidFill>
                <a:latin typeface="Consolas"/>
                <a:cs typeface="Consolas"/>
              </a:rPr>
              <a:t>Value</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a:t>
            </a:r>
            <a:r>
              <a:rPr lang="en-US" sz="2133" dirty="0" err="1">
                <a:solidFill>
                  <a:srgbClr val="0000FF"/>
                </a:solidFill>
                <a:latin typeface="Consolas"/>
                <a:cs typeface="Consolas"/>
              </a:rPr>
              <a:t>DynamicResource</a:t>
            </a:r>
            <a:r>
              <a:rPr lang="en-US" sz="2133" dirty="0">
                <a:solidFill>
                  <a:srgbClr val="0000FF"/>
                </a:solidFill>
                <a:latin typeface="Consolas"/>
                <a:cs typeface="Consolas"/>
              </a:rPr>
              <a:t> </a:t>
            </a:r>
            <a:r>
              <a:rPr lang="en-US" sz="2133" dirty="0" err="1">
                <a:solidFill>
                  <a:srgbClr val="0000FF"/>
                </a:solidFill>
                <a:latin typeface="Consolas"/>
                <a:cs typeface="Consolas"/>
              </a:rPr>
              <a:t>fgColor</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A31515"/>
                </a:solidFill>
                <a:latin typeface="Consolas"/>
                <a:cs typeface="Consolas"/>
              </a:rPr>
              <a:t> </a:t>
            </a:r>
            <a:r>
              <a:rPr lang="en-US" sz="2133" dirty="0">
                <a:solidFill>
                  <a:srgbClr val="0000FF"/>
                </a:solidFill>
                <a:latin typeface="Consolas"/>
                <a:cs typeface="Consolas"/>
              </a:rPr>
              <a:t>/&gt;</a:t>
            </a:r>
          </a:p>
          <a:p>
            <a:r>
              <a:rPr lang="en-US" sz="2133" dirty="0">
                <a:solidFill>
                  <a:srgbClr val="0000FF"/>
                </a:solidFill>
                <a:latin typeface="Consolas"/>
                <a:cs typeface="Consolas"/>
              </a:rPr>
              <a:t> </a:t>
            </a:r>
            <a:r>
              <a:rPr lang="en-US" sz="2133" dirty="0">
                <a:solidFill>
                  <a:srgbClr val="000000"/>
                </a:solidFill>
                <a:latin typeface="Consolas"/>
                <a:cs typeface="Consolas"/>
              </a:rPr>
              <a:t> ...</a:t>
            </a:r>
            <a:br>
              <a:rPr lang="en-US" sz="2133" dirty="0">
                <a:solidFill>
                  <a:srgbClr val="000000"/>
                </a:solidFill>
                <a:latin typeface="Consolas"/>
                <a:cs typeface="Consolas"/>
              </a:rPr>
            </a:br>
            <a:r>
              <a:rPr lang="en-US" sz="2133" dirty="0">
                <a:solidFill>
                  <a:srgbClr val="0000FF"/>
                </a:solidFill>
                <a:latin typeface="Consolas"/>
                <a:cs typeface="Consolas"/>
              </a:rPr>
              <a:t>&lt;/</a:t>
            </a:r>
            <a:r>
              <a:rPr lang="en-US" sz="2133" dirty="0">
                <a:solidFill>
                  <a:srgbClr val="A31515"/>
                </a:solidFill>
                <a:latin typeface="Consolas"/>
                <a:cs typeface="Consolas"/>
              </a:rPr>
              <a:t>Style</a:t>
            </a:r>
            <a:r>
              <a:rPr lang="en-US" sz="2133" dirty="0">
                <a:solidFill>
                  <a:srgbClr val="0000FF"/>
                </a:solidFill>
                <a:latin typeface="Consolas"/>
                <a:cs typeface="Consolas"/>
              </a:rPr>
              <a:t>&gt;</a:t>
            </a:r>
            <a:r>
              <a:rPr lang="en-US" sz="2133" dirty="0">
                <a:latin typeface="Consolas"/>
                <a:cs typeface="Consolas"/>
              </a:rPr>
              <a:t> </a:t>
            </a:r>
          </a:p>
        </p:txBody>
      </p:sp>
      <p:sp>
        <p:nvSpPr>
          <p:cNvPr id="5" name="TextBox 4"/>
          <p:cNvSpPr txBox="1"/>
          <p:nvPr/>
        </p:nvSpPr>
        <p:spPr>
          <a:xfrm>
            <a:off x="5180818" y="5882958"/>
            <a:ext cx="5556329" cy="461665"/>
          </a:xfrm>
          <a:prstGeom prst="rect">
            <a:avLst/>
          </a:prstGeom>
          <a:noFill/>
        </p:spPr>
        <p:txBody>
          <a:bodyPr wrap="none" rtlCol="0">
            <a:spAutoFit/>
          </a:bodyPr>
          <a:lstStyle/>
          <a:p>
            <a:r>
              <a:rPr lang="en-US" sz="2400" dirty="0">
                <a:cs typeface="Segoe UI Light"/>
              </a:rPr>
              <a:t>Can use either static or dynamic lookup</a:t>
            </a:r>
          </a:p>
        </p:txBody>
      </p:sp>
      <p:cxnSp>
        <p:nvCxnSpPr>
          <p:cNvPr id="6" name="Straight Arrow Connector 5"/>
          <p:cNvCxnSpPr/>
          <p:nvPr/>
        </p:nvCxnSpPr>
        <p:spPr>
          <a:xfrm flipH="1" flipV="1">
            <a:off x="7904000" y="5040225"/>
            <a:ext cx="0" cy="9753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54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1"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3"/>
            <a:ext cx="10972800" cy="849463"/>
          </a:xfrm>
        </p:spPr>
        <p:txBody>
          <a:bodyPr/>
          <a:lstStyle/>
          <a:p>
            <a:r>
              <a:rPr lang="en-US" sz="2400" dirty="0"/>
              <a:t>Styles can be automatically applied to all controls of a target type by omitting </a:t>
            </a:r>
            <a:r>
              <a:rPr lang="en-US" sz="2400" dirty="0">
                <a:latin typeface="Consolas"/>
                <a:cs typeface="Consolas"/>
              </a:rPr>
              <a:t>x:Key</a:t>
            </a:r>
            <a:r>
              <a:rPr lang="en-US" sz="2400" dirty="0"/>
              <a:t> and placing the style into an accessible dictionary</a:t>
            </a:r>
            <a:endParaRPr lang="en-US" sz="2400" dirty="0">
              <a:latin typeface="Consolas"/>
              <a:cs typeface="Consolas"/>
            </a:endParaRPr>
          </a:p>
        </p:txBody>
      </p:sp>
      <p:sp>
        <p:nvSpPr>
          <p:cNvPr id="3" name="Title 2"/>
          <p:cNvSpPr>
            <a:spLocks noGrp="1"/>
          </p:cNvSpPr>
          <p:nvPr>
            <p:ph type="title"/>
          </p:nvPr>
        </p:nvSpPr>
        <p:spPr/>
        <p:txBody>
          <a:bodyPr/>
          <a:lstStyle/>
          <a:p>
            <a:r>
              <a:rPr lang="en-US" dirty="0"/>
              <a:t>Implicit Styles</a:t>
            </a:r>
          </a:p>
        </p:txBody>
      </p:sp>
      <p:sp>
        <p:nvSpPr>
          <p:cNvPr id="4" name="Rectangle 3"/>
          <p:cNvSpPr/>
          <p:nvPr/>
        </p:nvSpPr>
        <p:spPr>
          <a:xfrm>
            <a:off x="1484482" y="2616201"/>
            <a:ext cx="9074920" cy="3046411"/>
          </a:xfrm>
          <a:prstGeom prst="rect">
            <a:avLst/>
          </a:prstGeom>
          <a:solidFill>
            <a:srgbClr val="FFFFFF"/>
          </a:solidFill>
          <a:ln>
            <a:solidFill>
              <a:srgbClr val="606E6F"/>
            </a:solidFill>
          </a:ln>
        </p:spPr>
        <p:txBody>
          <a:bodyPr wrap="none">
            <a:spAutoFit/>
          </a:bodyPr>
          <a:lstStyle/>
          <a:p>
            <a:r>
              <a:rPr lang="en-US" sz="2133" dirty="0">
                <a:solidFill>
                  <a:srgbClr val="0000FF"/>
                </a:solidFill>
                <a:latin typeface="Consolas"/>
                <a:cs typeface="Consolas"/>
              </a:rPr>
              <a:t>&lt;</a:t>
            </a:r>
            <a:r>
              <a:rPr lang="en-US" sz="2133" dirty="0" err="1">
                <a:solidFill>
                  <a:srgbClr val="A31515"/>
                </a:solidFill>
                <a:latin typeface="Consolas"/>
                <a:cs typeface="Consolas"/>
              </a:rPr>
              <a:t>ContentPage.Resources</a:t>
            </a:r>
            <a:r>
              <a:rPr lang="en-US" sz="2133" dirty="0">
                <a:solidFill>
                  <a:srgbClr val="0000FF"/>
                </a:solidFill>
                <a:latin typeface="Consolas"/>
                <a:cs typeface="Consolas"/>
              </a:rPr>
              <a:t>&gt;</a:t>
            </a:r>
            <a:br>
              <a:rPr lang="en-US" sz="2133" dirty="0">
                <a:solidFill>
                  <a:srgbClr val="000000"/>
                </a:solidFill>
                <a:latin typeface="Consolas"/>
                <a:cs typeface="Consolas"/>
              </a:rPr>
            </a:br>
            <a:r>
              <a:rPr lang="en-US" sz="2133" dirty="0">
                <a:solidFill>
                  <a:srgbClr val="000000"/>
                </a:solidFill>
                <a:latin typeface="Consolas"/>
                <a:cs typeface="Consolas"/>
              </a:rPr>
              <a:t>   </a:t>
            </a:r>
            <a:r>
              <a:rPr lang="en-US" sz="2133" dirty="0">
                <a:solidFill>
                  <a:srgbClr val="0000FF"/>
                </a:solidFill>
                <a:latin typeface="Consolas"/>
                <a:cs typeface="Consolas"/>
              </a:rPr>
              <a:t>&lt;</a:t>
            </a:r>
            <a:r>
              <a:rPr lang="en-US" sz="2133" dirty="0" err="1">
                <a:solidFill>
                  <a:srgbClr val="A31515"/>
                </a:solidFill>
                <a:latin typeface="Consolas"/>
                <a:cs typeface="Consolas"/>
              </a:rPr>
              <a:t>ResourceDictionary</a:t>
            </a:r>
            <a:r>
              <a:rPr lang="en-US" sz="2133" dirty="0">
                <a:solidFill>
                  <a:srgbClr val="0000FF"/>
                </a:solidFill>
                <a:latin typeface="Consolas"/>
                <a:cs typeface="Consolas"/>
              </a:rPr>
              <a:t>&gt;</a:t>
            </a:r>
            <a:br>
              <a:rPr lang="en-US" sz="2133" dirty="0">
                <a:solidFill>
                  <a:srgbClr val="000000"/>
                </a:solidFill>
                <a:latin typeface="Consolas"/>
                <a:cs typeface="Consolas"/>
              </a:rPr>
            </a:br>
            <a:r>
              <a:rPr lang="en-US" sz="2133" dirty="0">
                <a:solidFill>
                  <a:srgbClr val="000000"/>
                </a:solidFill>
                <a:latin typeface="Consolas"/>
                <a:cs typeface="Consolas"/>
              </a:rPr>
              <a:t>      </a:t>
            </a:r>
            <a:r>
              <a:rPr lang="en-US" sz="2133" dirty="0">
                <a:solidFill>
                  <a:srgbClr val="0000FF"/>
                </a:solidFill>
                <a:latin typeface="Consolas"/>
                <a:cs typeface="Consolas"/>
              </a:rPr>
              <a:t>&lt;</a:t>
            </a:r>
            <a:r>
              <a:rPr lang="en-US" sz="2133" dirty="0">
                <a:solidFill>
                  <a:srgbClr val="A31515"/>
                </a:solidFill>
                <a:latin typeface="Consolas"/>
                <a:cs typeface="Consolas"/>
              </a:rPr>
              <a:t>Style </a:t>
            </a:r>
            <a:r>
              <a:rPr lang="en-US" sz="2133" dirty="0" err="1">
                <a:solidFill>
                  <a:srgbClr val="FF0000"/>
                </a:solidFill>
                <a:latin typeface="Consolas"/>
                <a:cs typeface="Consolas"/>
              </a:rPr>
              <a:t>TargetType</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Button</a:t>
            </a:r>
            <a:r>
              <a:rPr lang="en-US" sz="2133" dirty="0">
                <a:solidFill>
                  <a:srgbClr val="000000"/>
                </a:solidFill>
                <a:latin typeface="Consolas"/>
                <a:cs typeface="Consolas"/>
              </a:rPr>
              <a:t>"</a:t>
            </a:r>
            <a:r>
              <a:rPr lang="en-US" sz="2133" dirty="0">
                <a:solidFill>
                  <a:srgbClr val="0000FF"/>
                </a:solidFill>
                <a:latin typeface="Consolas"/>
                <a:cs typeface="Consolas"/>
              </a:rPr>
              <a:t>&gt;</a:t>
            </a:r>
            <a:br>
              <a:rPr lang="en-US" sz="2133" dirty="0">
                <a:solidFill>
                  <a:srgbClr val="000000"/>
                </a:solidFill>
                <a:latin typeface="Consolas"/>
                <a:cs typeface="Consolas"/>
              </a:rPr>
            </a:br>
            <a:r>
              <a:rPr lang="en-US" sz="2133" dirty="0">
                <a:solidFill>
                  <a:srgbClr val="000000"/>
                </a:solidFill>
                <a:latin typeface="Consolas"/>
                <a:cs typeface="Consolas"/>
              </a:rPr>
              <a:t>         </a:t>
            </a:r>
            <a:r>
              <a:rPr lang="en-US" sz="2133" dirty="0">
                <a:solidFill>
                  <a:srgbClr val="0000FF"/>
                </a:solidFill>
                <a:latin typeface="Consolas"/>
                <a:cs typeface="Consolas"/>
              </a:rPr>
              <a:t>&lt;</a:t>
            </a:r>
            <a:r>
              <a:rPr lang="en-US" sz="2133" dirty="0">
                <a:solidFill>
                  <a:srgbClr val="A31515"/>
                </a:solidFill>
                <a:latin typeface="Consolas"/>
                <a:cs typeface="Consolas"/>
              </a:rPr>
              <a:t>Setter </a:t>
            </a:r>
            <a:r>
              <a:rPr lang="en-US" sz="2133" dirty="0">
                <a:solidFill>
                  <a:srgbClr val="FF0000"/>
                </a:solidFill>
                <a:latin typeface="Consolas"/>
                <a:cs typeface="Consolas"/>
              </a:rPr>
              <a:t>Property</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err="1">
                <a:solidFill>
                  <a:srgbClr val="0000FF"/>
                </a:solidFill>
                <a:latin typeface="Consolas"/>
                <a:cs typeface="Consolas"/>
              </a:rPr>
              <a:t>BackgroundColor</a:t>
            </a:r>
            <a:r>
              <a:rPr lang="en-US" sz="2133" dirty="0">
                <a:solidFill>
                  <a:srgbClr val="000000"/>
                </a:solidFill>
                <a:latin typeface="Consolas"/>
                <a:cs typeface="Consolas"/>
              </a:rPr>
              <a:t>"</a:t>
            </a:r>
            <a:r>
              <a:rPr lang="en-US" sz="2133" dirty="0">
                <a:solidFill>
                  <a:srgbClr val="A31515"/>
                </a:solidFill>
                <a:latin typeface="Consolas"/>
                <a:cs typeface="Consolas"/>
              </a:rPr>
              <a:t> </a:t>
            </a:r>
            <a:r>
              <a:rPr lang="en-US" sz="2133" dirty="0">
                <a:solidFill>
                  <a:srgbClr val="FF0000"/>
                </a:solidFill>
                <a:latin typeface="Consolas"/>
                <a:cs typeface="Consolas"/>
              </a:rPr>
              <a:t>Value</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Blue</a:t>
            </a:r>
            <a:r>
              <a:rPr lang="en-US" sz="2133" dirty="0">
                <a:solidFill>
                  <a:srgbClr val="000000"/>
                </a:solidFill>
                <a:latin typeface="Consolas"/>
                <a:cs typeface="Consolas"/>
              </a:rPr>
              <a:t>"</a:t>
            </a:r>
            <a:r>
              <a:rPr lang="en-US" sz="2133" dirty="0">
                <a:solidFill>
                  <a:srgbClr val="A31515"/>
                </a:solidFill>
                <a:latin typeface="Consolas"/>
                <a:cs typeface="Consolas"/>
              </a:rPr>
              <a:t> </a:t>
            </a:r>
            <a:r>
              <a:rPr lang="en-US" sz="2133" dirty="0">
                <a:solidFill>
                  <a:srgbClr val="0000FF"/>
                </a:solidFill>
                <a:latin typeface="Consolas"/>
                <a:cs typeface="Consolas"/>
              </a:rPr>
              <a:t>/&gt;</a:t>
            </a:r>
            <a:br>
              <a:rPr lang="en-US" sz="2133" dirty="0">
                <a:solidFill>
                  <a:srgbClr val="000000"/>
                </a:solidFill>
                <a:latin typeface="Consolas"/>
                <a:cs typeface="Consolas"/>
              </a:rPr>
            </a:br>
            <a:r>
              <a:rPr lang="en-US" sz="2133" dirty="0">
                <a:solidFill>
                  <a:srgbClr val="000000"/>
                </a:solidFill>
                <a:latin typeface="Consolas"/>
                <a:cs typeface="Consolas"/>
              </a:rPr>
              <a:t>         </a:t>
            </a:r>
            <a:r>
              <a:rPr lang="en-US" sz="2133" dirty="0">
                <a:solidFill>
                  <a:srgbClr val="0000FF"/>
                </a:solidFill>
                <a:latin typeface="Consolas"/>
                <a:cs typeface="Consolas"/>
              </a:rPr>
              <a:t>&lt;</a:t>
            </a:r>
            <a:r>
              <a:rPr lang="en-US" sz="2133" dirty="0">
                <a:solidFill>
                  <a:srgbClr val="A31515"/>
                </a:solidFill>
                <a:latin typeface="Consolas"/>
                <a:cs typeface="Consolas"/>
              </a:rPr>
              <a:t>Setter </a:t>
            </a:r>
            <a:r>
              <a:rPr lang="en-US" sz="2133" dirty="0">
                <a:solidFill>
                  <a:srgbClr val="FF0000"/>
                </a:solidFill>
                <a:latin typeface="Consolas"/>
                <a:cs typeface="Consolas"/>
              </a:rPr>
              <a:t>Property</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err="1">
                <a:solidFill>
                  <a:srgbClr val="0000FF"/>
                </a:solidFill>
                <a:latin typeface="Consolas"/>
                <a:cs typeface="Consolas"/>
              </a:rPr>
              <a:t>BorderColor</a:t>
            </a:r>
            <a:r>
              <a:rPr lang="en-US" sz="2133" dirty="0">
                <a:solidFill>
                  <a:srgbClr val="000000"/>
                </a:solidFill>
                <a:latin typeface="Consolas"/>
                <a:cs typeface="Consolas"/>
              </a:rPr>
              <a:t>"</a:t>
            </a:r>
            <a:r>
              <a:rPr lang="en-US" sz="2133" dirty="0">
                <a:solidFill>
                  <a:srgbClr val="A31515"/>
                </a:solidFill>
                <a:latin typeface="Consolas"/>
                <a:cs typeface="Consolas"/>
              </a:rPr>
              <a:t>     </a:t>
            </a:r>
            <a:r>
              <a:rPr lang="en-US" sz="2133" dirty="0">
                <a:solidFill>
                  <a:srgbClr val="FF0000"/>
                </a:solidFill>
                <a:latin typeface="Consolas"/>
                <a:cs typeface="Consolas"/>
              </a:rPr>
              <a:t>Value</a:t>
            </a:r>
            <a:r>
              <a:rPr lang="en-US" sz="2133" dirty="0">
                <a:solidFill>
                  <a:srgbClr val="0000FF"/>
                </a:solidFill>
                <a:latin typeface="Consolas"/>
                <a:cs typeface="Consolas"/>
              </a:rPr>
              <a:t>=</a:t>
            </a:r>
            <a:r>
              <a:rPr lang="en-US" sz="2133" dirty="0">
                <a:solidFill>
                  <a:srgbClr val="000000"/>
                </a:solidFill>
                <a:latin typeface="Consolas"/>
                <a:cs typeface="Consolas"/>
              </a:rPr>
              <a:t>"</a:t>
            </a:r>
            <a:r>
              <a:rPr lang="en-US" sz="2133" dirty="0">
                <a:solidFill>
                  <a:srgbClr val="0000FF"/>
                </a:solidFill>
                <a:latin typeface="Consolas"/>
                <a:cs typeface="Consolas"/>
              </a:rPr>
              <a:t>Navy</a:t>
            </a:r>
            <a:r>
              <a:rPr lang="en-US" sz="2133" dirty="0">
                <a:solidFill>
                  <a:srgbClr val="000000"/>
                </a:solidFill>
                <a:latin typeface="Consolas"/>
                <a:cs typeface="Consolas"/>
              </a:rPr>
              <a:t>"</a:t>
            </a:r>
            <a:r>
              <a:rPr lang="en-US" sz="2133" dirty="0">
                <a:solidFill>
                  <a:srgbClr val="A31515"/>
                </a:solidFill>
                <a:latin typeface="Consolas"/>
                <a:cs typeface="Consolas"/>
              </a:rPr>
              <a:t> </a:t>
            </a:r>
            <a:r>
              <a:rPr lang="en-US" sz="2133" dirty="0">
                <a:solidFill>
                  <a:srgbClr val="0000FF"/>
                </a:solidFill>
                <a:latin typeface="Consolas"/>
                <a:cs typeface="Consolas"/>
              </a:rPr>
              <a:t>/&gt;</a:t>
            </a:r>
          </a:p>
          <a:p>
            <a:r>
              <a:rPr lang="en-US" sz="2133" dirty="0">
                <a:solidFill>
                  <a:srgbClr val="0000FF"/>
                </a:solidFill>
                <a:latin typeface="Consolas"/>
                <a:cs typeface="Consolas"/>
              </a:rPr>
              <a:t>           </a:t>
            </a:r>
            <a:r>
              <a:rPr lang="en-US" sz="2133" dirty="0">
                <a:latin typeface="Consolas"/>
                <a:cs typeface="Consolas"/>
              </a:rPr>
              <a:t>...</a:t>
            </a:r>
            <a:br>
              <a:rPr lang="en-US" sz="2133" dirty="0">
                <a:solidFill>
                  <a:srgbClr val="000000"/>
                </a:solidFill>
                <a:latin typeface="Consolas"/>
                <a:cs typeface="Consolas"/>
              </a:rPr>
            </a:br>
            <a:r>
              <a:rPr lang="en-US" sz="2133" dirty="0">
                <a:solidFill>
                  <a:srgbClr val="000000"/>
                </a:solidFill>
                <a:latin typeface="Consolas"/>
                <a:cs typeface="Consolas"/>
              </a:rPr>
              <a:t>      </a:t>
            </a:r>
            <a:r>
              <a:rPr lang="en-US" sz="2133" dirty="0">
                <a:solidFill>
                  <a:srgbClr val="0000FF"/>
                </a:solidFill>
                <a:latin typeface="Consolas"/>
                <a:cs typeface="Consolas"/>
              </a:rPr>
              <a:t>&lt;/</a:t>
            </a:r>
            <a:r>
              <a:rPr lang="en-US" sz="2133" dirty="0">
                <a:solidFill>
                  <a:srgbClr val="A31515"/>
                </a:solidFill>
                <a:latin typeface="Consolas"/>
                <a:cs typeface="Consolas"/>
              </a:rPr>
              <a:t>Style</a:t>
            </a:r>
            <a:r>
              <a:rPr lang="en-US" sz="2133" dirty="0">
                <a:solidFill>
                  <a:srgbClr val="0000FF"/>
                </a:solidFill>
                <a:latin typeface="Consolas"/>
                <a:cs typeface="Consolas"/>
              </a:rPr>
              <a:t>&gt;</a:t>
            </a:r>
            <a:br>
              <a:rPr lang="en-US" sz="2133" dirty="0">
                <a:solidFill>
                  <a:srgbClr val="000000"/>
                </a:solidFill>
                <a:latin typeface="Consolas"/>
                <a:cs typeface="Consolas"/>
              </a:rPr>
            </a:br>
            <a:r>
              <a:rPr lang="en-US" sz="2133" dirty="0">
                <a:solidFill>
                  <a:srgbClr val="000000"/>
                </a:solidFill>
                <a:latin typeface="Consolas"/>
                <a:cs typeface="Consolas"/>
              </a:rPr>
              <a:t>   </a:t>
            </a:r>
            <a:r>
              <a:rPr lang="en-US" sz="2133" dirty="0">
                <a:solidFill>
                  <a:srgbClr val="0000FF"/>
                </a:solidFill>
                <a:latin typeface="Consolas"/>
                <a:cs typeface="Consolas"/>
              </a:rPr>
              <a:t>&lt;/</a:t>
            </a:r>
            <a:r>
              <a:rPr lang="en-US" sz="2133" dirty="0" err="1">
                <a:solidFill>
                  <a:srgbClr val="A31515"/>
                </a:solidFill>
                <a:latin typeface="Consolas"/>
                <a:cs typeface="Consolas"/>
              </a:rPr>
              <a:t>ResourceDictionary</a:t>
            </a:r>
            <a:r>
              <a:rPr lang="en-US" sz="2133" dirty="0">
                <a:solidFill>
                  <a:srgbClr val="0000FF"/>
                </a:solidFill>
                <a:latin typeface="Consolas"/>
                <a:cs typeface="Consolas"/>
              </a:rPr>
              <a:t>&gt;</a:t>
            </a:r>
            <a:r>
              <a:rPr lang="en-US" sz="2133" dirty="0">
                <a:latin typeface="Consolas"/>
                <a:cs typeface="Consolas"/>
              </a:rPr>
              <a:t> </a:t>
            </a:r>
          </a:p>
          <a:p>
            <a:r>
              <a:rPr lang="en-US" sz="2133" dirty="0">
                <a:solidFill>
                  <a:srgbClr val="0000FF"/>
                </a:solidFill>
                <a:latin typeface="Consolas"/>
                <a:cs typeface="Consolas"/>
              </a:rPr>
              <a:t>&lt;/</a:t>
            </a:r>
            <a:r>
              <a:rPr lang="en-US" sz="2133" dirty="0" err="1">
                <a:solidFill>
                  <a:srgbClr val="A31515"/>
                </a:solidFill>
                <a:latin typeface="Consolas"/>
                <a:cs typeface="Consolas"/>
              </a:rPr>
              <a:t>ContentPage.Resources</a:t>
            </a:r>
            <a:r>
              <a:rPr lang="en-US" sz="2133" dirty="0">
                <a:solidFill>
                  <a:srgbClr val="0000FF"/>
                </a:solidFill>
                <a:latin typeface="Consolas"/>
                <a:cs typeface="Consolas"/>
              </a:rPr>
              <a:t>&gt;</a:t>
            </a:r>
            <a:endParaRPr lang="en-US" sz="2133" dirty="0">
              <a:latin typeface="Consolas"/>
              <a:cs typeface="Consolas"/>
            </a:endParaRPr>
          </a:p>
        </p:txBody>
      </p:sp>
      <p:sp>
        <p:nvSpPr>
          <p:cNvPr id="6" name="TextBox 5"/>
          <p:cNvSpPr txBox="1"/>
          <p:nvPr/>
        </p:nvSpPr>
        <p:spPr>
          <a:xfrm>
            <a:off x="1625600" y="5737773"/>
            <a:ext cx="7599196" cy="830997"/>
          </a:xfrm>
          <a:prstGeom prst="rect">
            <a:avLst/>
          </a:prstGeom>
          <a:noFill/>
        </p:spPr>
        <p:txBody>
          <a:bodyPr wrap="none" rtlCol="0">
            <a:spAutoFit/>
          </a:bodyPr>
          <a:lstStyle/>
          <a:p>
            <a:r>
              <a:rPr lang="en-US" sz="2400" dirty="0">
                <a:cs typeface="Segoe UI Light"/>
              </a:rPr>
              <a:t>The target type is still specified and is matched exactly,</a:t>
            </a:r>
          </a:p>
          <a:p>
            <a:r>
              <a:rPr lang="en-US" sz="2400" dirty="0">
                <a:cs typeface="Segoe UI Light"/>
              </a:rPr>
              <a:t>this style will be applied to all buttons in this page</a:t>
            </a:r>
            <a:endParaRPr lang="en-US" sz="2400" dirty="0">
              <a:cs typeface="Consolas" panose="020B0609020204030204" pitchFamily="49" charset="0"/>
            </a:endParaRPr>
          </a:p>
        </p:txBody>
      </p:sp>
      <p:cxnSp>
        <p:nvCxnSpPr>
          <p:cNvPr id="8" name="Straight Arrow Connector 7"/>
          <p:cNvCxnSpPr/>
          <p:nvPr/>
        </p:nvCxnSpPr>
        <p:spPr>
          <a:xfrm flipV="1">
            <a:off x="1261093" y="3503155"/>
            <a:ext cx="0" cy="2682240"/>
          </a:xfrm>
          <a:prstGeom prst="straightConnector1">
            <a:avLst/>
          </a:prstGeom>
          <a:ln w="28575" cmpd="sng">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1853936" y="2893555"/>
            <a:ext cx="0" cy="121920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16200000" flipV="1">
            <a:off x="1501801" y="5924171"/>
            <a:ext cx="0" cy="487680"/>
          </a:xfrm>
          <a:prstGeom prst="straightConnector1">
            <a:avLst/>
          </a:prstGeom>
          <a:ln w="28575" cmpd="sng">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1167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141979" y="3256863"/>
            <a:ext cx="8128000" cy="24384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p:cNvSpPr/>
          <p:nvPr/>
        </p:nvSpPr>
        <p:spPr>
          <a:xfrm>
            <a:off x="2102281" y="4929117"/>
            <a:ext cx="3689929" cy="24384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4"/>
            <a:ext cx="10972800" cy="960263"/>
          </a:xfrm>
        </p:spPr>
        <p:txBody>
          <a:bodyPr/>
          <a:lstStyle/>
          <a:p>
            <a:r>
              <a:rPr lang="en-US" sz="2800" dirty="0"/>
              <a:t>Styles provide the </a:t>
            </a:r>
            <a:r>
              <a:rPr lang="en-US" sz="2800" i="1" dirty="0"/>
              <a:t>default</a:t>
            </a:r>
            <a:r>
              <a:rPr lang="en-US" sz="2800" dirty="0"/>
              <a:t> values, explicit property values on the control are applied </a:t>
            </a:r>
            <a:r>
              <a:rPr lang="en-US" sz="2800" i="1" dirty="0"/>
              <a:t>after</a:t>
            </a:r>
            <a:r>
              <a:rPr lang="en-US" sz="2800" dirty="0"/>
              <a:t> the style and take precedence</a:t>
            </a:r>
          </a:p>
        </p:txBody>
      </p:sp>
      <p:sp>
        <p:nvSpPr>
          <p:cNvPr id="3" name="Title 2"/>
          <p:cNvSpPr>
            <a:spLocks noGrp="1"/>
          </p:cNvSpPr>
          <p:nvPr>
            <p:ph type="title"/>
          </p:nvPr>
        </p:nvSpPr>
        <p:spPr/>
        <p:txBody>
          <a:bodyPr/>
          <a:lstStyle/>
          <a:p>
            <a:r>
              <a:rPr lang="en-US" dirty="0"/>
              <a:t>Overriding a setter</a:t>
            </a:r>
          </a:p>
        </p:txBody>
      </p:sp>
      <p:sp>
        <p:nvSpPr>
          <p:cNvPr id="6" name="TextBox 5"/>
          <p:cNvSpPr txBox="1"/>
          <p:nvPr/>
        </p:nvSpPr>
        <p:spPr>
          <a:xfrm>
            <a:off x="1246617" y="6043210"/>
            <a:ext cx="5825762" cy="461665"/>
          </a:xfrm>
          <a:prstGeom prst="rect">
            <a:avLst/>
          </a:prstGeom>
          <a:noFill/>
        </p:spPr>
        <p:txBody>
          <a:bodyPr wrap="none" rtlCol="0">
            <a:spAutoFit/>
          </a:bodyPr>
          <a:lstStyle/>
          <a:p>
            <a:r>
              <a:rPr lang="en-US" sz="2400" dirty="0">
                <a:cs typeface="Segoe UI Light"/>
              </a:rPr>
              <a:t>Value set directly overrules the style value</a:t>
            </a:r>
          </a:p>
        </p:txBody>
      </p:sp>
      <p:sp>
        <p:nvSpPr>
          <p:cNvPr id="8" name="Rectangle 7"/>
          <p:cNvSpPr/>
          <p:nvPr/>
        </p:nvSpPr>
        <p:spPr>
          <a:xfrm>
            <a:off x="1667224" y="2743574"/>
            <a:ext cx="8850500" cy="1200329"/>
          </a:xfrm>
          <a:prstGeom prst="rect">
            <a:avLst/>
          </a:prstGeom>
          <a:noFill/>
          <a:ln>
            <a:solidFill>
              <a:srgbClr val="606E6F"/>
            </a:solidFill>
          </a:ln>
        </p:spPr>
        <p:txBody>
          <a:bodyPr wrap="none">
            <a:spAutoFit/>
          </a:bodyPr>
          <a:lstStyle/>
          <a:p>
            <a:r>
              <a:rPr lang="en-US" sz="2400" dirty="0">
                <a:solidFill>
                  <a:srgbClr val="0000FF"/>
                </a:solidFill>
                <a:latin typeface="Consolas" panose="020B0609020204030204" pitchFamily="49" charset="0"/>
              </a:rPr>
              <a:t>&lt;</a:t>
            </a:r>
            <a:r>
              <a:rPr lang="en-US" sz="2400" dirty="0">
                <a:solidFill>
                  <a:srgbClr val="A31515"/>
                </a:solidFill>
                <a:latin typeface="Consolas" panose="020B0609020204030204" pitchFamily="49" charset="0"/>
              </a:rPr>
              <a:t>Style </a:t>
            </a:r>
            <a:r>
              <a:rPr lang="en-US" sz="2400" dirty="0">
                <a:solidFill>
                  <a:srgbClr val="FF0000"/>
                </a:solidFill>
                <a:latin typeface="Consolas" panose="020B0609020204030204" pitchFamily="49" charset="0"/>
              </a:rPr>
              <a:t>x:Key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MyButtonStyle</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r>
              <a:rPr lang="en-US" sz="2400" dirty="0" err="1">
                <a:solidFill>
                  <a:srgbClr val="FF0000"/>
                </a:solidFill>
                <a:latin typeface="Consolas" panose="020B0609020204030204" pitchFamily="49" charset="0"/>
              </a:rPr>
              <a:t>TargetType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Button</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  &lt;</a:t>
            </a:r>
            <a:r>
              <a:rPr lang="en-US" sz="2400" dirty="0">
                <a:solidFill>
                  <a:srgbClr val="A31515"/>
                </a:solidFill>
                <a:latin typeface="Consolas" panose="020B0609020204030204" pitchFamily="49" charset="0"/>
              </a:rPr>
              <a:t>Setter </a:t>
            </a:r>
            <a:r>
              <a:rPr lang="en-US" sz="2400" dirty="0">
                <a:solidFill>
                  <a:srgbClr val="FF0000"/>
                </a:solidFill>
                <a:latin typeface="Consolas" panose="020B0609020204030204" pitchFamily="49" charset="0"/>
              </a:rPr>
              <a:t>Property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err="1">
                <a:solidFill>
                  <a:srgbClr val="0000FF"/>
                </a:solidFill>
                <a:latin typeface="Consolas" panose="020B0609020204030204" pitchFamily="49" charset="0"/>
              </a:rPr>
              <a:t>BackgroundColor</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r>
              <a:rPr lang="en-US" sz="2400" dirty="0">
                <a:solidFill>
                  <a:srgbClr val="FF0000"/>
                </a:solidFill>
                <a:latin typeface="Consolas" panose="020B0609020204030204" pitchFamily="49" charset="0"/>
              </a:rPr>
              <a:t>Value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Red</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&lt;/</a:t>
            </a:r>
            <a:r>
              <a:rPr lang="en-US" sz="2400" dirty="0">
                <a:solidFill>
                  <a:srgbClr val="A31515"/>
                </a:solidFill>
                <a:latin typeface="Consolas" panose="020B0609020204030204" pitchFamily="49" charset="0"/>
              </a:rPr>
              <a:t>Style</a:t>
            </a:r>
            <a:r>
              <a:rPr lang="en-US" sz="2400" dirty="0">
                <a:solidFill>
                  <a:srgbClr val="0000FF"/>
                </a:solidFill>
                <a:latin typeface="Consolas" panose="020B0609020204030204" pitchFamily="49" charset="0"/>
              </a:rPr>
              <a:t>&gt;</a:t>
            </a:r>
            <a:endParaRPr lang="en-US" sz="2400" dirty="0">
              <a:latin typeface="Consolas" panose="020B0609020204030204" pitchFamily="49" charset="0"/>
              <a:cs typeface="Consolas" panose="020B0609020204030204" pitchFamily="49" charset="0"/>
            </a:endParaRPr>
          </a:p>
        </p:txBody>
      </p:sp>
      <p:sp>
        <p:nvSpPr>
          <p:cNvPr id="9" name="Rectangle 8"/>
          <p:cNvSpPr/>
          <p:nvPr/>
        </p:nvSpPr>
        <p:spPr>
          <a:xfrm>
            <a:off x="1667224" y="4064373"/>
            <a:ext cx="6981398" cy="1938992"/>
          </a:xfrm>
          <a:prstGeom prst="rect">
            <a:avLst/>
          </a:prstGeom>
          <a:noFill/>
          <a:ln>
            <a:solidFill>
              <a:srgbClr val="606E6F"/>
            </a:solidFill>
          </a:ln>
        </p:spPr>
        <p:txBody>
          <a:bodyPr wrap="none">
            <a:spAutoFit/>
          </a:bodyPr>
          <a:lstStyle/>
          <a:p>
            <a:r>
              <a:rPr lang="en-US" sz="2400" dirty="0">
                <a:solidFill>
                  <a:srgbClr val="0000FF"/>
                </a:solidFill>
                <a:latin typeface="Consolas" panose="020B0609020204030204" pitchFamily="49" charset="0"/>
              </a:rPr>
              <a:t>&lt;</a:t>
            </a:r>
            <a:r>
              <a:rPr lang="en-US" sz="2400" dirty="0">
                <a:solidFill>
                  <a:srgbClr val="A31515"/>
                </a:solidFill>
                <a:latin typeface="Consolas" panose="020B0609020204030204" pitchFamily="49" charset="0"/>
              </a:rPr>
              <a:t>Button</a:t>
            </a:r>
          </a:p>
          <a:p>
            <a:r>
              <a:rPr lang="en-US" sz="2400" dirty="0">
                <a:solidFill>
                  <a:srgbClr val="A31515"/>
                </a:solidFill>
                <a:latin typeface="Consolas" panose="020B0609020204030204" pitchFamily="49" charset="0"/>
              </a:rPr>
              <a:t>  </a:t>
            </a:r>
            <a:r>
              <a:rPr lang="en-US" sz="2400" dirty="0">
                <a:solidFill>
                  <a:srgbClr val="FF0000"/>
                </a:solidFill>
                <a:latin typeface="Consolas" panose="020B0609020204030204" pitchFamily="49" charset="0"/>
              </a:rPr>
              <a:t>Style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a:t>
            </a:r>
            <a:r>
              <a:rPr lang="en-US" sz="2400" dirty="0" err="1">
                <a:solidFill>
                  <a:srgbClr val="0000FF"/>
                </a:solidFill>
                <a:latin typeface="Consolas" panose="020B0609020204030204" pitchFamily="49" charset="0"/>
              </a:rPr>
              <a:t>StaticResource</a:t>
            </a:r>
            <a:r>
              <a:rPr lang="en-US" sz="2400" dirty="0">
                <a:solidFill>
                  <a:srgbClr val="0000FF"/>
                </a:solidFill>
                <a:latin typeface="Consolas" panose="020B0609020204030204" pitchFamily="49" charset="0"/>
              </a:rPr>
              <a:t> </a:t>
            </a:r>
            <a:r>
              <a:rPr lang="en-US" sz="2400" dirty="0" err="1">
                <a:solidFill>
                  <a:srgbClr val="0000FF"/>
                </a:solidFill>
                <a:latin typeface="Consolas" panose="020B0609020204030204" pitchFamily="49" charset="0"/>
              </a:rPr>
              <a:t>MyButtonStyle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p>
          <a:p>
            <a:r>
              <a:rPr lang="en-US" sz="2400" dirty="0">
                <a:solidFill>
                  <a:srgbClr val="FF0000"/>
                </a:solidFill>
                <a:latin typeface="Consolas" panose="020B0609020204030204" pitchFamily="49" charset="0"/>
              </a:rPr>
              <a:t>  </a:t>
            </a:r>
            <a:r>
              <a:rPr lang="en-US" sz="2400" dirty="0" err="1">
                <a:solidFill>
                  <a:srgbClr val="FF0000"/>
                </a:solidFill>
                <a:latin typeface="Consolas" panose="020B0609020204030204" pitchFamily="49" charset="0"/>
              </a:rPr>
              <a:t>BackgroundColor</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Blue</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a:solidFill>
                  <a:srgbClr val="FF0000"/>
                </a:solidFill>
                <a:latin typeface="Consolas" panose="020B0609020204030204" pitchFamily="49" charset="0"/>
              </a:rPr>
              <a:t>Text</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Cancel</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br>
              <a:rPr lang="en-US" sz="2400" dirty="0">
                <a:solidFill>
                  <a:srgbClr val="A31515"/>
                </a:solidFill>
                <a:latin typeface="Consolas" panose="020B0609020204030204" pitchFamily="49" charset="0"/>
              </a:rPr>
            </a:br>
            <a:r>
              <a:rPr lang="en-US" sz="2400" dirty="0">
                <a:solidFill>
                  <a:srgbClr val="A31515"/>
                </a:solidFill>
                <a:latin typeface="Consolas" panose="020B0609020204030204" pitchFamily="49" charset="0"/>
              </a:rPr>
              <a:t>  </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/&gt;</a:t>
            </a:r>
            <a:endParaRPr lang="en-US" sz="2400" dirty="0">
              <a:latin typeface="Consolas" panose="020B0609020204030204" pitchFamily="49" charset="0"/>
              <a:cs typeface="Consolas" panose="020B0609020204030204" pitchFamily="49" charset="0"/>
            </a:endParaRPr>
          </a:p>
        </p:txBody>
      </p:sp>
      <p:sp>
        <p:nvSpPr>
          <p:cNvPr id="13" name="Rounded Rectangle 12"/>
          <p:cNvSpPr/>
          <p:nvPr/>
        </p:nvSpPr>
        <p:spPr>
          <a:xfrm>
            <a:off x="8443199" y="4805419"/>
            <a:ext cx="1584960" cy="487680"/>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Cancel</a:t>
            </a:r>
          </a:p>
        </p:txBody>
      </p:sp>
      <p:cxnSp>
        <p:nvCxnSpPr>
          <p:cNvPr id="14" name="Straight Arrow Connector 13"/>
          <p:cNvCxnSpPr/>
          <p:nvPr/>
        </p:nvCxnSpPr>
        <p:spPr>
          <a:xfrm flipV="1">
            <a:off x="5310356" y="5181973"/>
            <a:ext cx="0" cy="9753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9240495" y="5364853"/>
            <a:ext cx="0" cy="79248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quot;No&quot; Symbol 3"/>
          <p:cNvSpPr/>
          <p:nvPr/>
        </p:nvSpPr>
        <p:spPr>
          <a:xfrm>
            <a:off x="9105799" y="3068859"/>
            <a:ext cx="609600" cy="609600"/>
          </a:xfrm>
          <a:prstGeom prst="noSmoking">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8" name="TextBox 17"/>
          <p:cNvSpPr txBox="1"/>
          <p:nvPr/>
        </p:nvSpPr>
        <p:spPr>
          <a:xfrm>
            <a:off x="7924800" y="6043210"/>
            <a:ext cx="3911840" cy="461665"/>
          </a:xfrm>
          <a:prstGeom prst="rect">
            <a:avLst/>
          </a:prstGeom>
          <a:noFill/>
        </p:spPr>
        <p:txBody>
          <a:bodyPr wrap="none" rtlCol="0">
            <a:spAutoFit/>
          </a:bodyPr>
          <a:lstStyle/>
          <a:p>
            <a:r>
              <a:rPr lang="en-US" sz="2400" dirty="0">
                <a:cs typeface="Segoe UI Light"/>
              </a:rPr>
              <a:t>Background is blue, not red</a:t>
            </a:r>
          </a:p>
        </p:txBody>
      </p:sp>
      <p:grpSp>
        <p:nvGrpSpPr>
          <p:cNvPr id="7" name="Group 6"/>
          <p:cNvGrpSpPr/>
          <p:nvPr/>
        </p:nvGrpSpPr>
        <p:grpSpPr>
          <a:xfrm>
            <a:off x="5792210" y="4884025"/>
            <a:ext cx="328877" cy="317167"/>
            <a:chOff x="7772400" y="2886854"/>
            <a:chExt cx="905384" cy="751696"/>
          </a:xfrm>
        </p:grpSpPr>
        <p:sp>
          <p:nvSpPr>
            <p:cNvPr id="5" name="Diagonal Stripe 4"/>
            <p:cNvSpPr/>
            <p:nvPr/>
          </p:nvSpPr>
          <p:spPr>
            <a:xfrm>
              <a:off x="8077200" y="3257550"/>
              <a:ext cx="304800" cy="381000"/>
            </a:xfrm>
            <a:prstGeom prst="diagStrip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9" name="Diagonal Stripe 18"/>
            <p:cNvSpPr/>
            <p:nvPr/>
          </p:nvSpPr>
          <p:spPr>
            <a:xfrm flipH="1">
              <a:off x="7772400" y="3257550"/>
              <a:ext cx="304800" cy="381000"/>
            </a:xfrm>
            <a:prstGeom prst="diagStrip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0" name="Diagonal Stripe 19"/>
            <p:cNvSpPr/>
            <p:nvPr/>
          </p:nvSpPr>
          <p:spPr>
            <a:xfrm>
              <a:off x="8225604" y="3071387"/>
              <a:ext cx="304800" cy="381000"/>
            </a:xfrm>
            <a:prstGeom prst="diagStrip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1" name="Diagonal Stripe 20"/>
            <p:cNvSpPr/>
            <p:nvPr/>
          </p:nvSpPr>
          <p:spPr>
            <a:xfrm>
              <a:off x="8372984" y="2886854"/>
              <a:ext cx="304800" cy="381000"/>
            </a:xfrm>
            <a:prstGeom prst="diagStrip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spTree>
    <p:extLst>
      <p:ext uri="{BB962C8B-B14F-4D97-AF65-F5344CB8AC3E}">
        <p14:creationId xmlns:p14="http://schemas.microsoft.com/office/powerpoint/2010/main" val="234623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6" grpId="0"/>
      <p:bldP spid="6" grpId="1"/>
      <p:bldP spid="9" grpId="0" animBg="1"/>
      <p:bldP spid="13" grpId="0" animBg="1"/>
      <p:bldP spid="4" grpId="0" animBg="1"/>
      <p:bldP spid="18"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3"/>
            <a:ext cx="10972800" cy="1071062"/>
          </a:xfrm>
        </p:spPr>
        <p:txBody>
          <a:bodyPr/>
          <a:lstStyle/>
          <a:p>
            <a:r>
              <a:rPr lang="en-US" sz="3200" dirty="0"/>
              <a:t>A </a:t>
            </a:r>
            <a:r>
              <a:rPr lang="en-US" sz="3200" dirty="0">
                <a:latin typeface="Consolas"/>
                <a:cs typeface="Consolas"/>
              </a:rPr>
              <a:t>Style</a:t>
            </a:r>
            <a:r>
              <a:rPr lang="en-US" sz="3200" dirty="0"/>
              <a:t> can target a base type of the object to which it is applied</a:t>
            </a:r>
            <a:endParaRPr lang="en-US" sz="3200" dirty="0">
              <a:latin typeface="Consolas"/>
              <a:cs typeface="Consolas"/>
            </a:endParaRPr>
          </a:p>
        </p:txBody>
      </p:sp>
      <p:sp>
        <p:nvSpPr>
          <p:cNvPr id="3" name="Title 2"/>
          <p:cNvSpPr>
            <a:spLocks noGrp="1"/>
          </p:cNvSpPr>
          <p:nvPr>
            <p:ph type="title"/>
          </p:nvPr>
        </p:nvSpPr>
        <p:spPr/>
        <p:txBody>
          <a:bodyPr/>
          <a:lstStyle/>
          <a:p>
            <a:r>
              <a:rPr lang="en-US" dirty="0"/>
              <a:t>Ancestor targeting</a:t>
            </a:r>
          </a:p>
        </p:txBody>
      </p:sp>
      <p:sp>
        <p:nvSpPr>
          <p:cNvPr id="4" name="Rectangle 3"/>
          <p:cNvSpPr/>
          <p:nvPr/>
        </p:nvSpPr>
        <p:spPr>
          <a:xfrm>
            <a:off x="654125" y="3268847"/>
            <a:ext cx="10889520" cy="1200329"/>
          </a:xfrm>
          <a:prstGeom prst="rect">
            <a:avLst/>
          </a:prstGeom>
          <a:solidFill>
            <a:srgbClr val="FFFFFF"/>
          </a:solidFill>
          <a:ln>
            <a:solidFill>
              <a:srgbClr val="606E6F"/>
            </a:solidFill>
          </a:ln>
        </p:spPr>
        <p:txBody>
          <a:bodyPr wrap="none">
            <a:spAutoFit/>
          </a:bodyPr>
          <a:lstStyle/>
          <a:p>
            <a:r>
              <a:rPr lang="en-US" sz="2400" dirty="0">
                <a:solidFill>
                  <a:srgbClr val="0000FF"/>
                </a:solidFill>
                <a:latin typeface="Consolas" panose="020B0609020204030204" pitchFamily="49" charset="0"/>
              </a:rPr>
              <a:t>&lt;</a:t>
            </a:r>
            <a:r>
              <a:rPr lang="en-US" sz="2400" dirty="0">
                <a:solidFill>
                  <a:srgbClr val="A31515"/>
                </a:solidFill>
                <a:latin typeface="Consolas" panose="020B0609020204030204" pitchFamily="49" charset="0"/>
              </a:rPr>
              <a:t>Style </a:t>
            </a:r>
            <a:r>
              <a:rPr lang="en-US" sz="2400" dirty="0">
                <a:solidFill>
                  <a:srgbClr val="FF0000"/>
                </a:solidFill>
                <a:latin typeface="Consolas" panose="020B0609020204030204" pitchFamily="49" charset="0"/>
              </a:rPr>
              <a:t>x:Key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MyVisualElementStyle</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r>
              <a:rPr lang="en-US" sz="2400" dirty="0" err="1">
                <a:solidFill>
                  <a:srgbClr val="FF0000"/>
                </a:solidFill>
                <a:latin typeface="Consolas" panose="020B0609020204030204" pitchFamily="49" charset="0"/>
              </a:rPr>
              <a:t>TargetType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err="1">
                <a:solidFill>
                  <a:srgbClr val="0000FF"/>
                </a:solidFill>
                <a:latin typeface="Consolas" panose="020B0609020204030204" pitchFamily="49" charset="0"/>
              </a:rPr>
              <a:t>VisualElement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  &lt;</a:t>
            </a:r>
            <a:r>
              <a:rPr lang="en-US" sz="2400" dirty="0">
                <a:solidFill>
                  <a:srgbClr val="A31515"/>
                </a:solidFill>
                <a:latin typeface="Consolas" panose="020B0609020204030204" pitchFamily="49" charset="0"/>
              </a:rPr>
              <a:t>Setter </a:t>
            </a:r>
            <a:r>
              <a:rPr lang="en-US" sz="2400" dirty="0">
                <a:solidFill>
                  <a:srgbClr val="FF0000"/>
                </a:solidFill>
                <a:latin typeface="Consolas" panose="020B0609020204030204" pitchFamily="49" charset="0"/>
              </a:rPr>
              <a:t>Property</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err="1">
                <a:solidFill>
                  <a:srgbClr val="0000FF"/>
                </a:solidFill>
                <a:latin typeface="Consolas" panose="020B0609020204030204" pitchFamily="49" charset="0"/>
              </a:rPr>
              <a:t>BackgroundColor</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r>
              <a:rPr lang="en-US" sz="2400" dirty="0">
                <a:solidFill>
                  <a:srgbClr val="FF0000"/>
                </a:solidFill>
                <a:latin typeface="Consolas" panose="020B0609020204030204" pitchFamily="49" charset="0"/>
              </a:rPr>
              <a:t>Value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#2A84D3</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r>
              <a:rPr lang="en-US" sz="2400" dirty="0">
                <a:solidFill>
                  <a:srgbClr val="0000FF"/>
                </a:solidFill>
                <a:latin typeface="Consolas" panose="020B0609020204030204" pitchFamily="49" charset="0"/>
              </a:rPr>
              <a:t>/&gt;</a:t>
            </a:r>
            <a:br>
              <a:rPr lang="en-US" sz="2400" dirty="0">
                <a:solidFill>
                  <a:srgbClr val="0000FF"/>
                </a:solidFill>
                <a:latin typeface="Consolas" panose="020B0609020204030204" pitchFamily="49" charset="0"/>
              </a:rPr>
            </a:br>
            <a:r>
              <a:rPr lang="en-US" sz="2400" dirty="0">
                <a:solidFill>
                  <a:srgbClr val="0000FF"/>
                </a:solidFill>
                <a:latin typeface="Consolas" panose="020B0609020204030204" pitchFamily="49" charset="0"/>
              </a:rPr>
              <a:t>&lt;/</a:t>
            </a:r>
            <a:r>
              <a:rPr lang="en-US" sz="2400" dirty="0">
                <a:solidFill>
                  <a:srgbClr val="A31515"/>
                </a:solidFill>
                <a:latin typeface="Consolas" panose="020B0609020204030204" pitchFamily="49" charset="0"/>
              </a:rPr>
              <a:t>Style</a:t>
            </a:r>
            <a:r>
              <a:rPr lang="en-US" sz="2400" dirty="0">
                <a:solidFill>
                  <a:srgbClr val="0000FF"/>
                </a:solidFill>
                <a:latin typeface="Consolas" panose="020B0609020204030204" pitchFamily="49" charset="0"/>
              </a:rPr>
              <a:t>&gt;</a:t>
            </a:r>
            <a:endParaRPr lang="en-US" sz="2400" dirty="0">
              <a:latin typeface="Consolas" panose="020B0609020204030204" pitchFamily="49" charset="0"/>
              <a:cs typeface="Consolas" panose="020B0609020204030204" pitchFamily="49" charset="0"/>
            </a:endParaRPr>
          </a:p>
        </p:txBody>
      </p:sp>
      <p:sp>
        <p:nvSpPr>
          <p:cNvPr id="6" name="Rectangle 5"/>
          <p:cNvSpPr/>
          <p:nvPr/>
        </p:nvSpPr>
        <p:spPr>
          <a:xfrm>
            <a:off x="654126" y="4589648"/>
            <a:ext cx="10379765" cy="461665"/>
          </a:xfrm>
          <a:prstGeom prst="rect">
            <a:avLst/>
          </a:prstGeom>
          <a:solidFill>
            <a:srgbClr val="FFFFFF"/>
          </a:solidFill>
          <a:ln>
            <a:solidFill>
              <a:srgbClr val="606E6F"/>
            </a:solidFill>
          </a:ln>
        </p:spPr>
        <p:txBody>
          <a:bodyPr wrap="none">
            <a:spAutoFit/>
          </a:bodyPr>
          <a:lstStyle/>
          <a:p>
            <a:r>
              <a:rPr lang="en-US" sz="2400" dirty="0">
                <a:solidFill>
                  <a:srgbClr val="0000FF"/>
                </a:solidFill>
                <a:latin typeface="Consolas" panose="020B0609020204030204" pitchFamily="49" charset="0"/>
              </a:rPr>
              <a:t>&lt;</a:t>
            </a:r>
            <a:r>
              <a:rPr lang="en-US" sz="2400" dirty="0">
                <a:solidFill>
                  <a:srgbClr val="A31515"/>
                </a:solidFill>
                <a:latin typeface="Consolas" panose="020B0609020204030204" pitchFamily="49" charset="0"/>
              </a:rPr>
              <a:t>Button </a:t>
            </a:r>
            <a:r>
              <a:rPr lang="en-US" sz="2400" dirty="0">
                <a:solidFill>
                  <a:srgbClr val="FF0000"/>
                </a:solidFill>
                <a:latin typeface="Consolas" panose="020B0609020204030204" pitchFamily="49" charset="0"/>
              </a:rPr>
              <a:t>Style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0000FF"/>
                </a:solidFill>
                <a:latin typeface="Consolas" panose="020B0609020204030204" pitchFamily="49" charset="0"/>
              </a:rPr>
              <a:t>{</a:t>
            </a:r>
            <a:r>
              <a:rPr lang="en-US" sz="2400" dirty="0" err="1">
                <a:solidFill>
                  <a:srgbClr val="0000FF"/>
                </a:solidFill>
                <a:latin typeface="Consolas" panose="020B0609020204030204" pitchFamily="49" charset="0"/>
              </a:rPr>
              <a:t>StaticResource</a:t>
            </a:r>
            <a:r>
              <a:rPr lang="en-US" sz="2400" dirty="0">
                <a:solidFill>
                  <a:srgbClr val="0000FF"/>
                </a:solidFill>
                <a:latin typeface="Consolas" panose="020B0609020204030204" pitchFamily="49" charset="0"/>
              </a:rPr>
              <a:t> </a:t>
            </a:r>
            <a:r>
              <a:rPr lang="en-US" sz="2400" dirty="0" err="1">
                <a:solidFill>
                  <a:srgbClr val="0000FF"/>
                </a:solidFill>
                <a:latin typeface="Consolas" panose="020B0609020204030204" pitchFamily="49" charset="0"/>
              </a:rPr>
              <a:t>MyVisualElementStyle</a:t>
            </a:r>
            <a:r>
              <a:rPr lang="en-US" sz="2400" dirty="0">
                <a:solidFill>
                  <a:srgbClr val="0000FF"/>
                </a:solidFill>
                <a:latin typeface="Consolas" panose="020B0609020204030204" pitchFamily="49" charset="0"/>
              </a:rPr>
              <a:t>}</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 </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/&gt;</a:t>
            </a:r>
            <a:endParaRPr lang="en-US" sz="2400" dirty="0">
              <a:latin typeface="Consolas" panose="020B0609020204030204" pitchFamily="49" charset="0"/>
              <a:cs typeface="Consolas" panose="020B0609020204030204" pitchFamily="49" charset="0"/>
            </a:endParaRPr>
          </a:p>
        </p:txBody>
      </p:sp>
      <p:sp>
        <p:nvSpPr>
          <p:cNvPr id="7" name="TextBox 6"/>
          <p:cNvSpPr txBox="1"/>
          <p:nvPr/>
        </p:nvSpPr>
        <p:spPr>
          <a:xfrm>
            <a:off x="787664" y="5367779"/>
            <a:ext cx="5545044" cy="830997"/>
          </a:xfrm>
          <a:prstGeom prst="rect">
            <a:avLst/>
          </a:prstGeom>
          <a:noFill/>
        </p:spPr>
        <p:txBody>
          <a:bodyPr wrap="none" rtlCol="0">
            <a:spAutoFit/>
          </a:bodyPr>
          <a:lstStyle/>
          <a:p>
            <a:r>
              <a:rPr lang="en-US" sz="2400" dirty="0">
                <a:cs typeface="Segoe UI Light"/>
              </a:rPr>
              <a:t>Can apply to a button since the </a:t>
            </a:r>
            <a:r>
              <a:rPr lang="en-US" sz="2400" dirty="0">
                <a:latin typeface="Consolas" panose="020B0609020204030204" pitchFamily="49" charset="0"/>
                <a:cs typeface="Consolas" panose="020B0609020204030204" pitchFamily="49" charset="0"/>
              </a:rPr>
              <a:t>Button</a:t>
            </a:r>
          </a:p>
          <a:p>
            <a:r>
              <a:rPr lang="en-US" sz="2400" dirty="0">
                <a:cs typeface="Segoe UI Light"/>
              </a:rPr>
              <a:t>class is derived from </a:t>
            </a:r>
            <a:r>
              <a:rPr lang="en-US" sz="2400" dirty="0" err="1">
                <a:latin typeface="Consolas" panose="020B0609020204030204" pitchFamily="49" charset="0"/>
                <a:cs typeface="Consolas" panose="020B0609020204030204" pitchFamily="49" charset="0"/>
              </a:rPr>
              <a:t>VisualElement</a:t>
            </a:r>
            <a:endParaRPr lang="en-US" sz="2400" dirty="0">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flipV="1">
            <a:off x="1454383" y="5115604"/>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9778736" y="2868839"/>
            <a:ext cx="0" cy="36576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742213" y="2461437"/>
            <a:ext cx="4749185" cy="461665"/>
          </a:xfrm>
          <a:prstGeom prst="rect">
            <a:avLst/>
          </a:prstGeom>
          <a:noFill/>
        </p:spPr>
        <p:txBody>
          <a:bodyPr wrap="none" rtlCol="0">
            <a:spAutoFit/>
          </a:bodyPr>
          <a:lstStyle/>
          <a:p>
            <a:r>
              <a:rPr lang="en-US" sz="2400" dirty="0">
                <a:cs typeface="Segoe UI Light"/>
              </a:rPr>
              <a:t>This style targets </a:t>
            </a:r>
            <a:r>
              <a:rPr lang="en-US" sz="2400" dirty="0" err="1">
                <a:latin typeface="Consolas" panose="020B0609020204030204" pitchFamily="49" charset="0"/>
                <a:cs typeface="Consolas" panose="020B0609020204030204" pitchFamily="49" charset="0"/>
              </a:rPr>
              <a:t>VisualElement</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6807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4"/>
            <a:ext cx="10972800" cy="1270732"/>
          </a:xfrm>
        </p:spPr>
        <p:txBody>
          <a:bodyPr/>
          <a:lstStyle/>
          <a:p>
            <a:r>
              <a:rPr lang="en-US" dirty="0"/>
              <a:t>Styles can be created in code to allow runtime customizations</a:t>
            </a:r>
          </a:p>
        </p:txBody>
      </p:sp>
      <p:sp>
        <p:nvSpPr>
          <p:cNvPr id="3" name="Title 2"/>
          <p:cNvSpPr>
            <a:spLocks noGrp="1"/>
          </p:cNvSpPr>
          <p:nvPr>
            <p:ph type="title"/>
          </p:nvPr>
        </p:nvSpPr>
        <p:spPr/>
        <p:txBody>
          <a:bodyPr/>
          <a:lstStyle/>
          <a:p>
            <a:r>
              <a:rPr lang="en-US" dirty="0"/>
              <a:t>Creating a Style in code</a:t>
            </a:r>
          </a:p>
        </p:txBody>
      </p:sp>
      <p:sp>
        <p:nvSpPr>
          <p:cNvPr id="4" name="Rectangle 3"/>
          <p:cNvSpPr/>
          <p:nvPr/>
        </p:nvSpPr>
        <p:spPr>
          <a:xfrm>
            <a:off x="137532" y="3228472"/>
            <a:ext cx="11821826" cy="1241622"/>
          </a:xfrm>
          <a:prstGeom prst="rect">
            <a:avLst/>
          </a:prstGeom>
          <a:solidFill>
            <a:srgbClr val="FFFFFF"/>
          </a:solidFill>
          <a:ln>
            <a:solidFill>
              <a:srgbClr val="606E6F"/>
            </a:solidFill>
          </a:ln>
        </p:spPr>
        <p:txBody>
          <a:bodyPr wrap="none" lIns="121920" rIns="0">
            <a:spAutoFit/>
          </a:bodyPr>
          <a:lstStyle/>
          <a:p>
            <a:r>
              <a:rPr lang="en-US" sz="1867" dirty="0" err="1">
                <a:solidFill>
                  <a:srgbClr val="0000FF"/>
                </a:solidFill>
                <a:latin typeface="Consolas" panose="020B0609020204030204" pitchFamily="49" charset="0"/>
              </a:rPr>
              <a:t>var</a:t>
            </a:r>
            <a:r>
              <a:rPr lang="en-US" sz="1867" dirty="0">
                <a:solidFill>
                  <a:srgbClr val="000000"/>
                </a:solidFill>
                <a:latin typeface="Consolas" panose="020B0609020204030204" pitchFamily="49" charset="0"/>
              </a:rPr>
              <a:t> s = </a:t>
            </a:r>
            <a:r>
              <a:rPr lang="en-US" sz="1867" dirty="0">
                <a:solidFill>
                  <a:srgbClr val="0000FF"/>
                </a:solidFill>
                <a:latin typeface="Consolas" panose="020B0609020204030204" pitchFamily="49" charset="0"/>
              </a:rPr>
              <a:t>new</a:t>
            </a:r>
            <a:r>
              <a:rPr lang="en-US" sz="1867" dirty="0">
                <a:solidFill>
                  <a:srgbClr val="000000"/>
                </a:solidFill>
                <a:latin typeface="Consolas" panose="020B0609020204030204" pitchFamily="49" charset="0"/>
              </a:rPr>
              <a:t> </a:t>
            </a:r>
            <a:r>
              <a:rPr lang="en-US" sz="1867" dirty="0">
                <a:solidFill>
                  <a:srgbClr val="2B8FAF"/>
                </a:solidFill>
                <a:latin typeface="Consolas" panose="020B0609020204030204" pitchFamily="49" charset="0"/>
              </a:rPr>
              <a:t>Style</a:t>
            </a:r>
            <a:r>
              <a:rPr lang="en-US" sz="1867" dirty="0">
                <a:solidFill>
                  <a:srgbClr val="000000"/>
                </a:solidFill>
                <a:latin typeface="Consolas" panose="020B0609020204030204" pitchFamily="49" charset="0"/>
              </a:rPr>
              <a:t>(</a:t>
            </a:r>
            <a:r>
              <a:rPr lang="en-US" sz="1867" dirty="0" err="1">
                <a:solidFill>
                  <a:srgbClr val="0000FF"/>
                </a:solidFill>
                <a:latin typeface="Consolas" panose="020B0609020204030204" pitchFamily="49" charset="0"/>
              </a:rPr>
              <a:t>typeof</a:t>
            </a:r>
            <a:r>
              <a:rPr lang="en-US" sz="1867" dirty="0">
                <a:solidFill>
                  <a:srgbClr val="000000"/>
                </a:solidFill>
                <a:latin typeface="Consolas" panose="020B0609020204030204" pitchFamily="49" charset="0"/>
              </a:rPr>
              <a:t>(</a:t>
            </a:r>
            <a:r>
              <a:rPr lang="en-US" sz="1867" dirty="0">
                <a:solidFill>
                  <a:srgbClr val="2B8FAF"/>
                </a:solidFill>
                <a:latin typeface="Consolas" panose="020B0609020204030204" pitchFamily="49" charset="0"/>
              </a:rPr>
              <a:t>Button</a:t>
            </a:r>
            <a:r>
              <a:rPr lang="en-US" sz="1867" dirty="0">
                <a:solidFill>
                  <a:srgbClr val="000000"/>
                </a:solidFill>
                <a:latin typeface="Consolas" panose="020B0609020204030204" pitchFamily="49" charset="0"/>
              </a:rPr>
              <a:t>));</a:t>
            </a:r>
            <a:br>
              <a:rPr lang="en-US" sz="1867" dirty="0">
                <a:solidFill>
                  <a:srgbClr val="000000"/>
                </a:solidFill>
                <a:latin typeface="Consolas" panose="020B0609020204030204" pitchFamily="49" charset="0"/>
              </a:rPr>
            </a:br>
            <a:br>
              <a:rPr lang="en-US" sz="1867" dirty="0">
                <a:solidFill>
                  <a:srgbClr val="000000"/>
                </a:solidFill>
                <a:latin typeface="Consolas" panose="020B0609020204030204" pitchFamily="49" charset="0"/>
              </a:rPr>
            </a:br>
            <a:r>
              <a:rPr lang="en-US" sz="1867" dirty="0" err="1">
                <a:solidFill>
                  <a:srgbClr val="000000"/>
                </a:solidFill>
                <a:latin typeface="Consolas" panose="020B0609020204030204" pitchFamily="49" charset="0"/>
              </a:rPr>
              <a:t>s.Setters.Add</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new</a:t>
            </a:r>
            <a:r>
              <a:rPr lang="en-US" sz="1867" dirty="0">
                <a:solidFill>
                  <a:srgbClr val="000000"/>
                </a:solidFill>
                <a:latin typeface="Consolas" panose="020B0609020204030204" pitchFamily="49" charset="0"/>
              </a:rPr>
              <a:t> </a:t>
            </a:r>
            <a:r>
              <a:rPr lang="en-US" sz="1867" dirty="0">
                <a:solidFill>
                  <a:srgbClr val="2B8FAF"/>
                </a:solidFill>
                <a:latin typeface="Consolas" panose="020B0609020204030204" pitchFamily="49" charset="0"/>
              </a:rPr>
              <a:t>Setter</a:t>
            </a:r>
            <a:r>
              <a:rPr lang="en-US" sz="1867" dirty="0">
                <a:solidFill>
                  <a:srgbClr val="000000"/>
                </a:solidFill>
                <a:latin typeface="Consolas" panose="020B0609020204030204" pitchFamily="49" charset="0"/>
              </a:rPr>
              <a:t> {Property = </a:t>
            </a:r>
            <a:r>
              <a:rPr lang="en-US" sz="1867" dirty="0" err="1">
                <a:solidFill>
                  <a:srgbClr val="2B8FAF"/>
                </a:solidFill>
                <a:latin typeface="Consolas" panose="020B0609020204030204" pitchFamily="49" charset="0"/>
              </a:rPr>
              <a:t>Button</a:t>
            </a:r>
            <a:r>
              <a:rPr lang="en-US" sz="1867" dirty="0" err="1">
                <a:solidFill>
                  <a:srgbClr val="000000"/>
                </a:solidFill>
                <a:latin typeface="Consolas" panose="020B0609020204030204" pitchFamily="49" charset="0"/>
              </a:rPr>
              <a:t>.BackgroundColorProperty</a:t>
            </a:r>
            <a:r>
              <a:rPr lang="en-US" sz="1867" dirty="0">
                <a:solidFill>
                  <a:srgbClr val="000000"/>
                </a:solidFill>
                <a:latin typeface="Consolas" panose="020B0609020204030204" pitchFamily="49" charset="0"/>
              </a:rPr>
              <a:t>, Value = </a:t>
            </a:r>
            <a:r>
              <a:rPr lang="en-US" sz="1867" dirty="0" err="1">
                <a:solidFill>
                  <a:srgbClr val="2B8FAF"/>
                </a:solidFill>
                <a:latin typeface="Consolas" panose="020B0609020204030204" pitchFamily="49" charset="0"/>
              </a:rPr>
              <a:t>Color</a:t>
            </a:r>
            <a:r>
              <a:rPr lang="en-US" sz="1867" dirty="0" err="1">
                <a:solidFill>
                  <a:srgbClr val="000000"/>
                </a:solidFill>
                <a:latin typeface="Consolas" panose="020B0609020204030204" pitchFamily="49" charset="0"/>
              </a:rPr>
              <a:t>.Red</a:t>
            </a:r>
            <a:r>
              <a:rPr lang="en-US" sz="1867" dirty="0">
                <a:solidFill>
                  <a:srgbClr val="000000"/>
                </a:solidFill>
                <a:latin typeface="Consolas" panose="020B0609020204030204" pitchFamily="49" charset="0"/>
              </a:rPr>
              <a:t>});</a:t>
            </a:r>
            <a:br>
              <a:rPr lang="en-US" sz="1867" dirty="0">
                <a:solidFill>
                  <a:srgbClr val="000000"/>
                </a:solidFill>
                <a:latin typeface="Consolas" panose="020B0609020204030204" pitchFamily="49" charset="0"/>
              </a:rPr>
            </a:br>
            <a:r>
              <a:rPr lang="en-US" sz="1867" dirty="0" err="1">
                <a:solidFill>
                  <a:srgbClr val="000000"/>
                </a:solidFill>
                <a:latin typeface="Consolas" panose="020B0609020204030204" pitchFamily="49" charset="0"/>
              </a:rPr>
              <a:t>s.Setters.Add</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new</a:t>
            </a:r>
            <a:r>
              <a:rPr lang="en-US" sz="1867" dirty="0">
                <a:solidFill>
                  <a:srgbClr val="000000"/>
                </a:solidFill>
                <a:latin typeface="Consolas" panose="020B0609020204030204" pitchFamily="49" charset="0"/>
              </a:rPr>
              <a:t> </a:t>
            </a:r>
            <a:r>
              <a:rPr lang="en-US" sz="1867" dirty="0">
                <a:solidFill>
                  <a:srgbClr val="2B8FAF"/>
                </a:solidFill>
                <a:latin typeface="Consolas" panose="020B0609020204030204" pitchFamily="49" charset="0"/>
              </a:rPr>
              <a:t>Setter</a:t>
            </a:r>
            <a:r>
              <a:rPr lang="en-US" sz="1867" dirty="0">
                <a:solidFill>
                  <a:srgbClr val="000000"/>
                </a:solidFill>
                <a:latin typeface="Consolas" panose="020B0609020204030204" pitchFamily="49" charset="0"/>
              </a:rPr>
              <a:t> {Property = </a:t>
            </a:r>
            <a:r>
              <a:rPr lang="en-US" sz="1867" dirty="0" err="1">
                <a:solidFill>
                  <a:srgbClr val="2B8FAF"/>
                </a:solidFill>
                <a:latin typeface="Consolas" panose="020B0609020204030204" pitchFamily="49" charset="0"/>
              </a:rPr>
              <a:t>Button</a:t>
            </a:r>
            <a:r>
              <a:rPr lang="en-US" sz="1867" dirty="0" err="1">
                <a:solidFill>
                  <a:srgbClr val="000000"/>
                </a:solidFill>
                <a:latin typeface="Consolas" panose="020B0609020204030204" pitchFamily="49" charset="0"/>
              </a:rPr>
              <a:t>.BorderRadiusProperty</a:t>
            </a:r>
            <a:r>
              <a:rPr lang="en-US" sz="1867" dirty="0">
                <a:solidFill>
                  <a:srgbClr val="000000"/>
                </a:solidFill>
                <a:latin typeface="Consolas" panose="020B0609020204030204" pitchFamily="49" charset="0"/>
              </a:rPr>
              <a:t>,    Value = 4        });</a:t>
            </a:r>
            <a:endParaRPr lang="en-US" sz="1867" dirty="0">
              <a:latin typeface="Consolas"/>
              <a:cs typeface="Consolas"/>
            </a:endParaRPr>
          </a:p>
        </p:txBody>
      </p:sp>
      <p:grpSp>
        <p:nvGrpSpPr>
          <p:cNvPr id="5" name="Group 4"/>
          <p:cNvGrpSpPr/>
          <p:nvPr/>
        </p:nvGrpSpPr>
        <p:grpSpPr>
          <a:xfrm>
            <a:off x="-203200" y="5782386"/>
            <a:ext cx="12395200" cy="1414166"/>
            <a:chOff x="-152400" y="4336791"/>
            <a:chExt cx="9296400" cy="1060625"/>
          </a:xfrm>
        </p:grpSpPr>
        <p:sp>
          <p:nvSpPr>
            <p:cNvPr id="6" name="Rectangle 5"/>
            <p:cNvSpPr/>
            <p:nvPr/>
          </p:nvSpPr>
          <p:spPr>
            <a:xfrm>
              <a:off x="4776" y="4774168"/>
              <a:ext cx="9139224" cy="623248"/>
            </a:xfrm>
            <a:prstGeom prst="rect">
              <a:avLst/>
            </a:prstGeom>
            <a:solidFill>
              <a:schemeClr val="bg2"/>
            </a:solidFill>
            <a:ln>
              <a:solidFill>
                <a:schemeClr val="bg2">
                  <a:lumMod val="25000"/>
                </a:schemeClr>
              </a:solidFill>
            </a:ln>
          </p:spPr>
          <p:txBody>
            <a:bodyPr wrap="square">
              <a:spAutoFit/>
            </a:bodyPr>
            <a:lstStyle/>
            <a:p>
              <a:pPr lvl="1"/>
              <a:r>
                <a:rPr lang="en-US" sz="2400" dirty="0">
                  <a:cs typeface="Segoe UI Light"/>
                </a:rPr>
                <a:t>Can then apply </a:t>
              </a:r>
              <a:r>
                <a:rPr lang="en-US" sz="2400" dirty="0">
                  <a:latin typeface="Consolas"/>
                  <a:cs typeface="Consolas"/>
                </a:rPr>
                <a:t>Style</a:t>
              </a:r>
              <a:r>
                <a:rPr lang="en-US" sz="2400" dirty="0">
                  <a:cs typeface="Segoe UI Light"/>
                </a:rPr>
                <a:t> to a </a:t>
              </a:r>
              <a:r>
                <a:rPr lang="en-US" sz="2400" dirty="0">
                  <a:latin typeface="Consolas"/>
                  <a:cs typeface="Consolas"/>
                </a:rPr>
                <a:t>Button</a:t>
              </a:r>
              <a:r>
                <a:rPr lang="en-US" sz="2400" dirty="0">
                  <a:cs typeface="Segoe UI Light"/>
                </a:rPr>
                <a:t> directly, or add it to the resources to apply in XAML</a:t>
              </a:r>
            </a:p>
          </p:txBody>
        </p:sp>
        <p:pic>
          <p:nvPicPr>
            <p:cNvPr id="7" name="Picture 6"/>
            <p:cNvPicPr>
              <a:picLocks noChangeAspect="1"/>
            </p:cNvPicPr>
            <p:nvPr/>
          </p:nvPicPr>
          <p:blipFill>
            <a:blip r:embed="rId3"/>
            <a:stretch>
              <a:fillRect/>
            </a:stretch>
          </p:blipFill>
          <p:spPr>
            <a:xfrm>
              <a:off x="-152400" y="4336791"/>
              <a:ext cx="838200" cy="838200"/>
            </a:xfrm>
            <a:prstGeom prst="rect">
              <a:avLst/>
            </a:prstGeom>
          </p:spPr>
        </p:pic>
      </p:grpSp>
    </p:spTree>
    <p:extLst>
      <p:ext uri="{BB962C8B-B14F-4D97-AF65-F5344CB8AC3E}">
        <p14:creationId xmlns:p14="http://schemas.microsoft.com/office/powerpoint/2010/main" val="349244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6696D-7740-45AE-9D74-9C7ACEB73206}"/>
              </a:ext>
            </a:extLst>
          </p:cNvPr>
          <p:cNvSpPr>
            <a:spLocks noGrp="1"/>
          </p:cNvSpPr>
          <p:nvPr>
            <p:ph type="title"/>
          </p:nvPr>
        </p:nvSpPr>
        <p:spPr>
          <a:xfrm>
            <a:off x="1002702" y="2104156"/>
            <a:ext cx="9860672" cy="1793104"/>
          </a:xfrm>
        </p:spPr>
        <p:txBody>
          <a:bodyPr/>
          <a:lstStyle/>
          <a:p>
            <a:r>
              <a:rPr lang="en-US" dirty="0"/>
              <a:t>App Themes </a:t>
            </a:r>
            <a:br>
              <a:rPr lang="en-US" dirty="0"/>
            </a:br>
            <a:r>
              <a:rPr lang="en-US" dirty="0"/>
              <a:t>(Light &amp; Dark Mode)</a:t>
            </a:r>
          </a:p>
        </p:txBody>
      </p:sp>
      <p:pic>
        <p:nvPicPr>
          <p:cNvPr id="4" name="Picture 3" descr="Graphical user interface, text, application&#10;&#10;Description automatically generated">
            <a:extLst>
              <a:ext uri="{FF2B5EF4-FFF2-40B4-BE49-F238E27FC236}">
                <a16:creationId xmlns:a16="http://schemas.microsoft.com/office/drawing/2014/main" id="{53805894-B9B0-4C91-A4D8-D136AC9E94D6}"/>
              </a:ext>
            </a:extLst>
          </p:cNvPr>
          <p:cNvPicPr>
            <a:picLocks noChangeAspect="1"/>
          </p:cNvPicPr>
          <p:nvPr/>
        </p:nvPicPr>
        <p:blipFill>
          <a:blip r:embed="rId2"/>
          <a:stretch>
            <a:fillRect/>
          </a:stretch>
        </p:blipFill>
        <p:spPr>
          <a:xfrm>
            <a:off x="8134318" y="0"/>
            <a:ext cx="3455846" cy="6858000"/>
          </a:xfrm>
          <a:prstGeom prst="rect">
            <a:avLst/>
          </a:prstGeom>
        </p:spPr>
      </p:pic>
    </p:spTree>
    <p:extLst>
      <p:ext uri="{BB962C8B-B14F-4D97-AF65-F5344CB8AC3E}">
        <p14:creationId xmlns:p14="http://schemas.microsoft.com/office/powerpoint/2010/main" val="2443629309"/>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824132" y="4511788"/>
            <a:ext cx="1997644" cy="231945"/>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ontent Placeholder 1"/>
          <p:cNvSpPr>
            <a:spLocks noGrp="1"/>
          </p:cNvSpPr>
          <p:nvPr>
            <p:ph sz="quarter" idx="10"/>
          </p:nvPr>
        </p:nvSpPr>
        <p:spPr>
          <a:xfrm>
            <a:off x="609600" y="1613054"/>
            <a:ext cx="10972800" cy="960263"/>
          </a:xfrm>
        </p:spPr>
        <p:txBody>
          <a:bodyPr/>
          <a:lstStyle/>
          <a:p>
            <a:r>
              <a:rPr lang="en-US" sz="2800" dirty="0"/>
              <a:t>The </a:t>
            </a:r>
            <a:r>
              <a:rPr lang="en-US" sz="2800" dirty="0" err="1">
                <a:latin typeface="Consolas" panose="020B0609020204030204" pitchFamily="49" charset="0"/>
                <a:cs typeface="Consolas" panose="020B0609020204030204" pitchFamily="49" charset="0"/>
              </a:rPr>
              <a:t>AppThemeBinding</a:t>
            </a:r>
            <a:r>
              <a:rPr lang="en-US" sz="2800" dirty="0"/>
              <a:t> markup extension automatically adjusts the value based on the detected theme of the device</a:t>
            </a:r>
          </a:p>
        </p:txBody>
      </p:sp>
      <p:sp>
        <p:nvSpPr>
          <p:cNvPr id="3" name="Title 2"/>
          <p:cNvSpPr>
            <a:spLocks noGrp="1"/>
          </p:cNvSpPr>
          <p:nvPr>
            <p:ph type="title"/>
          </p:nvPr>
        </p:nvSpPr>
        <p:spPr/>
        <p:txBody>
          <a:bodyPr/>
          <a:lstStyle/>
          <a:p>
            <a:r>
              <a:rPr lang="en-US" dirty="0"/>
              <a:t>Using </a:t>
            </a:r>
            <a:r>
              <a:rPr lang="en-US" dirty="0" err="1"/>
              <a:t>AppThemeBinding</a:t>
            </a:r>
            <a:endParaRPr lang="en-US" dirty="0"/>
          </a:p>
        </p:txBody>
      </p:sp>
      <p:sp>
        <p:nvSpPr>
          <p:cNvPr id="4" name="TextBox 3"/>
          <p:cNvSpPr txBox="1"/>
          <p:nvPr/>
        </p:nvSpPr>
        <p:spPr>
          <a:xfrm>
            <a:off x="1461121" y="3029011"/>
            <a:ext cx="5754491" cy="2965555"/>
          </a:xfrm>
          <a:prstGeom prst="rect">
            <a:avLst/>
          </a:prstGeom>
          <a:noFill/>
          <a:ln>
            <a:solidFill>
              <a:schemeClr val="accent5"/>
            </a:solidFill>
          </a:ln>
        </p:spPr>
        <p:txBody>
          <a:bodyPr wrap="square" rtlCol="0">
            <a:spAutoFit/>
          </a:bodyPr>
          <a:lstStyle/>
          <a:p>
            <a:r>
              <a:rPr lang="en-US" sz="1867" dirty="0">
                <a:solidFill>
                  <a:srgbClr val="0000FF"/>
                </a:solidFill>
                <a:latin typeface="Consolas"/>
                <a:cs typeface="Consolas"/>
              </a:rPr>
              <a:t>&lt;</a:t>
            </a:r>
            <a:r>
              <a:rPr lang="en-US" sz="1867" dirty="0" err="1">
                <a:solidFill>
                  <a:srgbClr val="A31515"/>
                </a:solidFill>
                <a:latin typeface="Consolas"/>
                <a:cs typeface="Consolas"/>
              </a:rPr>
              <a:t>ResourceDictionary</a:t>
            </a:r>
            <a:r>
              <a:rPr lang="en-US" sz="1867" dirty="0">
                <a:solidFill>
                  <a:srgbClr val="0000FF"/>
                </a:solidFill>
                <a:latin typeface="Consolas"/>
                <a:cs typeface="Consolas"/>
              </a:rPr>
              <a:t>&gt;</a:t>
            </a:r>
            <a:br>
              <a:rPr lang="en-US" sz="1867" dirty="0">
                <a:latin typeface="Consolas"/>
                <a:cs typeface="Consolas"/>
              </a:rPr>
            </a:br>
            <a:r>
              <a:rPr lang="en-US" sz="1867" dirty="0">
                <a:latin typeface="Consolas"/>
                <a:cs typeface="Consolas"/>
              </a:rPr>
              <a:t>  </a:t>
            </a:r>
            <a:r>
              <a:rPr lang="en-US" sz="1867" dirty="0">
                <a:solidFill>
                  <a:srgbClr val="0000FF"/>
                </a:solidFill>
                <a:latin typeface="Consolas"/>
                <a:cs typeface="Consolas"/>
              </a:rPr>
              <a:t>&lt;</a:t>
            </a:r>
            <a:r>
              <a:rPr lang="en-US" sz="1867" dirty="0">
                <a:solidFill>
                  <a:srgbClr val="A31515"/>
                </a:solidFill>
                <a:latin typeface="Consolas"/>
                <a:cs typeface="Consolas"/>
              </a:rPr>
              <a:t>Color </a:t>
            </a:r>
            <a:r>
              <a:rPr lang="en-US" sz="1867" dirty="0">
                <a:solidFill>
                  <a:srgbClr val="FF0000"/>
                </a:solidFill>
                <a:latin typeface="Consolas"/>
                <a:cs typeface="Consolas"/>
              </a:rPr>
              <a:t>x:Key</a:t>
            </a:r>
            <a:r>
              <a:rPr lang="en-US" sz="1867" dirty="0">
                <a:solidFill>
                  <a:srgbClr val="0000FF"/>
                </a:solidFill>
                <a:latin typeface="Consolas"/>
                <a:cs typeface="Consolas"/>
              </a:rPr>
              <a:t>=</a:t>
            </a:r>
            <a:r>
              <a:rPr lang="en-US" sz="1867" dirty="0">
                <a:solidFill>
                  <a:srgbClr val="000000"/>
                </a:solidFill>
                <a:latin typeface="Consolas"/>
                <a:cs typeface="Consolas"/>
              </a:rPr>
              <a:t>"</a:t>
            </a:r>
            <a:r>
              <a:rPr lang="en-US" sz="1867" dirty="0">
                <a:solidFill>
                  <a:srgbClr val="0000FF"/>
                </a:solidFill>
                <a:latin typeface="Consolas"/>
                <a:cs typeface="Consolas"/>
              </a:rPr>
              <a:t>bgLight</a:t>
            </a:r>
            <a:r>
              <a:rPr lang="en-US" sz="1867" dirty="0">
                <a:solidFill>
                  <a:srgbClr val="000000"/>
                </a:solidFill>
                <a:latin typeface="Consolas"/>
                <a:cs typeface="Consolas"/>
              </a:rPr>
              <a:t>"</a:t>
            </a:r>
            <a:r>
              <a:rPr lang="en-US" sz="1867" dirty="0">
                <a:solidFill>
                  <a:srgbClr val="0000FF"/>
                </a:solidFill>
                <a:latin typeface="Consolas"/>
                <a:cs typeface="Consolas"/>
              </a:rPr>
              <a:t>&gt;</a:t>
            </a:r>
            <a:r>
              <a:rPr lang="en-US" sz="1867" dirty="0">
                <a:solidFill>
                  <a:srgbClr val="000000"/>
                </a:solidFill>
                <a:latin typeface="Consolas"/>
                <a:cs typeface="Consolas"/>
              </a:rPr>
              <a:t>White</a:t>
            </a:r>
            <a:r>
              <a:rPr lang="en-US" sz="1867" dirty="0">
                <a:solidFill>
                  <a:srgbClr val="0000FF"/>
                </a:solidFill>
                <a:latin typeface="Consolas"/>
                <a:cs typeface="Consolas"/>
              </a:rPr>
              <a:t>&lt;/</a:t>
            </a:r>
            <a:r>
              <a:rPr lang="en-US" sz="1867" dirty="0">
                <a:solidFill>
                  <a:srgbClr val="A31515"/>
                </a:solidFill>
                <a:latin typeface="Consolas"/>
                <a:cs typeface="Consolas"/>
              </a:rPr>
              <a:t>Color</a:t>
            </a:r>
            <a:r>
              <a:rPr lang="en-US" sz="1867" dirty="0">
                <a:solidFill>
                  <a:srgbClr val="0000FF"/>
                </a:solidFill>
                <a:latin typeface="Consolas"/>
                <a:cs typeface="Consolas"/>
              </a:rPr>
              <a:t>&gt;</a:t>
            </a:r>
            <a:br>
              <a:rPr lang="en-US" sz="1867" dirty="0">
                <a:latin typeface="Consolas"/>
                <a:cs typeface="Consolas"/>
              </a:rPr>
            </a:br>
            <a:r>
              <a:rPr lang="en-US" sz="1867" dirty="0">
                <a:latin typeface="Consolas"/>
                <a:cs typeface="Consolas"/>
              </a:rPr>
              <a:t>  </a:t>
            </a:r>
            <a:r>
              <a:rPr lang="en-US" sz="1867" dirty="0">
                <a:solidFill>
                  <a:srgbClr val="0000FF"/>
                </a:solidFill>
                <a:latin typeface="Consolas"/>
                <a:cs typeface="Consolas"/>
              </a:rPr>
              <a:t>&lt;</a:t>
            </a:r>
            <a:r>
              <a:rPr lang="en-US" sz="1867" dirty="0">
                <a:solidFill>
                  <a:srgbClr val="A31515"/>
                </a:solidFill>
                <a:latin typeface="Consolas"/>
                <a:cs typeface="Consolas"/>
              </a:rPr>
              <a:t>Color </a:t>
            </a:r>
            <a:r>
              <a:rPr lang="en-US" sz="1867" dirty="0">
                <a:solidFill>
                  <a:srgbClr val="FF0000"/>
                </a:solidFill>
                <a:latin typeface="Consolas"/>
                <a:cs typeface="Consolas"/>
              </a:rPr>
              <a:t>x:Key</a:t>
            </a:r>
            <a:r>
              <a:rPr lang="en-US" sz="1867" dirty="0">
                <a:solidFill>
                  <a:srgbClr val="0000FF"/>
                </a:solidFill>
                <a:latin typeface="Consolas"/>
                <a:cs typeface="Consolas"/>
              </a:rPr>
              <a:t>=</a:t>
            </a:r>
            <a:r>
              <a:rPr lang="en-US" sz="1867" dirty="0">
                <a:solidFill>
                  <a:srgbClr val="000000"/>
                </a:solidFill>
                <a:latin typeface="Consolas"/>
                <a:cs typeface="Consolas"/>
              </a:rPr>
              <a:t>"</a:t>
            </a:r>
            <a:r>
              <a:rPr lang="en-US" sz="1867" dirty="0">
                <a:solidFill>
                  <a:srgbClr val="0000FF"/>
                </a:solidFill>
                <a:latin typeface="Consolas"/>
                <a:cs typeface="Consolas"/>
              </a:rPr>
              <a:t>bgDark</a:t>
            </a:r>
            <a:r>
              <a:rPr lang="en-US" sz="1867" dirty="0">
                <a:solidFill>
                  <a:srgbClr val="000000"/>
                </a:solidFill>
                <a:latin typeface="Consolas"/>
                <a:cs typeface="Consolas"/>
              </a:rPr>
              <a:t>"</a:t>
            </a:r>
            <a:r>
              <a:rPr lang="en-US" sz="1867" dirty="0">
                <a:solidFill>
                  <a:srgbClr val="0000FF"/>
                </a:solidFill>
                <a:latin typeface="Consolas"/>
                <a:cs typeface="Consolas"/>
              </a:rPr>
              <a:t>&gt;</a:t>
            </a:r>
            <a:r>
              <a:rPr lang="en-US" sz="1867" dirty="0">
                <a:solidFill>
                  <a:srgbClr val="000000"/>
                </a:solidFill>
                <a:latin typeface="Consolas"/>
                <a:cs typeface="Consolas"/>
              </a:rPr>
              <a:t>Black</a:t>
            </a:r>
            <a:r>
              <a:rPr lang="en-US" sz="1867" dirty="0">
                <a:solidFill>
                  <a:srgbClr val="0000FF"/>
                </a:solidFill>
                <a:latin typeface="Consolas"/>
                <a:cs typeface="Consolas"/>
              </a:rPr>
              <a:t>&lt;/</a:t>
            </a:r>
            <a:r>
              <a:rPr lang="en-US" sz="1867" dirty="0">
                <a:solidFill>
                  <a:srgbClr val="A31515"/>
                </a:solidFill>
                <a:latin typeface="Consolas"/>
                <a:cs typeface="Consolas"/>
              </a:rPr>
              <a:t>Color</a:t>
            </a:r>
            <a:r>
              <a:rPr lang="en-US" sz="1867" dirty="0">
                <a:solidFill>
                  <a:srgbClr val="0000FF"/>
                </a:solidFill>
                <a:latin typeface="Consolas"/>
                <a:cs typeface="Consolas"/>
              </a:rPr>
              <a:t>&gt;</a:t>
            </a:r>
            <a:br>
              <a:rPr lang="en-US" sz="1867" dirty="0">
                <a:latin typeface="Consolas"/>
                <a:cs typeface="Consolas"/>
              </a:rPr>
            </a:br>
            <a:r>
              <a:rPr lang="en-US" sz="1867" dirty="0">
                <a:solidFill>
                  <a:srgbClr val="0000FF"/>
                </a:solidFill>
                <a:latin typeface="Consolas"/>
                <a:cs typeface="Consolas"/>
              </a:rPr>
              <a:t>&lt;/</a:t>
            </a:r>
            <a:r>
              <a:rPr lang="en-US" sz="1867" dirty="0" err="1">
                <a:solidFill>
                  <a:srgbClr val="A31515"/>
                </a:solidFill>
                <a:latin typeface="Consolas"/>
                <a:cs typeface="Consolas"/>
              </a:rPr>
              <a:t>ResourceDictionary</a:t>
            </a:r>
            <a:r>
              <a:rPr lang="en-US" sz="1867" dirty="0">
                <a:solidFill>
                  <a:srgbClr val="0000FF"/>
                </a:solidFill>
                <a:latin typeface="Consolas"/>
                <a:cs typeface="Consolas"/>
              </a:rPr>
              <a:t>&gt;</a:t>
            </a:r>
          </a:p>
          <a:p>
            <a:endParaRPr lang="en-US" sz="1867" dirty="0">
              <a:solidFill>
                <a:srgbClr val="0000FF"/>
              </a:solidFill>
              <a:latin typeface="Consolas" panose="020B0609020204030204" pitchFamily="49" charset="0"/>
            </a:endParaRPr>
          </a:p>
          <a:p>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Button </a:t>
            </a:r>
            <a:r>
              <a:rPr lang="en-US" sz="1867" dirty="0" err="1">
                <a:solidFill>
                  <a:srgbClr val="FF0000"/>
                </a:solidFill>
                <a:latin typeface="Consolas" panose="020B0609020204030204" pitchFamily="49" charset="0"/>
              </a:rPr>
              <a:t>BackgroundColor</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a:t>
            </a:r>
            <a:r>
              <a:rPr lang="en-US" sz="1867" dirty="0" err="1">
                <a:solidFill>
                  <a:srgbClr val="0000FF"/>
                </a:solidFill>
                <a:latin typeface="Consolas" panose="020B0609020204030204" pitchFamily="49" charset="0"/>
              </a:rPr>
              <a:t>AppThemeBinding</a:t>
            </a:r>
            <a:r>
              <a:rPr lang="en-US" sz="1867" dirty="0">
                <a:solidFill>
                  <a:srgbClr val="0000FF"/>
                </a:solidFill>
                <a:latin typeface="Consolas" panose="020B0609020204030204" pitchFamily="49" charset="0"/>
              </a:rPr>
              <a:t> </a:t>
            </a:r>
          </a:p>
          <a:p>
            <a:r>
              <a:rPr lang="en-US" sz="1867" dirty="0">
                <a:solidFill>
                  <a:srgbClr val="0000FF"/>
                </a:solidFill>
                <a:latin typeface="Consolas" panose="020B0609020204030204" pitchFamily="49" charset="0"/>
              </a:rPr>
              <a:t>      Light={</a:t>
            </a:r>
            <a:r>
              <a:rPr lang="en-US" sz="1867" dirty="0" err="1">
                <a:solidFill>
                  <a:srgbClr val="0000FF"/>
                </a:solidFill>
                <a:latin typeface="Consolas" panose="020B0609020204030204" pitchFamily="49" charset="0"/>
              </a:rPr>
              <a:t>StaticResource</a:t>
            </a:r>
            <a:r>
              <a:rPr lang="en-US" sz="1867" dirty="0">
                <a:solidFill>
                  <a:srgbClr val="0000FF"/>
                </a:solidFill>
                <a:latin typeface="Consolas" panose="020B0609020204030204" pitchFamily="49" charset="0"/>
              </a:rPr>
              <a:t> </a:t>
            </a:r>
            <a:r>
              <a:rPr lang="en-US" sz="1867" dirty="0" err="1">
                <a:solidFill>
                  <a:srgbClr val="0000FF"/>
                </a:solidFill>
                <a:latin typeface="Consolas" panose="020B0609020204030204" pitchFamily="49" charset="0"/>
              </a:rPr>
              <a:t>bgLight</a:t>
            </a:r>
            <a:r>
              <a:rPr lang="en-US" sz="1867" dirty="0">
                <a:solidFill>
                  <a:srgbClr val="0000FF"/>
                </a:solidFill>
                <a:latin typeface="Consolas" panose="020B0609020204030204" pitchFamily="49" charset="0"/>
              </a:rPr>
              <a:t>},</a:t>
            </a:r>
          </a:p>
          <a:p>
            <a:r>
              <a:rPr lang="en-US" sz="1867" dirty="0">
                <a:solidFill>
                  <a:srgbClr val="0000FF"/>
                </a:solidFill>
                <a:latin typeface="Consolas" panose="020B0609020204030204" pitchFamily="49" charset="0"/>
              </a:rPr>
              <a:t>      Dark={</a:t>
            </a:r>
            <a:r>
              <a:rPr lang="en-US" sz="1867" dirty="0" err="1">
                <a:solidFill>
                  <a:srgbClr val="0000FF"/>
                </a:solidFill>
                <a:latin typeface="Consolas" panose="020B0609020204030204" pitchFamily="49" charset="0"/>
              </a:rPr>
              <a:t>StaticResource</a:t>
            </a:r>
            <a:r>
              <a:rPr lang="en-US" sz="1867" dirty="0">
                <a:solidFill>
                  <a:srgbClr val="0000FF"/>
                </a:solidFill>
                <a:latin typeface="Consolas" panose="020B0609020204030204" pitchFamily="49" charset="0"/>
              </a:rPr>
              <a:t> </a:t>
            </a:r>
            <a:r>
              <a:rPr lang="en-US" sz="1867" dirty="0" err="1">
                <a:solidFill>
                  <a:srgbClr val="0000FF"/>
                </a:solidFill>
                <a:latin typeface="Consolas" panose="020B0609020204030204" pitchFamily="49" charset="0"/>
              </a:rPr>
              <a:t>bgDark</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p>
          <a:p>
            <a:r>
              <a:rPr lang="en-US" sz="1867" dirty="0">
                <a:latin typeface="Consolas" panose="020B0609020204030204" pitchFamily="49" charset="0"/>
              </a:rPr>
              <a:t>  ...</a:t>
            </a:r>
            <a:br>
              <a:rPr lang="en-US" sz="1867" dirty="0">
                <a:solidFill>
                  <a:srgbClr val="0000FF"/>
                </a:solidFill>
                <a:latin typeface="Consolas" panose="020B0609020204030204" pitchFamily="49" charset="0"/>
              </a:rPr>
            </a:br>
            <a:endParaRPr lang="en-US" sz="1867" dirty="0">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D3717137-B244-47D8-9511-1723C3A42CA7}"/>
              </a:ext>
            </a:extLst>
          </p:cNvPr>
          <p:cNvSpPr/>
          <p:nvPr/>
        </p:nvSpPr>
        <p:spPr>
          <a:xfrm>
            <a:off x="2340722" y="4846980"/>
            <a:ext cx="4168720" cy="512671"/>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692949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4"/>
            <a:ext cx="10972800" cy="572464"/>
          </a:xfrm>
        </p:spPr>
        <p:txBody>
          <a:bodyPr/>
          <a:lstStyle/>
          <a:p>
            <a:r>
              <a:rPr lang="en-US" sz="2800" dirty="0"/>
              <a:t>You can also leverage Styles with </a:t>
            </a:r>
            <a:r>
              <a:rPr lang="en-US" sz="2800" dirty="0" err="1"/>
              <a:t>AppThemeBinding</a:t>
            </a:r>
            <a:r>
              <a:rPr lang="en-US" sz="2800" dirty="0"/>
              <a:t> </a:t>
            </a:r>
          </a:p>
        </p:txBody>
      </p:sp>
      <p:sp>
        <p:nvSpPr>
          <p:cNvPr id="3" name="Title 2"/>
          <p:cNvSpPr>
            <a:spLocks noGrp="1"/>
          </p:cNvSpPr>
          <p:nvPr>
            <p:ph type="title"/>
          </p:nvPr>
        </p:nvSpPr>
        <p:spPr/>
        <p:txBody>
          <a:bodyPr/>
          <a:lstStyle/>
          <a:p>
            <a:r>
              <a:rPr lang="en-US" dirty="0"/>
              <a:t>Using </a:t>
            </a:r>
            <a:r>
              <a:rPr lang="en-US" dirty="0" err="1"/>
              <a:t>AppThemeBinding</a:t>
            </a:r>
            <a:r>
              <a:rPr lang="en-US" dirty="0"/>
              <a:t> &amp; Styles</a:t>
            </a:r>
          </a:p>
        </p:txBody>
      </p:sp>
      <p:sp>
        <p:nvSpPr>
          <p:cNvPr id="4" name="TextBox 3"/>
          <p:cNvSpPr txBox="1"/>
          <p:nvPr/>
        </p:nvSpPr>
        <p:spPr>
          <a:xfrm>
            <a:off x="456187" y="2467697"/>
            <a:ext cx="10507560" cy="3929794"/>
          </a:xfrm>
          <a:prstGeom prst="rect">
            <a:avLst/>
          </a:prstGeom>
          <a:noFill/>
          <a:ln>
            <a:solidFill>
              <a:schemeClr val="accent5"/>
            </a:solidFill>
          </a:ln>
        </p:spPr>
        <p:txBody>
          <a:bodyPr wrap="square" rtlCol="0">
            <a:spAutoFit/>
          </a:bodyPr>
          <a:lstStyle/>
          <a:p>
            <a:r>
              <a:rPr lang="en-US" sz="1867" dirty="0">
                <a:solidFill>
                  <a:srgbClr val="0000FF"/>
                </a:solidFill>
                <a:latin typeface="Consolas"/>
                <a:cs typeface="Consolas"/>
              </a:rPr>
              <a:t>&lt;</a:t>
            </a:r>
            <a:r>
              <a:rPr lang="en-US" sz="1867" dirty="0" err="1">
                <a:solidFill>
                  <a:srgbClr val="A31515"/>
                </a:solidFill>
                <a:latin typeface="Consolas"/>
                <a:cs typeface="Consolas"/>
              </a:rPr>
              <a:t>ResourceDictionary</a:t>
            </a:r>
            <a:r>
              <a:rPr lang="en-US" sz="1867" dirty="0">
                <a:solidFill>
                  <a:srgbClr val="0000FF"/>
                </a:solidFill>
                <a:latin typeface="Consolas"/>
                <a:cs typeface="Consolas"/>
              </a:rPr>
              <a:t>&gt;</a:t>
            </a:r>
            <a:br>
              <a:rPr lang="en-US" sz="1867" dirty="0">
                <a:latin typeface="Consolas"/>
                <a:cs typeface="Consolas"/>
              </a:rPr>
            </a:br>
            <a:r>
              <a:rPr lang="en-US" sz="1867" dirty="0">
                <a:latin typeface="Consolas"/>
                <a:cs typeface="Consolas"/>
              </a:rPr>
              <a:t>  </a:t>
            </a:r>
            <a:r>
              <a:rPr lang="en-US" sz="1867" dirty="0">
                <a:solidFill>
                  <a:srgbClr val="0000FF"/>
                </a:solidFill>
                <a:latin typeface="Consolas"/>
                <a:cs typeface="Consolas"/>
              </a:rPr>
              <a:t>&lt;</a:t>
            </a:r>
            <a:r>
              <a:rPr lang="en-US" sz="1867" dirty="0">
                <a:solidFill>
                  <a:srgbClr val="A31515"/>
                </a:solidFill>
                <a:latin typeface="Consolas"/>
                <a:cs typeface="Consolas"/>
              </a:rPr>
              <a:t>Color </a:t>
            </a:r>
            <a:r>
              <a:rPr lang="en-US" sz="1867" dirty="0">
                <a:solidFill>
                  <a:srgbClr val="FF0000"/>
                </a:solidFill>
                <a:latin typeface="Consolas"/>
                <a:cs typeface="Consolas"/>
              </a:rPr>
              <a:t>x:Key</a:t>
            </a:r>
            <a:r>
              <a:rPr lang="en-US" sz="1867" dirty="0">
                <a:solidFill>
                  <a:srgbClr val="0000FF"/>
                </a:solidFill>
                <a:latin typeface="Consolas"/>
                <a:cs typeface="Consolas"/>
              </a:rPr>
              <a:t>=</a:t>
            </a:r>
            <a:r>
              <a:rPr lang="en-US" sz="1867" dirty="0">
                <a:solidFill>
                  <a:srgbClr val="000000"/>
                </a:solidFill>
                <a:latin typeface="Consolas"/>
                <a:cs typeface="Consolas"/>
              </a:rPr>
              <a:t>"</a:t>
            </a:r>
            <a:r>
              <a:rPr lang="en-US" sz="1867" dirty="0">
                <a:solidFill>
                  <a:srgbClr val="0000FF"/>
                </a:solidFill>
                <a:latin typeface="Consolas"/>
                <a:cs typeface="Consolas"/>
              </a:rPr>
              <a:t>bgLight</a:t>
            </a:r>
            <a:r>
              <a:rPr lang="en-US" sz="1867" dirty="0">
                <a:solidFill>
                  <a:srgbClr val="000000"/>
                </a:solidFill>
                <a:latin typeface="Consolas"/>
                <a:cs typeface="Consolas"/>
              </a:rPr>
              <a:t>"</a:t>
            </a:r>
            <a:r>
              <a:rPr lang="en-US" sz="1867" dirty="0">
                <a:solidFill>
                  <a:srgbClr val="0000FF"/>
                </a:solidFill>
                <a:latin typeface="Consolas"/>
                <a:cs typeface="Consolas"/>
              </a:rPr>
              <a:t>&gt;</a:t>
            </a:r>
            <a:r>
              <a:rPr lang="en-US" sz="1867" dirty="0">
                <a:solidFill>
                  <a:srgbClr val="000000"/>
                </a:solidFill>
                <a:latin typeface="Consolas"/>
                <a:cs typeface="Consolas"/>
              </a:rPr>
              <a:t>White</a:t>
            </a:r>
            <a:r>
              <a:rPr lang="en-US" sz="1867" dirty="0">
                <a:solidFill>
                  <a:srgbClr val="0000FF"/>
                </a:solidFill>
                <a:latin typeface="Consolas"/>
                <a:cs typeface="Consolas"/>
              </a:rPr>
              <a:t>&lt;/</a:t>
            </a:r>
            <a:r>
              <a:rPr lang="en-US" sz="1867" dirty="0">
                <a:solidFill>
                  <a:srgbClr val="A31515"/>
                </a:solidFill>
                <a:latin typeface="Consolas"/>
                <a:cs typeface="Consolas"/>
              </a:rPr>
              <a:t>Color</a:t>
            </a:r>
            <a:r>
              <a:rPr lang="en-US" sz="1867" dirty="0">
                <a:solidFill>
                  <a:srgbClr val="0000FF"/>
                </a:solidFill>
                <a:latin typeface="Consolas"/>
                <a:cs typeface="Consolas"/>
              </a:rPr>
              <a:t>&gt;</a:t>
            </a:r>
            <a:br>
              <a:rPr lang="en-US" sz="1867" dirty="0">
                <a:latin typeface="Consolas"/>
                <a:cs typeface="Consolas"/>
              </a:rPr>
            </a:br>
            <a:r>
              <a:rPr lang="en-US" sz="1867" dirty="0">
                <a:latin typeface="Consolas"/>
                <a:cs typeface="Consolas"/>
              </a:rPr>
              <a:t>  </a:t>
            </a:r>
            <a:r>
              <a:rPr lang="en-US" sz="1867" dirty="0">
                <a:solidFill>
                  <a:srgbClr val="0000FF"/>
                </a:solidFill>
                <a:latin typeface="Consolas"/>
                <a:cs typeface="Consolas"/>
              </a:rPr>
              <a:t>&lt;</a:t>
            </a:r>
            <a:r>
              <a:rPr lang="en-US" sz="1867" dirty="0">
                <a:solidFill>
                  <a:srgbClr val="A31515"/>
                </a:solidFill>
                <a:latin typeface="Consolas"/>
                <a:cs typeface="Consolas"/>
              </a:rPr>
              <a:t>Color </a:t>
            </a:r>
            <a:r>
              <a:rPr lang="en-US" sz="1867" dirty="0">
                <a:solidFill>
                  <a:srgbClr val="FF0000"/>
                </a:solidFill>
                <a:latin typeface="Consolas"/>
                <a:cs typeface="Consolas"/>
              </a:rPr>
              <a:t>x:Key</a:t>
            </a:r>
            <a:r>
              <a:rPr lang="en-US" sz="1867" dirty="0">
                <a:solidFill>
                  <a:srgbClr val="0000FF"/>
                </a:solidFill>
                <a:latin typeface="Consolas"/>
                <a:cs typeface="Consolas"/>
              </a:rPr>
              <a:t>=</a:t>
            </a:r>
            <a:r>
              <a:rPr lang="en-US" sz="1867" dirty="0">
                <a:solidFill>
                  <a:srgbClr val="000000"/>
                </a:solidFill>
                <a:latin typeface="Consolas"/>
                <a:cs typeface="Consolas"/>
              </a:rPr>
              <a:t>"</a:t>
            </a:r>
            <a:r>
              <a:rPr lang="en-US" sz="1867" dirty="0">
                <a:solidFill>
                  <a:srgbClr val="0000FF"/>
                </a:solidFill>
                <a:latin typeface="Consolas"/>
                <a:cs typeface="Consolas"/>
              </a:rPr>
              <a:t>bgDark</a:t>
            </a:r>
            <a:r>
              <a:rPr lang="en-US" sz="1867" dirty="0">
                <a:solidFill>
                  <a:srgbClr val="000000"/>
                </a:solidFill>
                <a:latin typeface="Consolas"/>
                <a:cs typeface="Consolas"/>
              </a:rPr>
              <a:t>"</a:t>
            </a:r>
            <a:r>
              <a:rPr lang="en-US" sz="1867" dirty="0">
                <a:solidFill>
                  <a:srgbClr val="0000FF"/>
                </a:solidFill>
                <a:latin typeface="Consolas"/>
                <a:cs typeface="Consolas"/>
              </a:rPr>
              <a:t>&gt;</a:t>
            </a:r>
            <a:r>
              <a:rPr lang="en-US" sz="1867" dirty="0">
                <a:solidFill>
                  <a:srgbClr val="000000"/>
                </a:solidFill>
                <a:latin typeface="Consolas"/>
                <a:cs typeface="Consolas"/>
              </a:rPr>
              <a:t>Black</a:t>
            </a:r>
            <a:r>
              <a:rPr lang="en-US" sz="1867" dirty="0">
                <a:solidFill>
                  <a:srgbClr val="0000FF"/>
                </a:solidFill>
                <a:latin typeface="Consolas"/>
                <a:cs typeface="Consolas"/>
              </a:rPr>
              <a:t>&lt;/</a:t>
            </a:r>
            <a:r>
              <a:rPr lang="en-US" sz="1867" dirty="0">
                <a:solidFill>
                  <a:srgbClr val="A31515"/>
                </a:solidFill>
                <a:latin typeface="Consolas"/>
                <a:cs typeface="Consolas"/>
              </a:rPr>
              <a:t>Color</a:t>
            </a:r>
            <a:r>
              <a:rPr lang="en-US" sz="1867" dirty="0">
                <a:solidFill>
                  <a:srgbClr val="0000FF"/>
                </a:solidFill>
                <a:latin typeface="Consolas"/>
                <a:cs typeface="Consolas"/>
              </a:rPr>
              <a:t>&gt;</a:t>
            </a:r>
          </a:p>
          <a:p>
            <a:endParaRPr lang="en-US" sz="1867" dirty="0">
              <a:solidFill>
                <a:srgbClr val="0000FF"/>
              </a:solidFill>
              <a:latin typeface="Consolas"/>
              <a:cs typeface="Consolas"/>
            </a:endParaRPr>
          </a:p>
          <a:p>
            <a:r>
              <a:rPr lang="en-US" sz="1867" dirty="0">
                <a:solidFill>
                  <a:srgbClr val="0000FF"/>
                </a:solidFill>
                <a:latin typeface="Consolas"/>
                <a:cs typeface="Consolas"/>
              </a:rPr>
              <a:t>  </a:t>
            </a:r>
            <a:r>
              <a:rPr lang="en-US" sz="2000" dirty="0">
                <a:solidFill>
                  <a:srgbClr val="0000FF"/>
                </a:solidFill>
                <a:latin typeface="Consolas" panose="020B0609020204030204" pitchFamily="49" charset="0"/>
              </a:rPr>
              <a:t>&lt;</a:t>
            </a:r>
            <a:r>
              <a:rPr lang="en-US" sz="2000" dirty="0">
                <a:solidFill>
                  <a:srgbClr val="A31515"/>
                </a:solidFill>
                <a:latin typeface="Consolas" panose="020B0609020204030204" pitchFamily="49" charset="0"/>
              </a:rPr>
              <a:t>Style </a:t>
            </a:r>
            <a:r>
              <a:rPr lang="en-US" sz="2000" dirty="0">
                <a:solidFill>
                  <a:srgbClr val="FF0000"/>
                </a:solidFill>
                <a:latin typeface="Consolas" panose="020B0609020204030204" pitchFamily="49" charset="0"/>
              </a:rPr>
              <a:t>x:Key</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MyButtonStyle</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 </a:t>
            </a:r>
            <a:r>
              <a:rPr lang="en-US" sz="2000" dirty="0" err="1">
                <a:solidFill>
                  <a:srgbClr val="FF0000"/>
                </a:solidFill>
                <a:latin typeface="Consolas" panose="020B0609020204030204" pitchFamily="49" charset="0"/>
              </a:rPr>
              <a:t>TargetType</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Button</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&gt;</a:t>
            </a:r>
            <a:br>
              <a:rPr lang="en-US" sz="2000" dirty="0">
                <a:solidFill>
                  <a:srgbClr val="0000FF"/>
                </a:solidFill>
                <a:latin typeface="Consolas" panose="020B0609020204030204" pitchFamily="49" charset="0"/>
              </a:rPr>
            </a:br>
            <a:r>
              <a:rPr lang="en-US" sz="2000" dirty="0">
                <a:solidFill>
                  <a:srgbClr val="0000FF"/>
                </a:solidFill>
                <a:latin typeface="Consolas" panose="020B0609020204030204" pitchFamily="49" charset="0"/>
              </a:rPr>
              <a:t>      &lt;</a:t>
            </a:r>
            <a:r>
              <a:rPr lang="en-US" sz="2000" dirty="0">
                <a:solidFill>
                  <a:srgbClr val="A31515"/>
                </a:solidFill>
                <a:latin typeface="Consolas" panose="020B0609020204030204" pitchFamily="49" charset="0"/>
              </a:rPr>
              <a:t>Setter </a:t>
            </a:r>
            <a:r>
              <a:rPr lang="en-US" sz="2000" dirty="0">
                <a:solidFill>
                  <a:srgbClr val="FF0000"/>
                </a:solidFill>
                <a:latin typeface="Consolas" panose="020B0609020204030204" pitchFamily="49" charset="0"/>
              </a:rPr>
              <a:t>Property</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latin typeface="Consolas" panose="020B0609020204030204" pitchFamily="49" charset="0"/>
              </a:rPr>
              <a:t>BackgroundColor</a:t>
            </a:r>
            <a:r>
              <a:rPr lang="en-US" sz="2000" dirty="0">
                <a:solidFill>
                  <a:srgbClr val="000000"/>
                </a:solidFill>
                <a:latin typeface="Consolas" panose="020B0609020204030204" pitchFamily="49" charset="0"/>
              </a:rPr>
              <a:t>"</a:t>
            </a:r>
            <a:r>
              <a:rPr lang="en-US" sz="2000" dirty="0">
                <a:solidFill>
                  <a:srgbClr val="A31515"/>
                </a:solidFill>
                <a:latin typeface="Consolas" panose="020B0609020204030204" pitchFamily="49" charset="0"/>
              </a:rPr>
              <a:t> </a:t>
            </a:r>
          </a:p>
          <a:p>
            <a:r>
              <a:rPr lang="en-US" sz="2000" dirty="0">
                <a:solidFill>
                  <a:srgbClr val="A31515"/>
                </a:solidFill>
                <a:latin typeface="Consolas" panose="020B0609020204030204" pitchFamily="49" charset="0"/>
              </a:rPr>
              <a:t>              </a:t>
            </a:r>
            <a:r>
              <a:rPr lang="en-US" sz="2000" dirty="0">
                <a:solidFill>
                  <a:srgbClr val="FF0000"/>
                </a:solidFill>
                <a:latin typeface="Consolas" panose="020B0609020204030204" pitchFamily="49" charset="0"/>
              </a:rPr>
              <a:t>Value</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a:t>
            </a:r>
            <a:r>
              <a:rPr lang="en-US" sz="2000" dirty="0" err="1">
                <a:solidFill>
                  <a:srgbClr val="0000FF"/>
                </a:solidFill>
                <a:latin typeface="Consolas" panose="020B0609020204030204" pitchFamily="49" charset="0"/>
              </a:rPr>
              <a:t>AppThemeBinding</a:t>
            </a:r>
            <a:r>
              <a:rPr lang="en-US" sz="2000" dirty="0">
                <a:solidFill>
                  <a:srgbClr val="0000FF"/>
                </a:solidFill>
                <a:latin typeface="Consolas" panose="020B0609020204030204" pitchFamily="49" charset="0"/>
              </a:rPr>
              <a:t> Light={</a:t>
            </a:r>
            <a:r>
              <a:rPr lang="en-US" sz="2000" dirty="0" err="1">
                <a:solidFill>
                  <a:srgbClr val="0000FF"/>
                </a:solidFill>
                <a:latin typeface="Consolas" panose="020B0609020204030204" pitchFamily="49" charset="0"/>
              </a:rPr>
              <a:t>StaticResource</a:t>
            </a:r>
            <a:r>
              <a:rPr lang="en-US" sz="2000" dirty="0">
                <a:solidFill>
                  <a:srgbClr val="0000FF"/>
                </a:solidFill>
                <a:latin typeface="Consolas" panose="020B0609020204030204" pitchFamily="49" charset="0"/>
              </a:rPr>
              <a:t> </a:t>
            </a:r>
            <a:r>
              <a:rPr lang="en-US" sz="2000" dirty="0" err="1">
                <a:solidFill>
                  <a:srgbClr val="0000FF"/>
                </a:solidFill>
                <a:latin typeface="Consolas" panose="020B0609020204030204" pitchFamily="49" charset="0"/>
              </a:rPr>
              <a:t>bgLight</a:t>
            </a:r>
            <a:r>
              <a:rPr lang="en-US" sz="2000" dirty="0">
                <a:solidFill>
                  <a:srgbClr val="0000FF"/>
                </a:solidFill>
                <a:latin typeface="Consolas" panose="020B0609020204030204" pitchFamily="49" charset="0"/>
              </a:rPr>
              <a:t>},</a:t>
            </a:r>
          </a:p>
          <a:p>
            <a:r>
              <a:rPr lang="en-US" sz="2000" dirty="0">
                <a:solidFill>
                  <a:srgbClr val="0000FF"/>
                </a:solidFill>
                <a:latin typeface="Consolas" panose="020B0609020204030204" pitchFamily="49" charset="0"/>
              </a:rPr>
              <a:t>                                      Dark={</a:t>
            </a:r>
            <a:r>
              <a:rPr lang="en-US" sz="2000" dirty="0" err="1">
                <a:solidFill>
                  <a:srgbClr val="0000FF"/>
                </a:solidFill>
                <a:latin typeface="Consolas" panose="020B0609020204030204" pitchFamily="49" charset="0"/>
              </a:rPr>
              <a:t>StaticResource</a:t>
            </a:r>
            <a:r>
              <a:rPr lang="en-US" sz="2000" dirty="0">
                <a:solidFill>
                  <a:srgbClr val="0000FF"/>
                </a:solidFill>
                <a:latin typeface="Consolas" panose="020B0609020204030204" pitchFamily="49" charset="0"/>
              </a:rPr>
              <a:t> </a:t>
            </a:r>
            <a:r>
              <a:rPr lang="en-US" sz="2000" dirty="0" err="1">
                <a:solidFill>
                  <a:srgbClr val="0000FF"/>
                </a:solidFill>
                <a:latin typeface="Consolas" panose="020B0609020204030204" pitchFamily="49" charset="0"/>
              </a:rPr>
              <a:t>bgDark</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&gt;</a:t>
            </a:r>
          </a:p>
          <a:p>
            <a:r>
              <a:rPr lang="en-US" sz="2000" dirty="0">
                <a:solidFill>
                  <a:srgbClr val="0000FF"/>
                </a:solidFill>
                <a:latin typeface="Consolas" panose="020B0609020204030204" pitchFamily="49" charset="0"/>
              </a:rPr>
              <a:t>  &lt;/</a:t>
            </a:r>
            <a:r>
              <a:rPr lang="en-US" sz="2000" dirty="0">
                <a:solidFill>
                  <a:srgbClr val="A31515"/>
                </a:solidFill>
                <a:latin typeface="Consolas" panose="020B0609020204030204" pitchFamily="49" charset="0"/>
              </a:rPr>
              <a:t>Style</a:t>
            </a:r>
            <a:r>
              <a:rPr lang="en-US" sz="2000" dirty="0">
                <a:solidFill>
                  <a:srgbClr val="0000FF"/>
                </a:solidFill>
                <a:latin typeface="Consolas" panose="020B0609020204030204" pitchFamily="49" charset="0"/>
              </a:rPr>
              <a:t>&gt;</a:t>
            </a:r>
            <a:br>
              <a:rPr lang="en-US" sz="1867" dirty="0">
                <a:latin typeface="Consolas"/>
                <a:cs typeface="Consolas"/>
              </a:rPr>
            </a:br>
            <a:r>
              <a:rPr lang="en-US" sz="1867" dirty="0">
                <a:solidFill>
                  <a:srgbClr val="0000FF"/>
                </a:solidFill>
                <a:latin typeface="Consolas"/>
                <a:cs typeface="Consolas"/>
              </a:rPr>
              <a:t>&lt;/</a:t>
            </a:r>
            <a:r>
              <a:rPr lang="en-US" sz="1867" dirty="0" err="1">
                <a:solidFill>
                  <a:srgbClr val="A31515"/>
                </a:solidFill>
                <a:latin typeface="Consolas"/>
                <a:cs typeface="Consolas"/>
              </a:rPr>
              <a:t>ResourceDictionary</a:t>
            </a:r>
            <a:r>
              <a:rPr lang="en-US" sz="1867" dirty="0">
                <a:solidFill>
                  <a:srgbClr val="0000FF"/>
                </a:solidFill>
                <a:latin typeface="Consolas"/>
                <a:cs typeface="Consolas"/>
              </a:rPr>
              <a:t>&gt;</a:t>
            </a:r>
          </a:p>
          <a:p>
            <a:endParaRPr lang="en-US" sz="1867" dirty="0">
              <a:solidFill>
                <a:srgbClr val="0000FF"/>
              </a:solidFill>
              <a:latin typeface="Consolas" panose="020B0609020204030204" pitchFamily="49" charset="0"/>
            </a:endParaRPr>
          </a:p>
          <a:p>
            <a:r>
              <a:rPr lang="en-US" sz="1867" dirty="0">
                <a:solidFill>
                  <a:srgbClr val="0000FF"/>
                </a:solidFill>
                <a:latin typeface="Consolas" panose="020B0609020204030204" pitchFamily="49" charset="0"/>
              </a:rPr>
              <a:t>&lt;</a:t>
            </a:r>
            <a:r>
              <a:rPr lang="en-US" sz="1867" dirty="0">
                <a:solidFill>
                  <a:srgbClr val="A31515"/>
                </a:solidFill>
                <a:latin typeface="Consolas" panose="020B0609020204030204" pitchFamily="49" charset="0"/>
              </a:rPr>
              <a:t>Button </a:t>
            </a:r>
            <a:r>
              <a:rPr lang="en-US" sz="1867" dirty="0">
                <a:solidFill>
                  <a:srgbClr val="FF0000"/>
                </a:solidFill>
                <a:latin typeface="Consolas" panose="020B0609020204030204" pitchFamily="49" charset="0"/>
              </a:rPr>
              <a:t>Style</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a:t>
            </a:r>
            <a:r>
              <a:rPr lang="en-US" sz="1867" dirty="0" err="1">
                <a:solidFill>
                  <a:srgbClr val="0000FF"/>
                </a:solidFill>
                <a:latin typeface="Consolas" panose="020B0609020204030204" pitchFamily="49" charset="0"/>
              </a:rPr>
              <a:t>StaticResource</a:t>
            </a:r>
            <a:r>
              <a:rPr lang="en-US" sz="1867" dirty="0">
                <a:solidFill>
                  <a:srgbClr val="0000FF"/>
                </a:solidFill>
                <a:latin typeface="Consolas" panose="020B0609020204030204" pitchFamily="49" charset="0"/>
              </a:rPr>
              <a:t> </a:t>
            </a:r>
            <a:r>
              <a:rPr lang="en-US" sz="1867" dirty="0" err="1">
                <a:solidFill>
                  <a:srgbClr val="0000FF"/>
                </a:solidFill>
                <a:latin typeface="Consolas" panose="020B0609020204030204" pitchFamily="49" charset="0"/>
              </a:rPr>
              <a:t>MyButtonStyle</a:t>
            </a:r>
            <a:r>
              <a:rPr lang="en-US" sz="1867" dirty="0">
                <a:solidFill>
                  <a:srgbClr val="0000FF"/>
                </a:solidFill>
                <a:latin typeface="Consolas" panose="020B0609020204030204" pitchFamily="49" charset="0"/>
              </a:rPr>
              <a:t>}</a:t>
            </a:r>
            <a:r>
              <a:rPr lang="en-US" sz="1867" dirty="0">
                <a:solidFill>
                  <a:srgbClr val="000000"/>
                </a:solidFill>
                <a:latin typeface="Consolas" panose="020B0609020204030204" pitchFamily="49" charset="0"/>
              </a:rPr>
              <a:t>"</a:t>
            </a:r>
            <a:r>
              <a:rPr lang="en-US" sz="1867" dirty="0">
                <a:solidFill>
                  <a:srgbClr val="0000FF"/>
                </a:solidFill>
                <a:latin typeface="Consolas" panose="020B0609020204030204" pitchFamily="49" charset="0"/>
              </a:rPr>
              <a:t>&gt;</a:t>
            </a:r>
          </a:p>
          <a:p>
            <a:r>
              <a:rPr lang="en-US" sz="1867" dirty="0">
                <a:latin typeface="Consolas" panose="020B0609020204030204" pitchFamily="49" charset="0"/>
              </a:rPr>
              <a:t> </a:t>
            </a:r>
            <a:endParaRPr lang="en-US" sz="1867" dirty="0">
              <a:latin typeface="Consolas" panose="020B0609020204030204" pitchFamily="49" charset="0"/>
              <a:cs typeface="Consolas" panose="020B0609020204030204" pitchFamily="49" charset="0"/>
            </a:endParaRPr>
          </a:p>
        </p:txBody>
      </p:sp>
      <p:sp>
        <p:nvSpPr>
          <p:cNvPr id="10" name="Rectangle 9"/>
          <p:cNvSpPr/>
          <p:nvPr/>
        </p:nvSpPr>
        <p:spPr>
          <a:xfrm>
            <a:off x="2484698" y="5817036"/>
            <a:ext cx="3816513" cy="231945"/>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D3717137-B244-47D8-9511-1723C3A42CA7}"/>
              </a:ext>
            </a:extLst>
          </p:cNvPr>
          <p:cNvSpPr/>
          <p:nvPr/>
        </p:nvSpPr>
        <p:spPr>
          <a:xfrm>
            <a:off x="3413002" y="4318332"/>
            <a:ext cx="6907947" cy="512671"/>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795396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09600" y="1613054"/>
            <a:ext cx="10972800" cy="572464"/>
          </a:xfrm>
        </p:spPr>
        <p:txBody>
          <a:bodyPr/>
          <a:lstStyle/>
          <a:p>
            <a:r>
              <a:rPr lang="en-US" sz="2800" dirty="0"/>
              <a:t>You can set the </a:t>
            </a:r>
            <a:r>
              <a:rPr lang="en-US" sz="2800" dirty="0" err="1"/>
              <a:t>UserAppTheme</a:t>
            </a:r>
            <a:r>
              <a:rPr lang="en-US" sz="2800" dirty="0"/>
              <a:t> to force to Light or Dark Mode </a:t>
            </a:r>
          </a:p>
        </p:txBody>
      </p:sp>
      <p:sp>
        <p:nvSpPr>
          <p:cNvPr id="3" name="Title 2"/>
          <p:cNvSpPr>
            <a:spLocks noGrp="1"/>
          </p:cNvSpPr>
          <p:nvPr>
            <p:ph type="title"/>
          </p:nvPr>
        </p:nvSpPr>
        <p:spPr/>
        <p:txBody>
          <a:bodyPr/>
          <a:lstStyle/>
          <a:p>
            <a:r>
              <a:rPr lang="en-US" dirty="0"/>
              <a:t>Set Theme Manually</a:t>
            </a:r>
          </a:p>
        </p:txBody>
      </p:sp>
      <p:sp>
        <p:nvSpPr>
          <p:cNvPr id="4" name="TextBox 3"/>
          <p:cNvSpPr txBox="1"/>
          <p:nvPr/>
        </p:nvSpPr>
        <p:spPr>
          <a:xfrm>
            <a:off x="1074840" y="3433161"/>
            <a:ext cx="10507560" cy="523220"/>
          </a:xfrm>
          <a:prstGeom prst="rect">
            <a:avLst/>
          </a:prstGeom>
          <a:noFill/>
          <a:ln>
            <a:solidFill>
              <a:schemeClr val="accent5"/>
            </a:solidFill>
          </a:ln>
        </p:spPr>
        <p:txBody>
          <a:bodyPr wrap="square" rtlCol="0">
            <a:spAutoFit/>
          </a:bodyPr>
          <a:lstStyle/>
          <a:p>
            <a:r>
              <a:rPr lang="en-US" sz="2800" dirty="0" err="1">
                <a:latin typeface="Consolas" panose="020B0609020204030204" pitchFamily="49" charset="0"/>
              </a:rPr>
              <a:t>App.Current.UserAppTheme</a:t>
            </a:r>
            <a:r>
              <a:rPr lang="en-US" sz="2800" dirty="0">
                <a:latin typeface="Consolas" panose="020B0609020204030204" pitchFamily="49" charset="0"/>
              </a:rPr>
              <a:t> = </a:t>
            </a:r>
            <a:r>
              <a:rPr lang="en-US" sz="2800" dirty="0" err="1">
                <a:latin typeface="Consolas" panose="020B0609020204030204" pitchFamily="49" charset="0"/>
              </a:rPr>
              <a:t>AppTheme.Dark</a:t>
            </a:r>
            <a:r>
              <a:rPr lang="en-US" sz="2800" dirty="0">
                <a:latin typeface="Consolas" panose="020B0609020204030204" pitchFamily="49" charset="0"/>
              </a:rPr>
              <a:t>; </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287739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843A-4CDB-4CDC-AFDA-5F8C9EBB494A}"/>
              </a:ext>
            </a:extLst>
          </p:cNvPr>
          <p:cNvSpPr>
            <a:spLocks noGrp="1"/>
          </p:cNvSpPr>
          <p:nvPr>
            <p:ph type="title"/>
          </p:nvPr>
        </p:nvSpPr>
        <p:spPr>
          <a:xfrm>
            <a:off x="0" y="12684"/>
            <a:ext cx="10058400" cy="1609344"/>
          </a:xfrm>
        </p:spPr>
        <p:txBody>
          <a:bodyPr/>
          <a:lstStyle/>
          <a:p>
            <a:r>
              <a:rPr lang="en-US" dirty="0"/>
              <a:t>Publish your app</a:t>
            </a:r>
          </a:p>
        </p:txBody>
      </p:sp>
    </p:spTree>
    <p:extLst>
      <p:ext uri="{BB962C8B-B14F-4D97-AF65-F5344CB8AC3E}">
        <p14:creationId xmlns:p14="http://schemas.microsoft.com/office/powerpoint/2010/main" val="178383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6B4A441-0F99-4FC1-B7AB-2E01C61F72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2275" y="1142361"/>
            <a:ext cx="4660937" cy="5006774"/>
          </a:xfrm>
          <a:prstGeom prst="rect">
            <a:avLst/>
          </a:prstGeom>
        </p:spPr>
      </p:pic>
      <p:sp>
        <p:nvSpPr>
          <p:cNvPr id="9" name="Title 8">
            <a:extLst>
              <a:ext uri="{FF2B5EF4-FFF2-40B4-BE49-F238E27FC236}">
                <a16:creationId xmlns:a16="http://schemas.microsoft.com/office/drawing/2014/main" id="{03353FD0-4B0F-470D-8E10-64DC01E7E98D}"/>
              </a:ext>
            </a:extLst>
          </p:cNvPr>
          <p:cNvSpPr>
            <a:spLocks noGrp="1"/>
          </p:cNvSpPr>
          <p:nvPr>
            <p:ph type="title"/>
          </p:nvPr>
        </p:nvSpPr>
        <p:spPr>
          <a:xfrm>
            <a:off x="169460" y="351477"/>
            <a:ext cx="10515600" cy="1325563"/>
          </a:xfrm>
        </p:spPr>
        <p:txBody>
          <a:bodyPr>
            <a:normAutofit fontScale="90000"/>
          </a:bodyPr>
          <a:lstStyle/>
          <a:p>
            <a:r>
              <a:rPr lang="en-US" dirty="0">
                <a:latin typeface="+mj-lt"/>
              </a:rPr>
              <a:t>Ready for the stores</a:t>
            </a:r>
            <a:br>
              <a:rPr lang="en-US" dirty="0">
                <a:latin typeface="+mj-lt"/>
              </a:rPr>
            </a:br>
            <a:endParaRPr lang="en-US" dirty="0">
              <a:latin typeface="+mj-lt"/>
            </a:endParaRPr>
          </a:p>
        </p:txBody>
      </p:sp>
      <p:pic>
        <p:nvPicPr>
          <p:cNvPr id="6" name="Picture 5" descr="A black rectangular sign with white text&#10;&#10;Description automatically generated">
            <a:extLst>
              <a:ext uri="{FF2B5EF4-FFF2-40B4-BE49-F238E27FC236}">
                <a16:creationId xmlns:a16="http://schemas.microsoft.com/office/drawing/2014/main" id="{9174B821-3F6B-4680-A4A8-565936F73FB5}"/>
              </a:ext>
            </a:extLst>
          </p:cNvPr>
          <p:cNvPicPr>
            <a:picLocks noChangeAspect="1"/>
          </p:cNvPicPr>
          <p:nvPr/>
        </p:nvPicPr>
        <p:blipFill>
          <a:blip r:embed="rId4"/>
          <a:stretch>
            <a:fillRect/>
          </a:stretch>
        </p:blipFill>
        <p:spPr>
          <a:xfrm>
            <a:off x="8500067" y="4491785"/>
            <a:ext cx="2752725" cy="1657350"/>
          </a:xfrm>
          <a:prstGeom prst="rect">
            <a:avLst/>
          </a:prstGeom>
          <a:solidFill>
            <a:srgbClr val="F2F2F2"/>
          </a:solidFill>
        </p:spPr>
      </p:pic>
    </p:spTree>
    <p:extLst>
      <p:ext uri="{BB962C8B-B14F-4D97-AF65-F5344CB8AC3E}">
        <p14:creationId xmlns:p14="http://schemas.microsoft.com/office/powerpoint/2010/main" val="11453415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831412-8606-4D90-8891-3EA7BBF298A3}"/>
              </a:ext>
            </a:extLst>
          </p:cNvPr>
          <p:cNvSpPr>
            <a:spLocks noGrp="1"/>
          </p:cNvSpPr>
          <p:nvPr>
            <p:ph type="ctrTitle" idx="4294967295"/>
          </p:nvPr>
        </p:nvSpPr>
        <p:spPr>
          <a:xfrm>
            <a:off x="0" y="2241467"/>
            <a:ext cx="8680450" cy="1749425"/>
          </a:xfrm>
        </p:spPr>
        <p:txBody>
          <a:bodyPr/>
          <a:lstStyle/>
          <a:p>
            <a:r>
              <a:rPr lang="en-US" dirty="0"/>
              <a:t>Questions Time</a:t>
            </a:r>
          </a:p>
        </p:txBody>
      </p:sp>
      <p:sp>
        <p:nvSpPr>
          <p:cNvPr id="5" name="TextBox 4">
            <a:extLst>
              <a:ext uri="{FF2B5EF4-FFF2-40B4-BE49-F238E27FC236}">
                <a16:creationId xmlns:a16="http://schemas.microsoft.com/office/drawing/2014/main" id="{BFE10529-D664-4E6D-8171-412DA9EBDC9D}"/>
              </a:ext>
            </a:extLst>
          </p:cNvPr>
          <p:cNvSpPr txBox="1"/>
          <p:nvPr/>
        </p:nvSpPr>
        <p:spPr>
          <a:xfrm>
            <a:off x="113316" y="6151478"/>
            <a:ext cx="1367682" cy="369332"/>
          </a:xfrm>
          <a:prstGeom prst="rect">
            <a:avLst/>
          </a:prstGeom>
          <a:noFill/>
        </p:spPr>
        <p:txBody>
          <a:bodyPr wrap="none" rtlCol="0">
            <a:spAutoFit/>
          </a:bodyPr>
          <a:lstStyle/>
          <a:p>
            <a:r>
              <a:rPr lang="en-US" i="1" dirty="0">
                <a:solidFill>
                  <a:schemeClr val="accent2"/>
                </a:solidFill>
                <a:latin typeface="+mj-lt"/>
              </a:rPr>
              <a:t>@_Codrina_</a:t>
            </a:r>
          </a:p>
        </p:txBody>
      </p:sp>
      <p:pic>
        <p:nvPicPr>
          <p:cNvPr id="6" name="Picture 5" descr="Icon&#10;&#10;Description automatically generated">
            <a:extLst>
              <a:ext uri="{FF2B5EF4-FFF2-40B4-BE49-F238E27FC236}">
                <a16:creationId xmlns:a16="http://schemas.microsoft.com/office/drawing/2014/main" id="{3E3BE49A-DFEE-4B20-84C3-2A0E416F8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446951" y="6224518"/>
            <a:ext cx="167248" cy="223252"/>
          </a:xfrm>
          <a:prstGeom prst="rect">
            <a:avLst/>
          </a:prstGeom>
        </p:spPr>
      </p:pic>
    </p:spTree>
    <p:extLst>
      <p:ext uri="{BB962C8B-B14F-4D97-AF65-F5344CB8AC3E}">
        <p14:creationId xmlns:p14="http://schemas.microsoft.com/office/powerpoint/2010/main" val="24266904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814706-2E5B-4FDA-8C62-7676A5791E81}"/>
              </a:ext>
            </a:extLst>
          </p:cNvPr>
          <p:cNvSpPr>
            <a:spLocks noGrp="1"/>
          </p:cNvSpPr>
          <p:nvPr>
            <p:ph type="title" idx="4294967295"/>
          </p:nvPr>
        </p:nvSpPr>
        <p:spPr>
          <a:xfrm>
            <a:off x="0" y="2668796"/>
            <a:ext cx="12192000" cy="1858963"/>
          </a:xfrm>
        </p:spPr>
        <p:txBody>
          <a:bodyPr/>
          <a:lstStyle/>
          <a:p>
            <a:r>
              <a:rPr lang="en-US" dirty="0"/>
              <a:t>				</a:t>
            </a:r>
            <a:r>
              <a:rPr lang="en-US" sz="7200" dirty="0"/>
              <a:t>Thank you!</a:t>
            </a:r>
            <a:endParaRPr lang="en-US" dirty="0"/>
          </a:p>
        </p:txBody>
      </p:sp>
      <p:pic>
        <p:nvPicPr>
          <p:cNvPr id="5" name="Picture 4">
            <a:extLst>
              <a:ext uri="{FF2B5EF4-FFF2-40B4-BE49-F238E27FC236}">
                <a16:creationId xmlns:a16="http://schemas.microsoft.com/office/drawing/2014/main" id="{04BE7328-96DB-412A-92E2-2B0F5531B578}"/>
              </a:ext>
            </a:extLst>
          </p:cNvPr>
          <p:cNvPicPr>
            <a:picLocks noChangeAspect="1"/>
          </p:cNvPicPr>
          <p:nvPr/>
        </p:nvPicPr>
        <p:blipFill>
          <a:blip r:embed="rId2"/>
          <a:stretch>
            <a:fillRect/>
          </a:stretch>
        </p:blipFill>
        <p:spPr>
          <a:xfrm>
            <a:off x="218439" y="1415104"/>
            <a:ext cx="1994897" cy="2013896"/>
          </a:xfrm>
          <a:prstGeom prst="rect">
            <a:avLst/>
          </a:prstGeom>
        </p:spPr>
      </p:pic>
      <p:sp>
        <p:nvSpPr>
          <p:cNvPr id="6" name="TextBox 5">
            <a:extLst>
              <a:ext uri="{FF2B5EF4-FFF2-40B4-BE49-F238E27FC236}">
                <a16:creationId xmlns:a16="http://schemas.microsoft.com/office/drawing/2014/main" id="{C317D9B0-3F5C-4B5D-9663-88AC63A44987}"/>
              </a:ext>
            </a:extLst>
          </p:cNvPr>
          <p:cNvSpPr txBox="1"/>
          <p:nvPr/>
        </p:nvSpPr>
        <p:spPr>
          <a:xfrm>
            <a:off x="9702674" y="3430583"/>
            <a:ext cx="3581092" cy="338554"/>
          </a:xfrm>
          <a:prstGeom prst="rect">
            <a:avLst/>
          </a:prstGeom>
          <a:noFill/>
        </p:spPr>
        <p:txBody>
          <a:bodyPr wrap="square" rtlCol="0">
            <a:spAutoFit/>
          </a:bodyPr>
          <a:lstStyle/>
          <a:p>
            <a:r>
              <a:rPr lang="en-US" sz="1600" dirty="0">
                <a:latin typeface="+mj-lt"/>
              </a:rPr>
              <a:t>@_Codrina_</a:t>
            </a:r>
          </a:p>
        </p:txBody>
      </p:sp>
      <p:pic>
        <p:nvPicPr>
          <p:cNvPr id="7" name="Picture 6" descr="Icon&#10;&#10;Description automatically generated">
            <a:extLst>
              <a:ext uri="{FF2B5EF4-FFF2-40B4-BE49-F238E27FC236}">
                <a16:creationId xmlns:a16="http://schemas.microsoft.com/office/drawing/2014/main" id="{6A98A50F-90FE-46A7-8FC2-264AA5CB9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014390" y="2757341"/>
            <a:ext cx="197588" cy="263751"/>
          </a:xfrm>
          <a:prstGeom prst="rect">
            <a:avLst/>
          </a:prstGeom>
        </p:spPr>
      </p:pic>
      <p:sp>
        <p:nvSpPr>
          <p:cNvPr id="8" name="TextBox 7">
            <a:extLst>
              <a:ext uri="{FF2B5EF4-FFF2-40B4-BE49-F238E27FC236}">
                <a16:creationId xmlns:a16="http://schemas.microsoft.com/office/drawing/2014/main" id="{E38105A2-990D-4200-8FB6-6AB7920555FC}"/>
              </a:ext>
            </a:extLst>
          </p:cNvPr>
          <p:cNvSpPr txBox="1"/>
          <p:nvPr/>
        </p:nvSpPr>
        <p:spPr>
          <a:xfrm>
            <a:off x="376234" y="1070962"/>
            <a:ext cx="1679306" cy="307777"/>
          </a:xfrm>
          <a:prstGeom prst="rect">
            <a:avLst/>
          </a:prstGeom>
          <a:noFill/>
        </p:spPr>
        <p:txBody>
          <a:bodyPr wrap="none" rtlCol="0">
            <a:spAutoFit/>
          </a:bodyPr>
          <a:lstStyle/>
          <a:p>
            <a:pPr algn="ctr"/>
            <a:r>
              <a:rPr lang="en-US" sz="1400" dirty="0">
                <a:solidFill>
                  <a:srgbClr val="C00000"/>
                </a:solidFill>
              </a:rPr>
              <a:t>Add me on LinkedIn:</a:t>
            </a:r>
          </a:p>
        </p:txBody>
      </p:sp>
      <p:sp>
        <p:nvSpPr>
          <p:cNvPr id="9" name="TextBox 8">
            <a:extLst>
              <a:ext uri="{FF2B5EF4-FFF2-40B4-BE49-F238E27FC236}">
                <a16:creationId xmlns:a16="http://schemas.microsoft.com/office/drawing/2014/main" id="{B48A3494-7FB3-4679-ABB6-37B71C9E9890}"/>
              </a:ext>
            </a:extLst>
          </p:cNvPr>
          <p:cNvSpPr txBox="1"/>
          <p:nvPr/>
        </p:nvSpPr>
        <p:spPr>
          <a:xfrm>
            <a:off x="9702674" y="1101240"/>
            <a:ext cx="1994897" cy="307777"/>
          </a:xfrm>
          <a:prstGeom prst="rect">
            <a:avLst/>
          </a:prstGeom>
          <a:noFill/>
        </p:spPr>
        <p:txBody>
          <a:bodyPr wrap="square" rtlCol="0">
            <a:spAutoFit/>
          </a:bodyPr>
          <a:lstStyle/>
          <a:p>
            <a:pPr algn="ctr"/>
            <a:r>
              <a:rPr lang="en-US" sz="1400" dirty="0">
                <a:solidFill>
                  <a:srgbClr val="C00000"/>
                </a:solidFill>
              </a:rPr>
              <a:t>Follow me on X(</a:t>
            </a:r>
            <a:r>
              <a:rPr lang="en-US" sz="1400" i="1" dirty="0">
                <a:solidFill>
                  <a:srgbClr val="C00000"/>
                </a:solidFill>
              </a:rPr>
              <a:t>twitter</a:t>
            </a:r>
            <a:r>
              <a:rPr lang="en-US" sz="1400" dirty="0">
                <a:solidFill>
                  <a:srgbClr val="C00000"/>
                </a:solidFill>
              </a:rPr>
              <a:t>):</a:t>
            </a:r>
          </a:p>
        </p:txBody>
      </p:sp>
      <p:sp>
        <p:nvSpPr>
          <p:cNvPr id="2" name="TextBox 1">
            <a:extLst>
              <a:ext uri="{FF2B5EF4-FFF2-40B4-BE49-F238E27FC236}">
                <a16:creationId xmlns:a16="http://schemas.microsoft.com/office/drawing/2014/main" id="{474BF2DD-2C05-4EFB-897C-EEBF9E7864B1}"/>
              </a:ext>
            </a:extLst>
          </p:cNvPr>
          <p:cNvSpPr txBox="1"/>
          <p:nvPr/>
        </p:nvSpPr>
        <p:spPr>
          <a:xfrm>
            <a:off x="376234" y="6028726"/>
            <a:ext cx="6753387" cy="738664"/>
          </a:xfrm>
          <a:prstGeom prst="rect">
            <a:avLst/>
          </a:prstGeom>
          <a:noFill/>
        </p:spPr>
        <p:txBody>
          <a:bodyPr wrap="none" rtlCol="0">
            <a:spAutoFit/>
          </a:bodyPr>
          <a:lstStyle/>
          <a:p>
            <a:r>
              <a:rPr lang="en-US" sz="1400" i="1" dirty="0"/>
              <a:t>This presentation is for educational purposes only. </a:t>
            </a:r>
          </a:p>
          <a:p>
            <a:r>
              <a:rPr lang="en-US" sz="1400" i="1" dirty="0"/>
              <a:t>Opinions or points of view expressed in this presentation represent the view of the speaker.</a:t>
            </a:r>
          </a:p>
          <a:p>
            <a:r>
              <a:rPr lang="en-US" sz="1400" i="1" dirty="0"/>
              <a:t>All trademarks, logos and brand names are the property of their respective owners.</a:t>
            </a:r>
          </a:p>
        </p:txBody>
      </p:sp>
      <p:pic>
        <p:nvPicPr>
          <p:cNvPr id="10" name="Picture 9" descr="A picture containing person, person, wall&#10;&#10;Description automatically generated">
            <a:extLst>
              <a:ext uri="{FF2B5EF4-FFF2-40B4-BE49-F238E27FC236}">
                <a16:creationId xmlns:a16="http://schemas.microsoft.com/office/drawing/2014/main" id="{49F82CA1-F89B-4F5F-A18F-2739E821B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4040" y="1519709"/>
            <a:ext cx="1802058" cy="1800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943DBE00-F0CA-4565-8A61-6653F5E56CDE}"/>
              </a:ext>
            </a:extLst>
          </p:cNvPr>
          <p:cNvSpPr txBox="1"/>
          <p:nvPr/>
        </p:nvSpPr>
        <p:spPr>
          <a:xfrm>
            <a:off x="376234" y="3465365"/>
            <a:ext cx="6641430" cy="369332"/>
          </a:xfrm>
          <a:prstGeom prst="rect">
            <a:avLst/>
          </a:prstGeom>
          <a:noFill/>
        </p:spPr>
        <p:txBody>
          <a:bodyPr wrap="square">
            <a:spAutoFit/>
          </a:bodyPr>
          <a:lstStyle/>
          <a:p>
            <a:r>
              <a:rPr lang="en-US" dirty="0"/>
              <a:t>in/</a:t>
            </a:r>
            <a:r>
              <a:rPr lang="en-US" dirty="0" err="1"/>
              <a:t>codrinamerigo</a:t>
            </a:r>
            <a:r>
              <a:rPr lang="en-US" dirty="0"/>
              <a:t>/</a:t>
            </a:r>
          </a:p>
        </p:txBody>
      </p:sp>
    </p:spTree>
    <p:extLst>
      <p:ext uri="{BB962C8B-B14F-4D97-AF65-F5344CB8AC3E}">
        <p14:creationId xmlns:p14="http://schemas.microsoft.com/office/powerpoint/2010/main" val="4104356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724149" y="554499"/>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109715" y="728276"/>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2022 for Mac</a:t>
            </a:r>
          </a:p>
        </p:txBody>
      </p:sp>
      <p:pic>
        <p:nvPicPr>
          <p:cNvPr id="6" name="Picture 5">
            <a:extLst>
              <a:ext uri="{FF2B5EF4-FFF2-40B4-BE49-F238E27FC236}">
                <a16:creationId xmlns:a16="http://schemas.microsoft.com/office/drawing/2014/main" id="{BF42FF2D-87D9-5DFF-448E-E4D151455723}"/>
              </a:ext>
            </a:extLst>
          </p:cNvPr>
          <p:cNvPicPr>
            <a:picLocks noChangeAspect="1"/>
          </p:cNvPicPr>
          <p:nvPr/>
        </p:nvPicPr>
        <p:blipFill>
          <a:blip r:embed="rId3"/>
          <a:stretch>
            <a:fillRect/>
          </a:stretch>
        </p:blipFill>
        <p:spPr>
          <a:xfrm>
            <a:off x="4725622" y="1648318"/>
            <a:ext cx="7252252" cy="4407836"/>
          </a:xfrm>
          <a:prstGeom prst="rect">
            <a:avLst/>
          </a:prstGeom>
        </p:spPr>
      </p:pic>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Fast and Fluid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Focused on performance with over 100 user reported issues fixed; running on .NET 6 and with native support for Apple’s M1 processor</a:t>
            </a: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Modern macOS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 rewritten UI, using native macOS Cocoa APIs. With native theming, full screen support, and macOS accessibility tooling.</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015663"/>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 for .NET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Build for the web, cloud, and (soon) mobile, using .NET 6.</a:t>
            </a: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https://aka.ms/vsmac-preview </a:t>
            </a:r>
          </a:p>
        </p:txBody>
      </p:sp>
      <p:pic>
        <p:nvPicPr>
          <p:cNvPr id="1026" name="Picture 2" descr="See the source image">
            <a:extLst>
              <a:ext uri="{FF2B5EF4-FFF2-40B4-BE49-F238E27FC236}">
                <a16:creationId xmlns:a16="http://schemas.microsoft.com/office/drawing/2014/main" id="{DA5858E6-B8BF-4C37-BEF1-B2DBEE023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57" y="748304"/>
            <a:ext cx="640158" cy="64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2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A21DB01-2881-489E-83BA-8CA016D91412}"/>
              </a:ext>
            </a:extLst>
          </p:cNvPr>
          <p:cNvSpPr txBox="1"/>
          <p:nvPr/>
        </p:nvSpPr>
        <p:spPr>
          <a:xfrm>
            <a:off x="5525972" y="795667"/>
            <a:ext cx="1140056" cy="584775"/>
          </a:xfrm>
          <a:prstGeom prst="rect">
            <a:avLst/>
          </a:prstGeom>
          <a:noFill/>
        </p:spPr>
        <p:txBody>
          <a:bodyPr wrap="none" rtlCol="0">
            <a:spAutoFit/>
          </a:bodyPr>
          <a:lstStyle/>
          <a:p>
            <a:r>
              <a:rPr lang="en-US" sz="3200" dirty="0">
                <a:latin typeface="+mj-lt"/>
              </a:rPr>
              <a:t>MVVM</a:t>
            </a:r>
          </a:p>
        </p:txBody>
      </p:sp>
      <p:sp>
        <p:nvSpPr>
          <p:cNvPr id="10" name="TextBox 9">
            <a:extLst>
              <a:ext uri="{FF2B5EF4-FFF2-40B4-BE49-F238E27FC236}">
                <a16:creationId xmlns:a16="http://schemas.microsoft.com/office/drawing/2014/main" id="{1CB6AE2D-9A7C-4EC8-8C8A-C740E39BD672}"/>
              </a:ext>
            </a:extLst>
          </p:cNvPr>
          <p:cNvSpPr txBox="1"/>
          <p:nvPr/>
        </p:nvSpPr>
        <p:spPr>
          <a:xfrm>
            <a:off x="1085857" y="3742612"/>
            <a:ext cx="2295027" cy="584775"/>
          </a:xfrm>
          <a:prstGeom prst="rect">
            <a:avLst/>
          </a:prstGeom>
          <a:noFill/>
        </p:spPr>
        <p:txBody>
          <a:bodyPr wrap="square">
            <a:spAutoFit/>
          </a:bodyPr>
          <a:lstStyle/>
          <a:p>
            <a:r>
              <a:rPr lang="en-US" sz="3200" dirty="0" err="1">
                <a:latin typeface="+mj-lt"/>
              </a:rPr>
              <a:t>ReactiveUI</a:t>
            </a:r>
            <a:endParaRPr lang="en-US" sz="3200" dirty="0">
              <a:latin typeface="+mj-lt"/>
            </a:endParaRPr>
          </a:p>
        </p:txBody>
      </p:sp>
      <p:sp>
        <p:nvSpPr>
          <p:cNvPr id="11" name="Rectangle 10">
            <a:extLst>
              <a:ext uri="{FF2B5EF4-FFF2-40B4-BE49-F238E27FC236}">
                <a16:creationId xmlns:a16="http://schemas.microsoft.com/office/drawing/2014/main" id="{929FBEC6-A7A2-4F57-967C-CCCF909A2974}"/>
              </a:ext>
            </a:extLst>
          </p:cNvPr>
          <p:cNvSpPr/>
          <p:nvPr/>
        </p:nvSpPr>
        <p:spPr>
          <a:xfrm>
            <a:off x="5574353" y="2178315"/>
            <a:ext cx="1270799" cy="721895"/>
          </a:xfrm>
          <a:prstGeom prst="rect">
            <a:avLst/>
          </a:prstGeom>
          <a:solidFill>
            <a:srgbClr val="9526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ViewModel</a:t>
            </a:r>
          </a:p>
        </p:txBody>
      </p:sp>
      <p:sp>
        <p:nvSpPr>
          <p:cNvPr id="12" name="Rectangle 11">
            <a:extLst>
              <a:ext uri="{FF2B5EF4-FFF2-40B4-BE49-F238E27FC236}">
                <a16:creationId xmlns:a16="http://schemas.microsoft.com/office/drawing/2014/main" id="{A3F75422-1D5B-438D-9A89-74ED59C67DD2}"/>
              </a:ext>
            </a:extLst>
          </p:cNvPr>
          <p:cNvSpPr/>
          <p:nvPr/>
        </p:nvSpPr>
        <p:spPr>
          <a:xfrm>
            <a:off x="7587470" y="2178314"/>
            <a:ext cx="1034716" cy="721895"/>
          </a:xfrm>
          <a:prstGeom prst="rect">
            <a:avLst/>
          </a:prstGeom>
          <a:solidFill>
            <a:srgbClr val="9526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3" name="Rectangle 12">
            <a:extLst>
              <a:ext uri="{FF2B5EF4-FFF2-40B4-BE49-F238E27FC236}">
                <a16:creationId xmlns:a16="http://schemas.microsoft.com/office/drawing/2014/main" id="{722F8642-6991-48A0-9464-2754F44DC514}"/>
              </a:ext>
            </a:extLst>
          </p:cNvPr>
          <p:cNvSpPr/>
          <p:nvPr/>
        </p:nvSpPr>
        <p:spPr>
          <a:xfrm>
            <a:off x="8946310" y="4332488"/>
            <a:ext cx="1034716" cy="721895"/>
          </a:xfrm>
          <a:prstGeom prst="rect">
            <a:avLst/>
          </a:prstGeom>
          <a:solidFill>
            <a:srgbClr val="9526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4" name="Rectangle 13">
            <a:extLst>
              <a:ext uri="{FF2B5EF4-FFF2-40B4-BE49-F238E27FC236}">
                <a16:creationId xmlns:a16="http://schemas.microsoft.com/office/drawing/2014/main" id="{3ED46675-3935-4105-88A3-854E265FEB5B}"/>
              </a:ext>
            </a:extLst>
          </p:cNvPr>
          <p:cNvSpPr/>
          <p:nvPr/>
        </p:nvSpPr>
        <p:spPr>
          <a:xfrm>
            <a:off x="8951695" y="5546010"/>
            <a:ext cx="1034716" cy="721895"/>
          </a:xfrm>
          <a:prstGeom prst="rect">
            <a:avLst/>
          </a:prstGeom>
          <a:solidFill>
            <a:srgbClr val="9526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Reducer</a:t>
            </a:r>
          </a:p>
        </p:txBody>
      </p:sp>
      <p:sp>
        <p:nvSpPr>
          <p:cNvPr id="15" name="Parallelogram 14">
            <a:extLst>
              <a:ext uri="{FF2B5EF4-FFF2-40B4-BE49-F238E27FC236}">
                <a16:creationId xmlns:a16="http://schemas.microsoft.com/office/drawing/2014/main" id="{C584D586-EBBC-40C0-8F9E-298568B3E0EF}"/>
              </a:ext>
            </a:extLst>
          </p:cNvPr>
          <p:cNvSpPr/>
          <p:nvPr/>
        </p:nvSpPr>
        <p:spPr>
          <a:xfrm>
            <a:off x="3779382" y="2178314"/>
            <a:ext cx="1270802" cy="721895"/>
          </a:xfrm>
          <a:prstGeom prst="parallelogram">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6" name="Parallelogram 15">
            <a:extLst>
              <a:ext uri="{FF2B5EF4-FFF2-40B4-BE49-F238E27FC236}">
                <a16:creationId xmlns:a16="http://schemas.microsoft.com/office/drawing/2014/main" id="{3B26343E-0446-451B-9F7D-8435BB43D69D}"/>
              </a:ext>
            </a:extLst>
          </p:cNvPr>
          <p:cNvSpPr/>
          <p:nvPr/>
        </p:nvSpPr>
        <p:spPr>
          <a:xfrm>
            <a:off x="6864878" y="4873909"/>
            <a:ext cx="1270802" cy="721895"/>
          </a:xfrm>
          <a:prstGeom prst="parallelogram">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7" name="Flowchart: Decision 16">
            <a:extLst>
              <a:ext uri="{FF2B5EF4-FFF2-40B4-BE49-F238E27FC236}">
                <a16:creationId xmlns:a16="http://schemas.microsoft.com/office/drawing/2014/main" id="{CBA290A1-EEE9-4796-B360-B52368ABBB09}"/>
              </a:ext>
            </a:extLst>
          </p:cNvPr>
          <p:cNvSpPr/>
          <p:nvPr/>
        </p:nvSpPr>
        <p:spPr>
          <a:xfrm>
            <a:off x="10111165" y="4972002"/>
            <a:ext cx="1942670" cy="599250"/>
          </a:xfrm>
          <a:prstGeom prst="flowChartDecis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Message</a:t>
            </a:r>
          </a:p>
        </p:txBody>
      </p:sp>
      <p:cxnSp>
        <p:nvCxnSpPr>
          <p:cNvPr id="19" name="Straight Arrow Connector 18">
            <a:extLst>
              <a:ext uri="{FF2B5EF4-FFF2-40B4-BE49-F238E27FC236}">
                <a16:creationId xmlns:a16="http://schemas.microsoft.com/office/drawing/2014/main" id="{F6A1B16E-88DD-4F9E-99ED-650B36B7421F}"/>
              </a:ext>
            </a:extLst>
          </p:cNvPr>
          <p:cNvCxnSpPr>
            <a:cxnSpLocks/>
            <a:stCxn id="15" idx="0"/>
            <a:endCxn id="11" idx="0"/>
          </p:cNvCxnSpPr>
          <p:nvPr/>
        </p:nvCxnSpPr>
        <p:spPr>
          <a:xfrm rot="16200000" flipH="1">
            <a:off x="5312267" y="1280829"/>
            <a:ext cx="1" cy="1794970"/>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1EE16FC7-42F1-4DF0-BECC-151969D51D0F}"/>
              </a:ext>
            </a:extLst>
          </p:cNvPr>
          <p:cNvCxnSpPr>
            <a:cxnSpLocks/>
          </p:cNvCxnSpPr>
          <p:nvPr/>
        </p:nvCxnSpPr>
        <p:spPr>
          <a:xfrm rot="16200000" flipH="1">
            <a:off x="7215165" y="1307864"/>
            <a:ext cx="1" cy="1782269"/>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8">
            <a:extLst>
              <a:ext uri="{FF2B5EF4-FFF2-40B4-BE49-F238E27FC236}">
                <a16:creationId xmlns:a16="http://schemas.microsoft.com/office/drawing/2014/main" id="{DF81A947-9427-4C6B-983D-B194681A1241}"/>
              </a:ext>
            </a:extLst>
          </p:cNvPr>
          <p:cNvCxnSpPr>
            <a:cxnSpLocks/>
            <a:stCxn id="15" idx="4"/>
            <a:endCxn id="11" idx="2"/>
          </p:cNvCxnSpPr>
          <p:nvPr/>
        </p:nvCxnSpPr>
        <p:spPr>
          <a:xfrm rot="16200000" flipH="1">
            <a:off x="5312268" y="2002724"/>
            <a:ext cx="1" cy="1794970"/>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8">
            <a:extLst>
              <a:ext uri="{FF2B5EF4-FFF2-40B4-BE49-F238E27FC236}">
                <a16:creationId xmlns:a16="http://schemas.microsoft.com/office/drawing/2014/main" id="{A413FEAD-6394-4CA4-8C8B-6E266CE93B8C}"/>
              </a:ext>
            </a:extLst>
          </p:cNvPr>
          <p:cNvCxnSpPr>
            <a:cxnSpLocks/>
          </p:cNvCxnSpPr>
          <p:nvPr/>
        </p:nvCxnSpPr>
        <p:spPr>
          <a:xfrm rot="16200000" flipH="1">
            <a:off x="7230942" y="2029757"/>
            <a:ext cx="1" cy="1782269"/>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3EE8B1-E5F0-499F-95ED-3D99E3B55CE1}"/>
              </a:ext>
            </a:extLst>
          </p:cNvPr>
          <p:cNvCxnSpPr>
            <a:cxnSpLocks/>
            <a:stCxn id="16" idx="0"/>
            <a:endCxn id="13" idx="1"/>
          </p:cNvCxnSpPr>
          <p:nvPr/>
        </p:nvCxnSpPr>
        <p:spPr>
          <a:xfrm rot="5400000" flipH="1" flipV="1">
            <a:off x="8133058" y="4060658"/>
            <a:ext cx="180473" cy="14460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373B04B-AC37-4F07-82ED-13903240F994}"/>
              </a:ext>
            </a:extLst>
          </p:cNvPr>
          <p:cNvCxnSpPr>
            <a:cxnSpLocks/>
            <a:stCxn id="13" idx="3"/>
          </p:cNvCxnSpPr>
          <p:nvPr/>
        </p:nvCxnSpPr>
        <p:spPr>
          <a:xfrm>
            <a:off x="9981026" y="4693436"/>
            <a:ext cx="1220404" cy="2823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D9AD36F6-65DA-4792-A6E8-54C97D88DF23}"/>
              </a:ext>
            </a:extLst>
          </p:cNvPr>
          <p:cNvCxnSpPr>
            <a:cxnSpLocks/>
            <a:endCxn id="14" idx="3"/>
          </p:cNvCxnSpPr>
          <p:nvPr/>
        </p:nvCxnSpPr>
        <p:spPr>
          <a:xfrm rot="5400000">
            <a:off x="10427963" y="5133490"/>
            <a:ext cx="331917" cy="12150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42F1B9E-D40D-4DA1-996B-FD497F89D4AA}"/>
              </a:ext>
            </a:extLst>
          </p:cNvPr>
          <p:cNvCxnSpPr>
            <a:cxnSpLocks/>
            <a:endCxn id="16" idx="4"/>
          </p:cNvCxnSpPr>
          <p:nvPr/>
        </p:nvCxnSpPr>
        <p:spPr>
          <a:xfrm rot="10800000">
            <a:off x="7500279" y="5595805"/>
            <a:ext cx="1444278" cy="5680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E98BC89-3FC2-4F0F-A4A4-2C4AC4EC6D7B}"/>
              </a:ext>
            </a:extLst>
          </p:cNvPr>
          <p:cNvCxnSpPr>
            <a:cxnSpLocks/>
            <a:stCxn id="16" idx="2"/>
            <a:endCxn id="14" idx="0"/>
          </p:cNvCxnSpPr>
          <p:nvPr/>
        </p:nvCxnSpPr>
        <p:spPr>
          <a:xfrm>
            <a:off x="8045443" y="5234857"/>
            <a:ext cx="1423610" cy="311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86DF535-1E72-4FBA-B31D-3C656110BCEE}"/>
              </a:ext>
            </a:extLst>
          </p:cNvPr>
          <p:cNvSpPr txBox="1"/>
          <p:nvPr/>
        </p:nvSpPr>
        <p:spPr>
          <a:xfrm>
            <a:off x="4698107" y="1683171"/>
            <a:ext cx="1162947" cy="307777"/>
          </a:xfrm>
          <a:prstGeom prst="rect">
            <a:avLst/>
          </a:prstGeom>
          <a:noFill/>
        </p:spPr>
        <p:txBody>
          <a:bodyPr wrap="none" rtlCol="0">
            <a:spAutoFit/>
          </a:bodyPr>
          <a:lstStyle/>
          <a:p>
            <a:r>
              <a:rPr lang="en-US" sz="1400" dirty="0"/>
              <a:t>Provide Values</a:t>
            </a:r>
          </a:p>
        </p:txBody>
      </p:sp>
      <p:sp>
        <p:nvSpPr>
          <p:cNvPr id="65" name="TextBox 64">
            <a:extLst>
              <a:ext uri="{FF2B5EF4-FFF2-40B4-BE49-F238E27FC236}">
                <a16:creationId xmlns:a16="http://schemas.microsoft.com/office/drawing/2014/main" id="{B47A52EC-622D-49B3-A418-5FA94FF9F2E3}"/>
              </a:ext>
            </a:extLst>
          </p:cNvPr>
          <p:cNvSpPr txBox="1"/>
          <p:nvPr/>
        </p:nvSpPr>
        <p:spPr>
          <a:xfrm>
            <a:off x="6286773" y="1691763"/>
            <a:ext cx="1888337" cy="307777"/>
          </a:xfrm>
          <a:prstGeom prst="rect">
            <a:avLst/>
          </a:prstGeom>
          <a:noFill/>
        </p:spPr>
        <p:txBody>
          <a:bodyPr wrap="none" rtlCol="0">
            <a:spAutoFit/>
          </a:bodyPr>
          <a:lstStyle/>
          <a:p>
            <a:r>
              <a:rPr lang="en-US" sz="1400" dirty="0"/>
              <a:t>View Bound to ViewModel</a:t>
            </a:r>
          </a:p>
        </p:txBody>
      </p:sp>
      <p:sp>
        <p:nvSpPr>
          <p:cNvPr id="66" name="TextBox 65">
            <a:extLst>
              <a:ext uri="{FF2B5EF4-FFF2-40B4-BE49-F238E27FC236}">
                <a16:creationId xmlns:a16="http://schemas.microsoft.com/office/drawing/2014/main" id="{2734967B-F29E-448A-BB61-AC12DB9BDE41}"/>
              </a:ext>
            </a:extLst>
          </p:cNvPr>
          <p:cNvSpPr txBox="1"/>
          <p:nvPr/>
        </p:nvSpPr>
        <p:spPr>
          <a:xfrm>
            <a:off x="4913133" y="3096143"/>
            <a:ext cx="732893" cy="307777"/>
          </a:xfrm>
          <a:prstGeom prst="rect">
            <a:avLst/>
          </a:prstGeom>
          <a:noFill/>
        </p:spPr>
        <p:txBody>
          <a:bodyPr wrap="none" rtlCol="0">
            <a:spAutoFit/>
          </a:bodyPr>
          <a:lstStyle/>
          <a:p>
            <a:r>
              <a:rPr lang="en-US" sz="1400" dirty="0"/>
              <a:t>Updates</a:t>
            </a:r>
          </a:p>
        </p:txBody>
      </p:sp>
      <p:sp>
        <p:nvSpPr>
          <p:cNvPr id="67" name="TextBox 66">
            <a:extLst>
              <a:ext uri="{FF2B5EF4-FFF2-40B4-BE49-F238E27FC236}">
                <a16:creationId xmlns:a16="http://schemas.microsoft.com/office/drawing/2014/main" id="{58642D8E-9DAF-40E1-8A07-7CB0FF23073F}"/>
              </a:ext>
            </a:extLst>
          </p:cNvPr>
          <p:cNvSpPr txBox="1"/>
          <p:nvPr/>
        </p:nvSpPr>
        <p:spPr>
          <a:xfrm>
            <a:off x="6431140" y="3100354"/>
            <a:ext cx="1514645" cy="307777"/>
          </a:xfrm>
          <a:prstGeom prst="rect">
            <a:avLst/>
          </a:prstGeom>
          <a:noFill/>
        </p:spPr>
        <p:txBody>
          <a:bodyPr wrap="none" rtlCol="0">
            <a:spAutoFit/>
          </a:bodyPr>
          <a:lstStyle/>
          <a:p>
            <a:r>
              <a:rPr lang="en-US" sz="1400" dirty="0"/>
              <a:t>Triggers Commands</a:t>
            </a:r>
          </a:p>
        </p:txBody>
      </p:sp>
      <p:sp>
        <p:nvSpPr>
          <p:cNvPr id="68" name="TextBox 67">
            <a:extLst>
              <a:ext uri="{FF2B5EF4-FFF2-40B4-BE49-F238E27FC236}">
                <a16:creationId xmlns:a16="http://schemas.microsoft.com/office/drawing/2014/main" id="{EE975F18-3842-4BD4-9B7D-78F3634517B3}"/>
              </a:ext>
            </a:extLst>
          </p:cNvPr>
          <p:cNvSpPr txBox="1"/>
          <p:nvPr/>
        </p:nvSpPr>
        <p:spPr>
          <a:xfrm>
            <a:off x="7783474" y="6163809"/>
            <a:ext cx="920445" cy="307777"/>
          </a:xfrm>
          <a:prstGeom prst="rect">
            <a:avLst/>
          </a:prstGeom>
          <a:noFill/>
        </p:spPr>
        <p:txBody>
          <a:bodyPr wrap="none" rtlCol="0">
            <a:spAutoFit/>
          </a:bodyPr>
          <a:lstStyle/>
          <a:p>
            <a:r>
              <a:rPr lang="en-US" sz="1400" dirty="0"/>
              <a:t>New Model</a:t>
            </a:r>
          </a:p>
        </p:txBody>
      </p:sp>
      <p:sp>
        <p:nvSpPr>
          <p:cNvPr id="69" name="TextBox 68">
            <a:extLst>
              <a:ext uri="{FF2B5EF4-FFF2-40B4-BE49-F238E27FC236}">
                <a16:creationId xmlns:a16="http://schemas.microsoft.com/office/drawing/2014/main" id="{A2566978-F667-42E3-8F85-7A0BCC45A359}"/>
              </a:ext>
            </a:extLst>
          </p:cNvPr>
          <p:cNvSpPr txBox="1"/>
          <p:nvPr/>
        </p:nvSpPr>
        <p:spPr>
          <a:xfrm>
            <a:off x="7600995" y="4382401"/>
            <a:ext cx="1236877" cy="307777"/>
          </a:xfrm>
          <a:prstGeom prst="rect">
            <a:avLst/>
          </a:prstGeom>
          <a:noFill/>
        </p:spPr>
        <p:txBody>
          <a:bodyPr wrap="none" rtlCol="0">
            <a:spAutoFit/>
          </a:bodyPr>
          <a:lstStyle/>
          <a:p>
            <a:r>
              <a:rPr lang="en-US" sz="1400" dirty="0"/>
              <a:t>Generated View</a:t>
            </a:r>
          </a:p>
        </p:txBody>
      </p:sp>
      <p:sp>
        <p:nvSpPr>
          <p:cNvPr id="73" name="TextBox 72">
            <a:extLst>
              <a:ext uri="{FF2B5EF4-FFF2-40B4-BE49-F238E27FC236}">
                <a16:creationId xmlns:a16="http://schemas.microsoft.com/office/drawing/2014/main" id="{F5F9B475-21ED-4E6D-B566-BD96D66A485A}"/>
              </a:ext>
            </a:extLst>
          </p:cNvPr>
          <p:cNvSpPr txBox="1"/>
          <p:nvPr/>
        </p:nvSpPr>
        <p:spPr>
          <a:xfrm>
            <a:off x="10015995" y="4392745"/>
            <a:ext cx="938014" cy="307777"/>
          </a:xfrm>
          <a:prstGeom prst="rect">
            <a:avLst/>
          </a:prstGeom>
          <a:noFill/>
        </p:spPr>
        <p:txBody>
          <a:bodyPr wrap="none" rtlCol="0">
            <a:spAutoFit/>
          </a:bodyPr>
          <a:lstStyle/>
          <a:p>
            <a:r>
              <a:rPr lang="en-US" sz="1400" dirty="0"/>
              <a:t>User Action</a:t>
            </a:r>
          </a:p>
        </p:txBody>
      </p:sp>
      <p:sp>
        <p:nvSpPr>
          <p:cNvPr id="38" name="TextBox 37">
            <a:extLst>
              <a:ext uri="{FF2B5EF4-FFF2-40B4-BE49-F238E27FC236}">
                <a16:creationId xmlns:a16="http://schemas.microsoft.com/office/drawing/2014/main" id="{5206E925-3E80-432C-B950-3AD750B54C3C}"/>
              </a:ext>
            </a:extLst>
          </p:cNvPr>
          <p:cNvSpPr txBox="1"/>
          <p:nvPr/>
        </p:nvSpPr>
        <p:spPr>
          <a:xfrm>
            <a:off x="8875940" y="3438038"/>
            <a:ext cx="1140055" cy="584775"/>
          </a:xfrm>
          <a:prstGeom prst="rect">
            <a:avLst/>
          </a:prstGeom>
          <a:noFill/>
        </p:spPr>
        <p:txBody>
          <a:bodyPr wrap="square">
            <a:spAutoFit/>
          </a:bodyPr>
          <a:lstStyle/>
          <a:p>
            <a:r>
              <a:rPr lang="en-US" sz="3200" dirty="0">
                <a:latin typeface="+mj-lt"/>
              </a:rPr>
              <a:t>MVU</a:t>
            </a:r>
          </a:p>
        </p:txBody>
      </p:sp>
      <p:pic>
        <p:nvPicPr>
          <p:cNvPr id="2050" name="Picture 2" descr="ReactiveUI/README.md at main · reactiveui/ReactiveUI · GitHub">
            <a:extLst>
              <a:ext uri="{FF2B5EF4-FFF2-40B4-BE49-F238E27FC236}">
                <a16:creationId xmlns:a16="http://schemas.microsoft.com/office/drawing/2014/main" id="{217F555C-A8D0-45A2-9CEA-6D51CCDF9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291" y="4610555"/>
            <a:ext cx="1657350" cy="1657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BF3017-9049-4A9E-8BE3-71322E74119F}"/>
              </a:ext>
            </a:extLst>
          </p:cNvPr>
          <p:cNvSpPr>
            <a:spLocks noGrp="1"/>
          </p:cNvSpPr>
          <p:nvPr>
            <p:ph type="title"/>
          </p:nvPr>
        </p:nvSpPr>
        <p:spPr>
          <a:xfrm>
            <a:off x="0" y="19434"/>
            <a:ext cx="4698107" cy="1609344"/>
          </a:xfrm>
        </p:spPr>
        <p:txBody>
          <a:bodyPr/>
          <a:lstStyle/>
          <a:p>
            <a:r>
              <a:rPr lang="en-US" dirty="0"/>
              <a:t>Modern Patterns</a:t>
            </a:r>
          </a:p>
        </p:txBody>
      </p:sp>
    </p:spTree>
    <p:extLst>
      <p:ext uri="{BB962C8B-B14F-4D97-AF65-F5344CB8AC3E}">
        <p14:creationId xmlns:p14="http://schemas.microsoft.com/office/powerpoint/2010/main" val="405773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animBg="1"/>
      <p:bldP spid="13" grpId="0" animBg="1"/>
      <p:bldP spid="14" grpId="0" animBg="1"/>
      <p:bldP spid="15" grpId="0" animBg="1"/>
      <p:bldP spid="16" grpId="0" animBg="1"/>
      <p:bldP spid="17" grpId="0" animBg="1"/>
      <p:bldP spid="64" grpId="0"/>
      <p:bldP spid="65" grpId="0"/>
      <p:bldP spid="66" grpId="0"/>
      <p:bldP spid="67" grpId="0"/>
      <p:bldP spid="68" grpId="0"/>
      <p:bldP spid="69" grpId="0"/>
      <p:bldP spid="73"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2978C-6A88-4840-AE7C-B2CBEE39134C}"/>
              </a:ext>
            </a:extLst>
          </p:cNvPr>
          <p:cNvSpPr>
            <a:spLocks noGrp="1"/>
          </p:cNvSpPr>
          <p:nvPr>
            <p:ph type="ctrTitle"/>
          </p:nvPr>
        </p:nvSpPr>
        <p:spPr>
          <a:xfrm>
            <a:off x="1051560" y="1432223"/>
            <a:ext cx="10411434" cy="3035808"/>
          </a:xfrm>
        </p:spPr>
        <p:txBody>
          <a:bodyPr/>
          <a:lstStyle/>
          <a:p>
            <a:r>
              <a:rPr lang="en-US" b="1" dirty="0"/>
              <a:t>Discover </a:t>
            </a:r>
            <a:br>
              <a:rPr lang="en-US" b="1" dirty="0"/>
            </a:br>
            <a:r>
              <a:rPr lang="en-US" b="1" dirty="0"/>
              <a:t>.NET MAUI</a:t>
            </a:r>
            <a:endParaRPr lang="en-US" dirty="0"/>
          </a:p>
        </p:txBody>
      </p:sp>
      <p:sp>
        <p:nvSpPr>
          <p:cNvPr id="3" name="Subtitle 2">
            <a:extLst>
              <a:ext uri="{FF2B5EF4-FFF2-40B4-BE49-F238E27FC236}">
                <a16:creationId xmlns:a16="http://schemas.microsoft.com/office/drawing/2014/main" id="{0F178103-FB9A-452F-A98C-AECEA9F8F9DC}"/>
              </a:ext>
            </a:extLst>
          </p:cNvPr>
          <p:cNvSpPr>
            <a:spLocks noGrp="1"/>
          </p:cNvSpPr>
          <p:nvPr>
            <p:ph type="subTitle" idx="1"/>
          </p:nvPr>
        </p:nvSpPr>
        <p:spPr>
          <a:xfrm>
            <a:off x="7065153" y="3580763"/>
            <a:ext cx="4075288" cy="499624"/>
          </a:xfrm>
        </p:spPr>
        <p:txBody>
          <a:bodyPr/>
          <a:lstStyle/>
          <a:p>
            <a:r>
              <a:rPr lang="en-US" dirty="0"/>
              <a:t>Workshop</a:t>
            </a:r>
          </a:p>
        </p:txBody>
      </p:sp>
      <p:pic>
        <p:nvPicPr>
          <p:cNvPr id="5" name="Picture 4" descr="A pink and white banner with a computer screen&#10;&#10;Description automatically generated with medium confidence">
            <a:extLst>
              <a:ext uri="{FF2B5EF4-FFF2-40B4-BE49-F238E27FC236}">
                <a16:creationId xmlns:a16="http://schemas.microsoft.com/office/drawing/2014/main" id="{C3FFC152-59ED-4ED8-8D6D-90F2A74ABD64}"/>
              </a:ext>
            </a:extLst>
          </p:cNvPr>
          <p:cNvPicPr>
            <a:picLocks noChangeAspect="1"/>
          </p:cNvPicPr>
          <p:nvPr/>
        </p:nvPicPr>
        <p:blipFill>
          <a:blip r:embed="rId2"/>
          <a:stretch>
            <a:fillRect/>
          </a:stretch>
        </p:blipFill>
        <p:spPr>
          <a:xfrm>
            <a:off x="940577" y="4758115"/>
            <a:ext cx="4005971" cy="1335324"/>
          </a:xfrm>
          <a:prstGeom prst="rect">
            <a:avLst/>
          </a:prstGeom>
        </p:spPr>
      </p:pic>
      <p:pic>
        <p:nvPicPr>
          <p:cNvPr id="6" name="Graphic 5">
            <a:extLst>
              <a:ext uri="{FF2B5EF4-FFF2-40B4-BE49-F238E27FC236}">
                <a16:creationId xmlns:a16="http://schemas.microsoft.com/office/drawing/2014/main" id="{1D0B049D-8411-43AA-B401-8B36B8BFCC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9512" y="2259836"/>
            <a:ext cx="3390929" cy="1888444"/>
          </a:xfrm>
          <a:prstGeom prst="rect">
            <a:avLst/>
          </a:prstGeom>
        </p:spPr>
      </p:pic>
    </p:spTree>
    <p:extLst>
      <p:ext uri="{BB962C8B-B14F-4D97-AF65-F5344CB8AC3E}">
        <p14:creationId xmlns:p14="http://schemas.microsoft.com/office/powerpoint/2010/main" val="91445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FF1C8D-7B46-49E8-8543-C12896CFE7C6}"/>
              </a:ext>
            </a:extLst>
          </p:cNvPr>
          <p:cNvSpPr txBox="1"/>
          <p:nvPr/>
        </p:nvSpPr>
        <p:spPr>
          <a:xfrm>
            <a:off x="2333899" y="949804"/>
            <a:ext cx="10422965" cy="58477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3200" u="none" strike="noStrike" kern="1200" cap="none" spc="0" normalizeH="0" baseline="0" noProof="0" dirty="0">
                <a:ln>
                  <a:noFill/>
                </a:ln>
                <a:effectLst/>
                <a:uLnTx/>
                <a:uFillTx/>
                <a:ea typeface="Open Sans" panose="020B0606030504020204" pitchFamily="34" charset="0"/>
                <a:cs typeface="Open Sans" panose="020B0606030504020204" pitchFamily="34" charset="0"/>
              </a:rPr>
              <a:t>Fast rebuild and redeploy of your application</a:t>
            </a:r>
          </a:p>
        </p:txBody>
      </p:sp>
      <p:pic>
        <p:nvPicPr>
          <p:cNvPr id="5" name="Xamarin Hot Restart">
            <a:hlinkClick r:id="" action="ppaction://media"/>
            <a:extLst>
              <a:ext uri="{FF2B5EF4-FFF2-40B4-BE49-F238E27FC236}">
                <a16:creationId xmlns:a16="http://schemas.microsoft.com/office/drawing/2014/main" id="{8855CED6-CFA1-4C3B-B8EB-545E77FBCB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33899" y="2695927"/>
            <a:ext cx="7799294" cy="3680292"/>
          </a:xfrm>
          <a:prstGeom prst="rect">
            <a:avLst/>
          </a:prstGeom>
        </p:spPr>
      </p:pic>
      <p:sp>
        <p:nvSpPr>
          <p:cNvPr id="3" name="Text Placeholder 2">
            <a:extLst>
              <a:ext uri="{FF2B5EF4-FFF2-40B4-BE49-F238E27FC236}">
                <a16:creationId xmlns:a16="http://schemas.microsoft.com/office/drawing/2014/main" id="{049B904F-FF20-4302-AA21-98C97BE248C6}"/>
              </a:ext>
            </a:extLst>
          </p:cNvPr>
          <p:cNvSpPr>
            <a:spLocks noGrp="1"/>
          </p:cNvSpPr>
          <p:nvPr>
            <p:ph type="body" idx="4294967295"/>
          </p:nvPr>
        </p:nvSpPr>
        <p:spPr>
          <a:xfrm>
            <a:off x="4586288" y="125413"/>
            <a:ext cx="7605712" cy="823912"/>
          </a:xfrm>
        </p:spPr>
        <p:txBody>
          <a:bodyPr/>
          <a:lstStyle/>
          <a:p>
            <a:pPr algn="r"/>
            <a:r>
              <a:rPr lang="en-US" b="0" dirty="0">
                <a:solidFill>
                  <a:srgbClr val="C00000"/>
                </a:solidFill>
                <a:latin typeface="+mj-lt"/>
              </a:rPr>
              <a:t>.NET MAUI Hot Restart</a:t>
            </a:r>
          </a:p>
        </p:txBody>
      </p:sp>
      <p:sp>
        <p:nvSpPr>
          <p:cNvPr id="9" name="TextBox 8">
            <a:extLst>
              <a:ext uri="{FF2B5EF4-FFF2-40B4-BE49-F238E27FC236}">
                <a16:creationId xmlns:a16="http://schemas.microsoft.com/office/drawing/2014/main" id="{8DAF5058-790A-48AA-871B-1A5E274385A6}"/>
              </a:ext>
            </a:extLst>
          </p:cNvPr>
          <p:cNvSpPr txBox="1"/>
          <p:nvPr/>
        </p:nvSpPr>
        <p:spPr>
          <a:xfrm>
            <a:off x="2333899" y="1526377"/>
            <a:ext cx="857222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Open Sans" panose="020B0606030504020204" pitchFamily="34" charset="0"/>
                <a:cs typeface="Open Sans" panose="020B0606030504020204" pitchFamily="34" charset="0"/>
              </a:rPr>
              <a:t>Debug on your iPhone directly from your PC</a:t>
            </a:r>
          </a:p>
        </p:txBody>
      </p:sp>
      <p:sp>
        <p:nvSpPr>
          <p:cNvPr id="13" name="TextBox 12">
            <a:extLst>
              <a:ext uri="{FF2B5EF4-FFF2-40B4-BE49-F238E27FC236}">
                <a16:creationId xmlns:a16="http://schemas.microsoft.com/office/drawing/2014/main" id="{2F5DB947-83BA-42C4-B0A4-C6EE8D05F112}"/>
              </a:ext>
            </a:extLst>
          </p:cNvPr>
          <p:cNvSpPr txBox="1"/>
          <p:nvPr/>
        </p:nvSpPr>
        <p:spPr>
          <a:xfrm>
            <a:off x="2333899" y="2119354"/>
            <a:ext cx="637698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Open Sans" panose="020B0606030504020204" pitchFamily="34" charset="0"/>
                <a:cs typeface="Open Sans" panose="020B0606030504020204" pitchFamily="34" charset="0"/>
              </a:rPr>
              <a:t>Works great with </a:t>
            </a:r>
            <a:r>
              <a:rPr kumimoji="0" lang="en-US" sz="3200" b="0" i="0" u="none" strike="noStrike" kern="1200" cap="none" spc="0" normalizeH="0" baseline="0" noProof="0" dirty="0">
                <a:ln>
                  <a:noFill/>
                </a:ln>
                <a:solidFill>
                  <a:srgbClr val="C00000"/>
                </a:solidFill>
                <a:effectLst/>
                <a:uLnTx/>
                <a:uFillTx/>
                <a:latin typeface="Calibri" panose="020F0502020204030204"/>
                <a:ea typeface="Open Sans" panose="020B0606030504020204" pitchFamily="34" charset="0"/>
                <a:cs typeface="Open Sans" panose="020B0606030504020204" pitchFamily="34" charset="0"/>
              </a:rPr>
              <a:t>Hot Reload!</a:t>
            </a:r>
          </a:p>
        </p:txBody>
      </p:sp>
    </p:spTree>
    <p:extLst>
      <p:ext uri="{BB962C8B-B14F-4D97-AF65-F5344CB8AC3E}">
        <p14:creationId xmlns:p14="http://schemas.microsoft.com/office/powerpoint/2010/main" val="319284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8714"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p:bldP spid="9"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A5B7CD-8CAD-4792-83E0-9458D2D738E4}"/>
              </a:ext>
            </a:extLst>
          </p:cNvPr>
          <p:cNvSpPr>
            <a:spLocks noGrp="1"/>
          </p:cNvSpPr>
          <p:nvPr>
            <p:ph type="body" idx="4294967295"/>
          </p:nvPr>
        </p:nvSpPr>
        <p:spPr>
          <a:xfrm>
            <a:off x="4519613" y="84138"/>
            <a:ext cx="7672387" cy="823912"/>
          </a:xfrm>
        </p:spPr>
        <p:txBody>
          <a:bodyPr/>
          <a:lstStyle/>
          <a:p>
            <a:pPr algn="r"/>
            <a:r>
              <a:rPr lang="en-US" b="0" dirty="0">
                <a:solidFill>
                  <a:srgbClr val="C00000"/>
                </a:solidFill>
                <a:latin typeface="+mj-lt"/>
              </a:rPr>
              <a:t>Visual Studio iOS Simulator Remoting</a:t>
            </a:r>
          </a:p>
        </p:txBody>
      </p:sp>
      <p:sp>
        <p:nvSpPr>
          <p:cNvPr id="3" name="TextBox 2"/>
          <p:cNvSpPr txBox="1"/>
          <p:nvPr/>
        </p:nvSpPr>
        <p:spPr>
          <a:xfrm>
            <a:off x="2063932" y="1256104"/>
            <a:ext cx="5486400" cy="440120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Multi-Touch Enabled</a:t>
            </a:r>
          </a:p>
          <a:p>
            <a:pPr marR="0" lvl="0" algn="l" defTabSz="914400"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Pressure Sensitive</a:t>
            </a:r>
          </a:p>
          <a:p>
            <a:pPr marR="0" lvl="0" algn="l" defTabSz="914400"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Super Fast</a:t>
            </a:r>
          </a:p>
          <a:p>
            <a:pPr marR="0" lvl="0" algn="l" defTabSz="914400"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Rotate, screenshots, </a:t>
            </a:r>
          </a:p>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location changes</a:t>
            </a:r>
          </a:p>
          <a:p>
            <a:pPr marR="0" lvl="0" algn="l" defTabSz="914400" rtl="0" eaLnBrk="1" fontAlgn="auto" latinLnBrk="0" hangingPunct="1">
              <a:lnSpc>
                <a:spcPct val="100000"/>
              </a:lnSpc>
              <a:spcBef>
                <a:spcPts val="0"/>
              </a:spcBef>
              <a:spcAft>
                <a:spcPts val="0"/>
              </a:spcAft>
              <a:buClrTx/>
              <a:buSzTx/>
              <a:tabLst/>
              <a:defRPr/>
            </a:pPr>
            <a:endPar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effectLst/>
                <a:uLnTx/>
                <a:uFillTx/>
                <a:ea typeface="Open Sans" panose="020B0606030504020204" pitchFamily="34" charset="0"/>
                <a:cs typeface="Open Sans" panose="020B0606030504020204" pitchFamily="34" charset="0"/>
              </a:rPr>
              <a:t>Never leave VS</a:t>
            </a:r>
          </a:p>
        </p:txBody>
      </p:sp>
      <p:pic>
        <p:nvPicPr>
          <p:cNvPr id="5" name="Picture 4"/>
          <p:cNvPicPr>
            <a:picLocks noChangeAspect="1"/>
          </p:cNvPicPr>
          <p:nvPr/>
        </p:nvPicPr>
        <p:blipFill>
          <a:blip r:embed="rId3"/>
          <a:stretch>
            <a:fillRect/>
          </a:stretch>
        </p:blipFill>
        <p:spPr>
          <a:xfrm>
            <a:off x="3074670" y="809382"/>
            <a:ext cx="12192000" cy="6150864"/>
          </a:xfrm>
          <a:prstGeom prst="rect">
            <a:avLst/>
          </a:prstGeom>
        </p:spPr>
      </p:pic>
    </p:spTree>
    <p:extLst>
      <p:ext uri="{BB962C8B-B14F-4D97-AF65-F5344CB8AC3E}">
        <p14:creationId xmlns:p14="http://schemas.microsoft.com/office/powerpoint/2010/main" val="228070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60F57-B62E-4549-94AE-489FF02A126D}"/>
              </a:ext>
            </a:extLst>
          </p:cNvPr>
          <p:cNvPicPr>
            <a:picLocks noChangeAspect="1"/>
          </p:cNvPicPr>
          <p:nvPr/>
        </p:nvPicPr>
        <p:blipFill>
          <a:blip r:embed="rId2"/>
          <a:stretch>
            <a:fillRect/>
          </a:stretch>
        </p:blipFill>
        <p:spPr>
          <a:xfrm>
            <a:off x="68687" y="0"/>
            <a:ext cx="6782430" cy="6858000"/>
          </a:xfrm>
          <a:prstGeom prst="rect">
            <a:avLst/>
          </a:prstGeom>
        </p:spPr>
      </p:pic>
      <p:grpSp>
        <p:nvGrpSpPr>
          <p:cNvPr id="2" name="Group 1" descr="MAUI template app running on ios, android, windows, macos">
            <a:extLst>
              <a:ext uri="{FF2B5EF4-FFF2-40B4-BE49-F238E27FC236}">
                <a16:creationId xmlns:a16="http://schemas.microsoft.com/office/drawing/2014/main" id="{74ECF197-AA74-4738-97B7-66A58966ACBC}"/>
              </a:ext>
              <a:ext uri="{C183D7F6-B498-43B3-948B-1728B52AA6E4}">
                <adec:decorative xmlns:adec="http://schemas.microsoft.com/office/drawing/2017/decorative" val="0"/>
              </a:ext>
            </a:extLst>
          </p:cNvPr>
          <p:cNvGrpSpPr/>
          <p:nvPr/>
        </p:nvGrpSpPr>
        <p:grpSpPr>
          <a:xfrm>
            <a:off x="5379325" y="503389"/>
            <a:ext cx="6983841" cy="7315057"/>
            <a:chOff x="5652331" y="41201"/>
            <a:chExt cx="6691328" cy="7008671"/>
          </a:xfrm>
        </p:grpSpPr>
        <p:pic>
          <p:nvPicPr>
            <p:cNvPr id="3" name="Picture 2">
              <a:extLst>
                <a:ext uri="{FF2B5EF4-FFF2-40B4-BE49-F238E27FC236}">
                  <a16:creationId xmlns:a16="http://schemas.microsoft.com/office/drawing/2014/main" id="{021EB8C2-94E1-494E-B15F-FBA30EF4E829}"/>
                </a:ext>
              </a:extLst>
            </p:cNvPr>
            <p:cNvPicPr>
              <a:picLocks noChangeAspect="1"/>
            </p:cNvPicPr>
            <p:nvPr/>
          </p:nvPicPr>
          <p:blipFill>
            <a:blip r:embed="rId3"/>
            <a:stretch>
              <a:fillRect/>
            </a:stretch>
          </p:blipFill>
          <p:spPr>
            <a:xfrm>
              <a:off x="5652331" y="2170340"/>
              <a:ext cx="3852827" cy="3434808"/>
            </a:xfrm>
            <a:prstGeom prst="rect">
              <a:avLst/>
            </a:prstGeom>
          </p:spPr>
        </p:pic>
        <p:pic>
          <p:nvPicPr>
            <p:cNvPr id="4" name="Picture 3">
              <a:extLst>
                <a:ext uri="{FF2B5EF4-FFF2-40B4-BE49-F238E27FC236}">
                  <a16:creationId xmlns:a16="http://schemas.microsoft.com/office/drawing/2014/main" id="{91DA20FC-564D-4A54-8ACB-4C15E0C5BB50}"/>
                </a:ext>
              </a:extLst>
            </p:cNvPr>
            <p:cNvPicPr>
              <a:picLocks noChangeAspect="1"/>
            </p:cNvPicPr>
            <p:nvPr/>
          </p:nvPicPr>
          <p:blipFill rotWithShape="1">
            <a:blip r:embed="rId4"/>
            <a:srcRect l="6098" r="7620" b="3733"/>
            <a:stretch/>
          </p:blipFill>
          <p:spPr>
            <a:xfrm>
              <a:off x="10235816" y="391832"/>
              <a:ext cx="1548950" cy="3215147"/>
            </a:xfrm>
            <a:prstGeom prst="round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EE1AC972-86F1-4D6F-97B2-8FAA945A3999}"/>
                </a:ext>
              </a:extLst>
            </p:cNvPr>
            <p:cNvPicPr>
              <a:picLocks noChangeAspect="1"/>
            </p:cNvPicPr>
            <p:nvPr/>
          </p:nvPicPr>
          <p:blipFill>
            <a:blip r:embed="rId5"/>
            <a:stretch>
              <a:fillRect/>
            </a:stretch>
          </p:blipFill>
          <p:spPr>
            <a:xfrm>
              <a:off x="7578745" y="3178711"/>
              <a:ext cx="4764914" cy="3871161"/>
            </a:xfrm>
            <a:prstGeom prst="rect">
              <a:avLst/>
            </a:prstGeom>
          </p:spPr>
        </p:pic>
        <p:pic>
          <p:nvPicPr>
            <p:cNvPr id="6" name="Picture 5" descr="A screenshot of a cell phone&#10;&#10;Description automatically generated with medium confidence">
              <a:extLst>
                <a:ext uri="{FF2B5EF4-FFF2-40B4-BE49-F238E27FC236}">
                  <a16:creationId xmlns:a16="http://schemas.microsoft.com/office/drawing/2014/main" id="{9A3E682E-246D-4BEB-8ADE-A2954E01B4A8}"/>
                </a:ext>
              </a:extLst>
            </p:cNvPr>
            <p:cNvPicPr>
              <a:picLocks noChangeAspect="1"/>
            </p:cNvPicPr>
            <p:nvPr/>
          </p:nvPicPr>
          <p:blipFill>
            <a:blip r:embed="rId6"/>
            <a:stretch>
              <a:fillRect/>
            </a:stretch>
          </p:blipFill>
          <p:spPr>
            <a:xfrm>
              <a:off x="8032415" y="41201"/>
              <a:ext cx="2261459" cy="4258277"/>
            </a:xfrm>
            <a:prstGeom prst="rect">
              <a:avLst/>
            </a:prstGeom>
          </p:spPr>
        </p:pic>
      </p:grpSp>
    </p:spTree>
    <p:extLst>
      <p:ext uri="{BB962C8B-B14F-4D97-AF65-F5344CB8AC3E}">
        <p14:creationId xmlns:p14="http://schemas.microsoft.com/office/powerpoint/2010/main" val="818693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a:solidFill>
            <a:schemeClr val="accent2"/>
          </a:solidFill>
        </p:grpSpPr>
        <p:sp>
          <p:nvSpPr>
            <p:cNvPr id="26" name="Rounded Rectangle 18"/>
            <p:cNvSpPr/>
            <p:nvPr/>
          </p:nvSpPr>
          <p:spPr>
            <a:xfrm>
              <a:off x="755721" y="1912473"/>
              <a:ext cx="2074387" cy="679577"/>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5C3B7A-AB7D-43D2-9BD5-CC9F0EDB6A88}"/>
              </a:ext>
            </a:extLst>
          </p:cNvPr>
          <p:cNvSpPr txBox="1"/>
          <p:nvPr/>
        </p:nvSpPr>
        <p:spPr>
          <a:xfrm>
            <a:off x="623149" y="3622456"/>
            <a:ext cx="1367682" cy="369332"/>
          </a:xfrm>
          <a:prstGeom prst="rect">
            <a:avLst/>
          </a:prstGeom>
          <a:noFill/>
        </p:spPr>
        <p:txBody>
          <a:bodyPr wrap="none" rtlCol="0">
            <a:spAutoFit/>
          </a:bodyPr>
          <a:lstStyle/>
          <a:p>
            <a:r>
              <a:rPr lang="en-US" b="1" i="1" dirty="0">
                <a:solidFill>
                  <a:schemeClr val="accent2"/>
                </a:solidFill>
                <a:latin typeface="+mj-lt"/>
              </a:rPr>
              <a:t>@_Codrina_</a:t>
            </a:r>
          </a:p>
        </p:txBody>
      </p:sp>
      <p:pic>
        <p:nvPicPr>
          <p:cNvPr id="4" name="Picture 3" descr="Icon&#10;&#10;Description automatically generated">
            <a:extLst>
              <a:ext uri="{FF2B5EF4-FFF2-40B4-BE49-F238E27FC236}">
                <a16:creationId xmlns:a16="http://schemas.microsoft.com/office/drawing/2014/main" id="{1FF2F9E1-C11F-46A1-866B-6E29080D0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90831" y="3692839"/>
            <a:ext cx="167248" cy="223252"/>
          </a:xfrm>
          <a:prstGeom prst="rect">
            <a:avLst/>
          </a:prstGeom>
        </p:spPr>
      </p:pic>
      <p:pic>
        <p:nvPicPr>
          <p:cNvPr id="6" name="Picture 5" descr="A picture containing person, person, wall&#10;&#10;Description automatically generated">
            <a:extLst>
              <a:ext uri="{FF2B5EF4-FFF2-40B4-BE49-F238E27FC236}">
                <a16:creationId xmlns:a16="http://schemas.microsoft.com/office/drawing/2014/main" id="{4296A2EA-48B6-45BB-9432-7AA954234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21" y="1504002"/>
            <a:ext cx="1802058" cy="1800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CCC4101A-BF5C-4922-B76C-99ADAD82B41F}"/>
              </a:ext>
            </a:extLst>
          </p:cNvPr>
          <p:cNvSpPr txBox="1"/>
          <p:nvPr/>
        </p:nvSpPr>
        <p:spPr>
          <a:xfrm>
            <a:off x="3790852" y="1901854"/>
            <a:ext cx="7364004" cy="3231654"/>
          </a:xfrm>
          <a:prstGeom prst="rect">
            <a:avLst/>
          </a:prstGeom>
          <a:noFill/>
        </p:spPr>
        <p:txBody>
          <a:bodyPr wrap="none" rtlCol="0">
            <a:spAutoFit/>
          </a:bodyPr>
          <a:lstStyle/>
          <a:p>
            <a:r>
              <a:rPr lang="en-US" sz="2400" b="1" dirty="0">
                <a:solidFill>
                  <a:schemeClr val="accent2"/>
                </a:solidFill>
              </a:rPr>
              <a:t>Digital Product Manager </a:t>
            </a:r>
            <a:r>
              <a:rPr lang="en-US" sz="2400" b="1" dirty="0"/>
              <a:t>– </a:t>
            </a:r>
            <a:r>
              <a:rPr lang="en-US" sz="2400" i="1" dirty="0"/>
              <a:t>FME Italy</a:t>
            </a:r>
          </a:p>
          <a:p>
            <a:endParaRPr lang="en-US" sz="2400" dirty="0"/>
          </a:p>
          <a:p>
            <a:r>
              <a:rPr lang="en-US" sz="2400" b="1" dirty="0">
                <a:solidFill>
                  <a:schemeClr val="accent2"/>
                </a:solidFill>
              </a:rPr>
              <a:t>Former Microsoft MVP </a:t>
            </a:r>
            <a:r>
              <a:rPr lang="en-US" sz="2400" dirty="0"/>
              <a:t>– </a:t>
            </a:r>
            <a:r>
              <a:rPr lang="en-US" sz="2400" i="1" dirty="0"/>
              <a:t>Developer  Technologies</a:t>
            </a:r>
          </a:p>
          <a:p>
            <a:endParaRPr lang="en-US" sz="2400" dirty="0"/>
          </a:p>
          <a:p>
            <a:r>
              <a:rPr lang="en-US" sz="2400" b="1" dirty="0">
                <a:solidFill>
                  <a:schemeClr val="accent2"/>
                </a:solidFill>
              </a:rPr>
              <a:t>Coach</a:t>
            </a:r>
            <a:r>
              <a:rPr lang="en-US" sz="2400" dirty="0"/>
              <a:t> - </a:t>
            </a:r>
            <a:r>
              <a:rPr lang="en-US" sz="2400" i="1" dirty="0">
                <a:hlinkClick r:id="rId4">
                  <a:extLst>
                    <a:ext uri="{A12FA001-AC4F-418D-AE19-62706E023703}">
                      <ahyp:hlinkClr xmlns:ahyp="http://schemas.microsoft.com/office/drawing/2018/hyperlinkcolor" val="tx"/>
                    </a:ext>
                  </a:extLst>
                </a:hlinkClick>
              </a:rPr>
              <a:t>https://codingcoach.io/</a:t>
            </a:r>
            <a:r>
              <a:rPr lang="en-US" sz="2400" i="1" dirty="0"/>
              <a:t> </a:t>
            </a:r>
            <a:br>
              <a:rPr lang="en-US" sz="2400" dirty="0"/>
            </a:br>
            <a:br>
              <a:rPr lang="en-US" sz="2400" dirty="0"/>
            </a:br>
            <a:r>
              <a:rPr lang="en-US" sz="2400" b="1" dirty="0">
                <a:solidFill>
                  <a:schemeClr val="accent2"/>
                </a:solidFill>
              </a:rPr>
              <a:t>Mentor</a:t>
            </a:r>
          </a:p>
          <a:p>
            <a:endParaRPr lang="en-US" dirty="0"/>
          </a:p>
          <a:p>
            <a:endParaRPr lang="en-US" dirty="0"/>
          </a:p>
        </p:txBody>
      </p:sp>
      <p:pic>
        <p:nvPicPr>
          <p:cNvPr id="8" name="Picture 7">
            <a:extLst>
              <a:ext uri="{FF2B5EF4-FFF2-40B4-BE49-F238E27FC236}">
                <a16:creationId xmlns:a16="http://schemas.microsoft.com/office/drawing/2014/main" id="{C6D36E72-D497-4206-AFDA-CCE71E90EE2E}"/>
              </a:ext>
            </a:extLst>
          </p:cNvPr>
          <p:cNvPicPr>
            <a:picLocks noChangeAspect="1"/>
          </p:cNvPicPr>
          <p:nvPr/>
        </p:nvPicPr>
        <p:blipFill>
          <a:blip r:embed="rId5"/>
          <a:stretch>
            <a:fillRect/>
          </a:stretch>
        </p:blipFill>
        <p:spPr>
          <a:xfrm>
            <a:off x="714821" y="4304746"/>
            <a:ext cx="1994614" cy="2013610"/>
          </a:xfrm>
          <a:prstGeom prst="rect">
            <a:avLst/>
          </a:prstGeom>
        </p:spPr>
      </p:pic>
      <p:sp>
        <p:nvSpPr>
          <p:cNvPr id="9" name="Title 8">
            <a:extLst>
              <a:ext uri="{FF2B5EF4-FFF2-40B4-BE49-F238E27FC236}">
                <a16:creationId xmlns:a16="http://schemas.microsoft.com/office/drawing/2014/main" id="{741FCDBF-EDC4-4230-B77B-DA53C3AC6E3B}"/>
              </a:ext>
            </a:extLst>
          </p:cNvPr>
          <p:cNvSpPr>
            <a:spLocks noGrp="1"/>
          </p:cNvSpPr>
          <p:nvPr>
            <p:ph type="title"/>
          </p:nvPr>
        </p:nvSpPr>
        <p:spPr>
          <a:xfrm>
            <a:off x="714821" y="316559"/>
            <a:ext cx="10162903" cy="662782"/>
          </a:xfrm>
        </p:spPr>
        <p:txBody>
          <a:bodyPr>
            <a:normAutofit fontScale="90000"/>
          </a:bodyPr>
          <a:lstStyle/>
          <a:p>
            <a:r>
              <a:rPr lang="en-US" dirty="0">
                <a:solidFill>
                  <a:schemeClr val="accent2"/>
                </a:solidFill>
              </a:rPr>
              <a:t>About me</a:t>
            </a:r>
          </a:p>
        </p:txBody>
      </p:sp>
    </p:spTree>
    <p:extLst>
      <p:ext uri="{BB962C8B-B14F-4D97-AF65-F5344CB8AC3E}">
        <p14:creationId xmlns:p14="http://schemas.microsoft.com/office/powerpoint/2010/main" val="2083146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3588" y="531813"/>
            <a:ext cx="11428412" cy="1096962"/>
          </a:xfrm>
        </p:spPr>
        <p:txBody>
          <a:bodyPr>
            <a:normAutofit fontScale="90000"/>
          </a:bodyPr>
          <a:lstStyle/>
          <a:p>
            <a:r>
              <a:rPr lang="en-US" sz="7842" dirty="0">
                <a:solidFill>
                  <a:schemeClr val="tx1"/>
                </a:solidFill>
              </a:rPr>
              <a:t>Cross-Platform APIs</a:t>
            </a: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a:xfrm>
            <a:off x="0" y="0"/>
            <a:ext cx="10058400" cy="1609344"/>
          </a:xfrm>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1069849" y="1755428"/>
            <a:ext cx="10581378" cy="3416320"/>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&gt;(</a:t>
            </a:r>
            <a:r>
              <a:rPr lang="en-US" b="0" dirty="0" err="1">
                <a:solidFill>
                  <a:srgbClr val="9CDCFE"/>
                </a:solidFill>
                <a:effectLst/>
                <a:latin typeface="Consolas" panose="020B0609020204030204" pitchFamily="49" charset="0"/>
              </a:rPr>
              <a:t>Geolocation.Default</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0" y="466407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7796213" y="4664075"/>
            <a:ext cx="4395787" cy="1389063"/>
          </a:xfrm>
        </p:spPr>
        <p:txBody>
          <a:bodyPr>
            <a:normAutofit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device API</a:t>
            </a:r>
            <a:r>
              <a:rPr kumimoji="0" lang="en-US" sz="2000" b="0" i="0" u="none" strike="noStrike" kern="1200" cap="none" spc="0" normalizeH="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access</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Native compilation, native performance</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dirty="0" err="1">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dirty="0">
              <a:ln>
                <a:noFill/>
              </a:ln>
              <a:solidFill>
                <a:schemeClr val="accent2"/>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6" end="6"/>
                                            </p:txEl>
                                          </p:spTgt>
                                        </p:tgtEl>
                                        <p:attrNameLst>
                                          <p:attrName>style.visibility</p:attrName>
                                        </p:attrNameLst>
                                      </p:cBhvr>
                                      <p:to>
                                        <p:strVal val="visible"/>
                                      </p:to>
                                    </p:set>
                                    <p:animEffect transition="in" filter="fade">
                                      <p:cBhvr>
                                        <p:cTn id="20" dur="500"/>
                                        <p:tgtEl>
                                          <p:spTgt spid="11">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Effect transition="in" filter="fade">
                                      <p:cBhvr>
                                        <p:cTn id="25" dur="500"/>
                                        <p:tgtEl>
                                          <p:spTgt spid="11">
                                            <p:txEl>
                                              <p:pRg st="8" end="8"/>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42" presetClass="path" presetSubtype="0" decel="100000" fill="hold" grpId="1" nodeType="withEffect">
                                  <p:stCondLst>
                                    <p:cond delay="0"/>
                                  </p:stCondLst>
                                  <p:childTnLst>
                                    <p:animMotion origin="layout" path="M 0 -7.40741E-7 L 0 0.03287 " pathEditMode="relative" rAng="0" ptsTypes="AA">
                                      <p:cBhvr>
                                        <p:cTn id="3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7" grpId="0"/>
      <p:bldP spid="2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DD12-7B31-4FA1-8B12-8571EEDBB39A}"/>
              </a:ext>
            </a:extLst>
          </p:cNvPr>
          <p:cNvSpPr>
            <a:spLocks noGrp="1"/>
          </p:cNvSpPr>
          <p:nvPr>
            <p:ph type="title"/>
          </p:nvPr>
        </p:nvSpPr>
        <p:spPr/>
        <p:txBody>
          <a:bodyPr/>
          <a:lstStyle/>
          <a:p>
            <a:r>
              <a:rPr lang="en-US" dirty="0"/>
              <a:t>What about web developers?</a:t>
            </a:r>
          </a:p>
        </p:txBody>
      </p:sp>
      <p:sp>
        <p:nvSpPr>
          <p:cNvPr id="3" name="Text Placeholder 2">
            <a:extLst>
              <a:ext uri="{FF2B5EF4-FFF2-40B4-BE49-F238E27FC236}">
                <a16:creationId xmlns:a16="http://schemas.microsoft.com/office/drawing/2014/main" id="{395BBE70-8AB7-4F4A-9EB9-1BC12E3198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0223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703570"/>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838471"/>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901530"/>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Web development with .NET</a:t>
            </a:r>
          </a:p>
        </p:txBody>
      </p:sp>
      <p:grpSp>
        <p:nvGrpSpPr>
          <p:cNvPr id="3" name="Group 2">
            <a:extLst>
              <a:ext uri="{FF2B5EF4-FFF2-40B4-BE49-F238E27FC236}">
                <a16:creationId xmlns:a16="http://schemas.microsoft.com/office/drawing/2014/main" id="{B35A652B-FD29-4009-BAA7-3B8C76DF86F3}"/>
              </a:ext>
            </a:extLst>
          </p:cNvPr>
          <p:cNvGrpSpPr/>
          <p:nvPr/>
        </p:nvGrpSpPr>
        <p:grpSpPr>
          <a:xfrm>
            <a:off x="7808962" y="3626565"/>
            <a:ext cx="2540968" cy="970684"/>
            <a:chOff x="324620" y="3525066"/>
            <a:chExt cx="2540968" cy="970684"/>
          </a:xfrm>
        </p:grpSpPr>
        <p:pic>
          <p:nvPicPr>
            <p:cNvPr id="40" name="Graphic 39" descr="Angular">
              <a:extLst>
                <a:ext uri="{FF2B5EF4-FFF2-40B4-BE49-F238E27FC236}">
                  <a16:creationId xmlns:a16="http://schemas.microsoft.com/office/drawing/2014/main" id="{0435E2B3-7898-4524-B4BD-1285A80751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620" y="3663942"/>
              <a:ext cx="707954" cy="750094"/>
            </a:xfrm>
            <a:prstGeom prst="rect">
              <a:avLst/>
            </a:prstGeom>
          </p:spPr>
        </p:pic>
        <p:pic>
          <p:nvPicPr>
            <p:cNvPr id="41" name="Picture 40" descr="React">
              <a:extLst>
                <a:ext uri="{FF2B5EF4-FFF2-40B4-BE49-F238E27FC236}">
                  <a16:creationId xmlns:a16="http://schemas.microsoft.com/office/drawing/2014/main" id="{22643477-D326-4795-A6F4-7128685600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833" y="3525066"/>
              <a:ext cx="1373934" cy="970684"/>
            </a:xfrm>
            <a:prstGeom prst="rect">
              <a:avLst/>
            </a:prstGeom>
          </p:spPr>
        </p:pic>
        <p:pic>
          <p:nvPicPr>
            <p:cNvPr id="42" name="Picture 41" descr="Vue">
              <a:extLst>
                <a:ext uri="{FF2B5EF4-FFF2-40B4-BE49-F238E27FC236}">
                  <a16:creationId xmlns:a16="http://schemas.microsoft.com/office/drawing/2014/main" id="{2280D79A-B9BB-4525-B1F2-82574C289A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7170" y="3713542"/>
              <a:ext cx="808418" cy="700494"/>
            </a:xfrm>
            <a:prstGeom prst="rect">
              <a:avLst/>
            </a:prstGeom>
          </p:spPr>
        </p:pic>
      </p:grpSp>
      <p:sp>
        <p:nvSpPr>
          <p:cNvPr id="45" name="Rectangle 44">
            <a:extLst>
              <a:ext uri="{FF2B5EF4-FFF2-40B4-BE49-F238E27FC236}">
                <a16:creationId xmlns:a16="http://schemas.microsoft.com/office/drawing/2014/main" id="{BE12851F-9763-4C82-BAEA-BA326ACFA4AA}"/>
              </a:ext>
            </a:extLst>
          </p:cNvPr>
          <p:cNvSpPr/>
          <p:nvPr/>
        </p:nvSpPr>
        <p:spPr>
          <a:xfrm>
            <a:off x="7940496" y="4704339"/>
            <a:ext cx="2340514" cy="571052"/>
          </a:xfrm>
          <a:prstGeom prst="rect">
            <a:avLst/>
          </a:prstGeom>
          <a:solidFill>
            <a:srgbClr val="FFB9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JS</a:t>
            </a:r>
            <a:endParaRPr kumimoji="0" lang="en-GB" sz="44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D5A62AFC-CA3B-4BE5-AFC3-D22772774228}"/>
              </a:ext>
            </a:extLst>
          </p:cNvPr>
          <p:cNvGrpSpPr/>
          <p:nvPr/>
        </p:nvGrpSpPr>
        <p:grpSpPr>
          <a:xfrm>
            <a:off x="8184945" y="3775108"/>
            <a:ext cx="1856999" cy="1610592"/>
            <a:chOff x="8184945" y="3775108"/>
            <a:chExt cx="1856999" cy="1610592"/>
          </a:xfrm>
        </p:grpSpPr>
        <p:pic>
          <p:nvPicPr>
            <p:cNvPr id="4" name="Graphic 3">
              <a:extLst>
                <a:ext uri="{FF2B5EF4-FFF2-40B4-BE49-F238E27FC236}">
                  <a16:creationId xmlns:a16="http://schemas.microsoft.com/office/drawing/2014/main" id="{E08D2A3F-8499-49F7-9FC8-3886953C2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0427" y="4385048"/>
              <a:ext cx="1000652" cy="1000652"/>
            </a:xfrm>
            <a:prstGeom prst="rect">
              <a:avLst/>
            </a:prstGeom>
          </p:spPr>
        </p:pic>
        <p:sp>
          <p:nvSpPr>
            <p:cNvPr id="5" name="TextBox 4">
              <a:extLst>
                <a:ext uri="{FF2B5EF4-FFF2-40B4-BE49-F238E27FC236}">
                  <a16:creationId xmlns:a16="http://schemas.microsoft.com/office/drawing/2014/main" id="{20B45802-B3EC-4ABC-917E-07278979B028}"/>
                </a:ext>
              </a:extLst>
            </p:cNvPr>
            <p:cNvSpPr txBox="1"/>
            <p:nvPr/>
          </p:nvSpPr>
          <p:spPr>
            <a:xfrm>
              <a:off x="8684998" y="3808885"/>
              <a:ext cx="1356946" cy="584775"/>
            </a:xfrm>
            <a:prstGeom prst="rect">
              <a:avLst/>
            </a:prstGeom>
            <a:noFill/>
          </p:spPr>
          <p:txBody>
            <a:bodyPr wrap="square" rtlCol="0">
              <a:spAutoFit/>
            </a:bodyPr>
            <a:lstStyle/>
            <a:p>
              <a:pPr algn="ctr"/>
              <a:r>
                <a:rPr lang="en-US" sz="3200">
                  <a:solidFill>
                    <a:srgbClr val="000000"/>
                  </a:solidFill>
                </a:rPr>
                <a:t>Blazor</a:t>
              </a:r>
            </a:p>
          </p:txBody>
        </p:sp>
        <p:pic>
          <p:nvPicPr>
            <p:cNvPr id="6" name="Graphic 5">
              <a:extLst>
                <a:ext uri="{FF2B5EF4-FFF2-40B4-BE49-F238E27FC236}">
                  <a16:creationId xmlns:a16="http://schemas.microsoft.com/office/drawing/2014/main" id="{E8C05207-2E9F-4B56-B996-E9A07483F2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84945" y="3775108"/>
              <a:ext cx="584776" cy="584776"/>
            </a:xfrm>
            <a:prstGeom prst="rect">
              <a:avLst/>
            </a:prstGeom>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2.96296E-6 L -0.25 2.96296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125E-6 0 L -0.25 0 " pathEditMode="relative" rAng="0" ptsTypes="AA">
                                      <p:cBhvr>
                                        <p:cTn id="8" dur="2000" fill="hold"/>
                                        <p:tgtEl>
                                          <p:spTgt spid="11"/>
                                        </p:tgtEl>
                                        <p:attrNameLst>
                                          <p:attrName>ppt_x</p:attrName>
                                          <p:attrName>ppt_y</p:attrName>
                                        </p:attrNameLst>
                                      </p:cBhvr>
                                      <p:rCtr x="-12500"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C3C13-0994-42A5-BE41-BDD855D5B17C}"/>
              </a:ext>
            </a:extLst>
          </p:cNvPr>
          <p:cNvSpPr>
            <a:spLocks noGrp="1"/>
          </p:cNvSpPr>
          <p:nvPr>
            <p:ph type="title"/>
          </p:nvPr>
        </p:nvSpPr>
        <p:spPr>
          <a:xfrm>
            <a:off x="457200" y="755568"/>
            <a:ext cx="11277600" cy="567566"/>
          </a:xfrm>
        </p:spPr>
        <p:txBody>
          <a:bodyPr>
            <a:normAutofit fontScale="90000"/>
          </a:bodyPr>
          <a:lstStyle/>
          <a:p>
            <a:r>
              <a:rPr lang="en-US" dirty="0"/>
              <a:t>Blazor is flexible. You have choices.</a:t>
            </a:r>
          </a:p>
        </p:txBody>
      </p:sp>
      <p:sp>
        <p:nvSpPr>
          <p:cNvPr id="5" name="TextBox 4">
            <a:extLst>
              <a:ext uri="{FF2B5EF4-FFF2-40B4-BE49-F238E27FC236}">
                <a16:creationId xmlns:a16="http://schemas.microsoft.com/office/drawing/2014/main" id="{A5C5DCD6-381E-4197-AF29-C31516720C6A}"/>
              </a:ext>
            </a:extLst>
          </p:cNvPr>
          <p:cNvSpPr txBox="1"/>
          <p:nvPr/>
        </p:nvSpPr>
        <p:spPr>
          <a:xfrm>
            <a:off x="1321885" y="1682473"/>
            <a:ext cx="226183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6" name="TextBox 5">
            <a:extLst>
              <a:ext uri="{FF2B5EF4-FFF2-40B4-BE49-F238E27FC236}">
                <a16:creationId xmlns:a16="http://schemas.microsoft.com/office/drawing/2014/main" id="{D82CCCC8-77D0-45A1-AFA6-9A594C578D70}"/>
              </a:ext>
            </a:extLst>
          </p:cNvPr>
          <p:cNvSpPr txBox="1"/>
          <p:nvPr/>
        </p:nvSpPr>
        <p:spPr>
          <a:xfrm>
            <a:off x="7459997" y="1727497"/>
            <a:ext cx="320785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24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DAF8EAC5-E085-4B3F-B141-8DD6C80CD834}"/>
              </a:ext>
            </a:extLst>
          </p:cNvPr>
          <p:cNvGrpSpPr/>
          <p:nvPr/>
        </p:nvGrpSpPr>
        <p:grpSpPr>
          <a:xfrm>
            <a:off x="6666515" y="2069040"/>
            <a:ext cx="5010727" cy="2749133"/>
            <a:chOff x="3085195" y="3988546"/>
            <a:chExt cx="5010726" cy="2749133"/>
          </a:xfrm>
        </p:grpSpPr>
        <p:sp>
          <p:nvSpPr>
            <p:cNvPr id="8" name="Isosceles Triangle 7">
              <a:extLst>
                <a:ext uri="{FF2B5EF4-FFF2-40B4-BE49-F238E27FC236}">
                  <a16:creationId xmlns:a16="http://schemas.microsoft.com/office/drawing/2014/main" id="{A279E29D-3B2B-4BF9-9A84-F3DA4AE9EAFF}"/>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9" name="Rectangle 8">
              <a:extLst>
                <a:ext uri="{FF2B5EF4-FFF2-40B4-BE49-F238E27FC236}">
                  <a16:creationId xmlns:a16="http://schemas.microsoft.com/office/drawing/2014/main" id="{8CE400A4-6FBE-432B-86F9-9313042895D8}"/>
                </a:ext>
              </a:extLst>
            </p:cNvPr>
            <p:cNvSpPr/>
            <p:nvPr/>
          </p:nvSpPr>
          <p:spPr>
            <a:xfrm>
              <a:off x="3249924" y="5156969"/>
              <a:ext cx="714275" cy="4354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pic>
          <p:nvPicPr>
            <p:cNvPr id="10" name="Graphic 9" descr="Browser window outline">
              <a:extLst>
                <a:ext uri="{FF2B5EF4-FFF2-40B4-BE49-F238E27FC236}">
                  <a16:creationId xmlns:a16="http://schemas.microsoft.com/office/drawing/2014/main" id="{9577C0E0-110F-4B0D-908D-32E122742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195" y="4799147"/>
              <a:ext cx="1021561" cy="1021561"/>
            </a:xfrm>
            <a:prstGeom prst="rect">
              <a:avLst/>
            </a:prstGeom>
          </p:spPr>
        </p:pic>
        <p:sp>
          <p:nvSpPr>
            <p:cNvPr id="11" name="TextBox 10">
              <a:extLst>
                <a:ext uri="{FF2B5EF4-FFF2-40B4-BE49-F238E27FC236}">
                  <a16:creationId xmlns:a16="http://schemas.microsoft.com/office/drawing/2014/main" id="{7DB069DF-8C54-40AB-86C9-1DD6054EB004}"/>
                </a:ext>
              </a:extLst>
            </p:cNvPr>
            <p:cNvSpPr txBox="1"/>
            <p:nvPr/>
          </p:nvSpPr>
          <p:spPr>
            <a:xfrm>
              <a:off x="3234299" y="5154126"/>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nvGrpSpPr>
            <p:cNvPr id="12" name="Group 11">
              <a:extLst>
                <a:ext uri="{FF2B5EF4-FFF2-40B4-BE49-F238E27FC236}">
                  <a16:creationId xmlns:a16="http://schemas.microsoft.com/office/drawing/2014/main" id="{AF9DF78D-008C-456A-9031-F9FF2EF064F9}"/>
                </a:ext>
              </a:extLst>
            </p:cNvPr>
            <p:cNvGrpSpPr/>
            <p:nvPr/>
          </p:nvGrpSpPr>
          <p:grpSpPr>
            <a:xfrm>
              <a:off x="6015791" y="4646045"/>
              <a:ext cx="1977417" cy="1424013"/>
              <a:chOff x="9381957" y="2138947"/>
              <a:chExt cx="2481179" cy="1973180"/>
            </a:xfrm>
          </p:grpSpPr>
          <p:sp>
            <p:nvSpPr>
              <p:cNvPr id="15" name="Rectangle 14">
                <a:extLst>
                  <a:ext uri="{FF2B5EF4-FFF2-40B4-BE49-F238E27FC236}">
                    <a16:creationId xmlns:a16="http://schemas.microsoft.com/office/drawing/2014/main" id="{9B7A172F-D757-4E4F-A02A-84FDAD4786DC}"/>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049D067E-A4DB-471A-951A-EEF9DD944262}"/>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FAB8519-3CD7-499D-B8E5-FD9EBD7EA5AD}"/>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algn="ctr" defTabSz="932449" fontAlgn="base">
                  <a:spcBef>
                    <a:spcPct val="0"/>
                  </a:spcBef>
                  <a:spcAft>
                    <a:spcPct val="0"/>
                  </a:spcAft>
                  <a:defRPr/>
                </a:pP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3" name="Graphic 12" descr="Line Arrow: Clockwise curve">
              <a:extLst>
                <a:ext uri="{FF2B5EF4-FFF2-40B4-BE49-F238E27FC236}">
                  <a16:creationId xmlns:a16="http://schemas.microsoft.com/office/drawing/2014/main" id="{23D94C8D-9106-40FE-A9DF-6877C026B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14" name="Graphic 13" descr="Line Arrow: Clockwise curve">
              <a:extLst>
                <a:ext uri="{FF2B5EF4-FFF2-40B4-BE49-F238E27FC236}">
                  <a16:creationId xmlns:a16="http://schemas.microsoft.com/office/drawing/2014/main" id="{58CE1220-6BEA-4A97-A4D4-37BC3FB3C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18" name="Group 17">
            <a:extLst>
              <a:ext uri="{FF2B5EF4-FFF2-40B4-BE49-F238E27FC236}">
                <a16:creationId xmlns:a16="http://schemas.microsoft.com/office/drawing/2014/main" id="{D7BFFFC2-5361-4249-A2B5-ABB50C5E5BC2}"/>
              </a:ext>
            </a:extLst>
          </p:cNvPr>
          <p:cNvGrpSpPr/>
          <p:nvPr/>
        </p:nvGrpSpPr>
        <p:grpSpPr>
          <a:xfrm>
            <a:off x="203688" y="1994172"/>
            <a:ext cx="5547259" cy="2749133"/>
            <a:chOff x="203688" y="2272233"/>
            <a:chExt cx="5547258" cy="2749133"/>
          </a:xfrm>
        </p:grpSpPr>
        <p:grpSp>
          <p:nvGrpSpPr>
            <p:cNvPr id="19" name="Group 18">
              <a:extLst>
                <a:ext uri="{FF2B5EF4-FFF2-40B4-BE49-F238E27FC236}">
                  <a16:creationId xmlns:a16="http://schemas.microsoft.com/office/drawing/2014/main" id="{4ED67BAB-6C3F-4322-BD8C-40F95E1B0A26}"/>
                </a:ext>
              </a:extLst>
            </p:cNvPr>
            <p:cNvGrpSpPr/>
            <p:nvPr/>
          </p:nvGrpSpPr>
          <p:grpSpPr>
            <a:xfrm>
              <a:off x="203688" y="2272233"/>
              <a:ext cx="5547258" cy="2749133"/>
              <a:chOff x="4253056" y="1194912"/>
              <a:chExt cx="5547258" cy="2749133"/>
            </a:xfrm>
          </p:grpSpPr>
          <p:grpSp>
            <p:nvGrpSpPr>
              <p:cNvPr id="21" name="Group 20">
                <a:extLst>
                  <a:ext uri="{FF2B5EF4-FFF2-40B4-BE49-F238E27FC236}">
                    <a16:creationId xmlns:a16="http://schemas.microsoft.com/office/drawing/2014/main" id="{D368D1A5-01B8-45A6-BC12-92304F012CFF}"/>
                  </a:ext>
                </a:extLst>
              </p:cNvPr>
              <p:cNvGrpSpPr/>
              <p:nvPr/>
            </p:nvGrpSpPr>
            <p:grpSpPr>
              <a:xfrm>
                <a:off x="5164402" y="1194912"/>
                <a:ext cx="4635912" cy="2749133"/>
                <a:chOff x="3460008" y="3988546"/>
                <a:chExt cx="4635912" cy="2749133"/>
              </a:xfrm>
            </p:grpSpPr>
            <p:sp>
              <p:nvSpPr>
                <p:cNvPr id="27" name="Isosceles Triangle 26">
                  <a:extLst>
                    <a:ext uri="{FF2B5EF4-FFF2-40B4-BE49-F238E27FC236}">
                      <a16:creationId xmlns:a16="http://schemas.microsoft.com/office/drawing/2014/main" id="{A5A929D4-795B-4188-8D5F-1D70CFFF58A8}"/>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 name="Rectangle 27">
                  <a:extLst>
                    <a:ext uri="{FF2B5EF4-FFF2-40B4-BE49-F238E27FC236}">
                      <a16:creationId xmlns:a16="http://schemas.microsoft.com/office/drawing/2014/main" id="{5A3FA799-5218-430B-B580-FEB2171DC313}"/>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29" name="Group 28">
                  <a:extLst>
                    <a:ext uri="{FF2B5EF4-FFF2-40B4-BE49-F238E27FC236}">
                      <a16:creationId xmlns:a16="http://schemas.microsoft.com/office/drawing/2014/main" id="{0B1F2432-1893-4306-A631-AD5E42A60B05}"/>
                    </a:ext>
                  </a:extLst>
                </p:cNvPr>
                <p:cNvGrpSpPr/>
                <p:nvPr/>
              </p:nvGrpSpPr>
              <p:grpSpPr>
                <a:xfrm>
                  <a:off x="6015791" y="4646045"/>
                  <a:ext cx="1977417" cy="1424013"/>
                  <a:chOff x="9381957" y="2138947"/>
                  <a:chExt cx="2481179" cy="1973180"/>
                </a:xfrm>
              </p:grpSpPr>
              <p:sp>
                <p:nvSpPr>
                  <p:cNvPr id="30" name="Rectangle 29">
                    <a:extLst>
                      <a:ext uri="{FF2B5EF4-FFF2-40B4-BE49-F238E27FC236}">
                        <a16:creationId xmlns:a16="http://schemas.microsoft.com/office/drawing/2014/main" id="{940D8258-AF98-47AC-B833-E791E9111075}"/>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EDB471AA-2AA8-4245-94BE-10A3D25947A3}"/>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22" name="Graphic 21" descr="Browser window outline">
                <a:extLst>
                  <a:ext uri="{FF2B5EF4-FFF2-40B4-BE49-F238E27FC236}">
                    <a16:creationId xmlns:a16="http://schemas.microsoft.com/office/drawing/2014/main" id="{8C13D3A5-4EC4-4ABE-9370-34E660A8D2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23" name="Graphic 22" descr="Line Arrow: Clockwise curve">
                <a:extLst>
                  <a:ext uri="{FF2B5EF4-FFF2-40B4-BE49-F238E27FC236}">
                    <a16:creationId xmlns:a16="http://schemas.microsoft.com/office/drawing/2014/main" id="{4DEF4D52-70E6-4B84-A7A3-03890D051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24" name="Graphic 23" descr="Line Arrow: Clockwise curve">
                <a:extLst>
                  <a:ext uri="{FF2B5EF4-FFF2-40B4-BE49-F238E27FC236}">
                    <a16:creationId xmlns:a16="http://schemas.microsoft.com/office/drawing/2014/main" id="{31DA13D7-20A2-41DF-B54F-5DD63EB0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25" name="Graphic 24" descr="Server">
                <a:extLst>
                  <a:ext uri="{FF2B5EF4-FFF2-40B4-BE49-F238E27FC236}">
                    <a16:creationId xmlns:a16="http://schemas.microsoft.com/office/drawing/2014/main" id="{B2EDFBC9-56A1-4D7D-92CA-C169F050AA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26" name="TextBox 25">
                <a:extLst>
                  <a:ext uri="{FF2B5EF4-FFF2-40B4-BE49-F238E27FC236}">
                    <a16:creationId xmlns:a16="http://schemas.microsoft.com/office/drawing/2014/main" id="{27752050-4AFE-42BA-BE08-13A516525083}"/>
                  </a:ext>
                </a:extLst>
              </p:cNvPr>
              <p:cNvSpPr txBox="1"/>
              <p:nvPr/>
            </p:nvSpPr>
            <p:spPr>
              <a:xfrm>
                <a:off x="4407808" y="2442179"/>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sp>
          <p:nvSpPr>
            <p:cNvPr id="20" name="TextBox 19">
              <a:extLst>
                <a:ext uri="{FF2B5EF4-FFF2-40B4-BE49-F238E27FC236}">
                  <a16:creationId xmlns:a16="http://schemas.microsoft.com/office/drawing/2014/main" id="{0A5D0396-4881-433E-AB86-64BDCA0B5F15}"/>
                </a:ext>
              </a:extLst>
            </p:cNvPr>
            <p:cNvSpPr txBox="1"/>
            <p:nvPr/>
          </p:nvSpPr>
          <p:spPr>
            <a:xfrm>
              <a:off x="1321885" y="3405456"/>
              <a:ext cx="1468560" cy="369332"/>
            </a:xfrm>
            <a:prstGeom prst="rect">
              <a:avLst/>
            </a:prstGeom>
            <a:noFill/>
          </p:spPr>
          <p:txBody>
            <a:bodyPr wrap="square" rtlCol="0">
              <a:spAutoFit/>
            </a:bodyPr>
            <a:lstStyle/>
            <a:p>
              <a:pPr defTabSz="914377">
                <a:defRPr/>
              </a:pPr>
              <a:r>
                <a:rPr lang="en-US" err="1">
                  <a:solidFill>
                    <a:srgbClr val="FFFFFF"/>
                  </a:solidFill>
                  <a:latin typeface="Calibri" panose="020F0502020204030204"/>
                  <a:ea typeface="ＭＳ Ｐゴシック" pitchFamily="-72" charset="-128"/>
                </a:rPr>
                <a:t>SignalR</a:t>
              </a:r>
              <a:endParaRPr lang="en-US">
                <a:solidFill>
                  <a:srgbClr val="FFFFFF"/>
                </a:solidFill>
                <a:latin typeface="Calibri" panose="020F0502020204030204"/>
                <a:ea typeface="ＭＳ Ｐゴシック" pitchFamily="-72" charset="-128"/>
              </a:endParaRPr>
            </a:p>
          </p:txBody>
        </p:sp>
      </p:grpSp>
      <p:cxnSp>
        <p:nvCxnSpPr>
          <p:cNvPr id="34" name="Straight Connector 33">
            <a:extLst>
              <a:ext uri="{FF2B5EF4-FFF2-40B4-BE49-F238E27FC236}">
                <a16:creationId xmlns:a16="http://schemas.microsoft.com/office/drawing/2014/main" id="{6B115B46-A5C4-412D-BC37-529D51DD7889}"/>
              </a:ext>
            </a:extLst>
          </p:cNvPr>
          <p:cNvCxnSpPr>
            <a:cxnSpLocks/>
          </p:cNvCxnSpPr>
          <p:nvPr/>
        </p:nvCxnSpPr>
        <p:spPr>
          <a:xfrm>
            <a:off x="6323819" y="1815862"/>
            <a:ext cx="0" cy="29274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E86D95FD-222F-42C7-A548-2523701FF649}"/>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a:xfrm>
            <a:off x="0" y="0"/>
            <a:ext cx="10058400" cy="1609344"/>
          </a:xfrm>
        </p:spPr>
        <p:txBody>
          <a:bodyPr/>
          <a:lstStyle/>
          <a:p>
            <a:r>
              <a:rPr lang="en-US" dirty="0"/>
              <a:t>Workshop topics</a:t>
            </a:r>
          </a:p>
        </p:txBody>
      </p:sp>
      <p:sp>
        <p:nvSpPr>
          <p:cNvPr id="5" name="Text Placeholder 4"/>
          <p:cNvSpPr>
            <a:spLocks noGrp="1"/>
          </p:cNvSpPr>
          <p:nvPr>
            <p:ph type="body" sz="half" idx="4294967295"/>
          </p:nvPr>
        </p:nvSpPr>
        <p:spPr>
          <a:xfrm>
            <a:off x="578234" y="1625196"/>
            <a:ext cx="5429275" cy="3713720"/>
          </a:xfrm>
        </p:spPr>
        <p:txBody>
          <a:bodyPr>
            <a:noAutofit/>
          </a:bodyPr>
          <a:lstStyle/>
          <a:p>
            <a:pPr marL="342900" indent="-342900">
              <a:lnSpc>
                <a:spcPct val="100000"/>
              </a:lnSpc>
              <a:buFont typeface="+mj-lt"/>
              <a:buAutoNum type="arabicPeriod"/>
            </a:pPr>
            <a:r>
              <a:rPr lang="en-US" dirty="0">
                <a:solidFill>
                  <a:schemeClr val="accent2"/>
                </a:solidFill>
              </a:rPr>
              <a:t>Introduction to .NET MAUI</a:t>
            </a:r>
          </a:p>
          <a:p>
            <a:pPr marL="342900" indent="-342900">
              <a:lnSpc>
                <a:spcPct val="100000"/>
              </a:lnSpc>
              <a:buFont typeface="+mj-lt"/>
              <a:buAutoNum type="arabicPeriod"/>
            </a:pPr>
            <a:r>
              <a:rPr lang="en-US" dirty="0">
                <a:solidFill>
                  <a:schemeClr val="accent2"/>
                </a:solidFill>
              </a:rPr>
              <a:t>Create your App</a:t>
            </a:r>
          </a:p>
          <a:p>
            <a:pPr marL="342900" indent="-342900">
              <a:lnSpc>
                <a:spcPct val="100000"/>
              </a:lnSpc>
              <a:buFont typeface="+mj-lt"/>
              <a:buAutoNum type="arabicPeriod"/>
            </a:pPr>
            <a:r>
              <a:rPr lang="en-US" dirty="0">
                <a:solidFill>
                  <a:schemeClr val="accent2"/>
                </a:solidFill>
              </a:rPr>
              <a:t>MVVM &amp; Data Binding</a:t>
            </a:r>
          </a:p>
          <a:p>
            <a:pPr marL="342900" indent="-342900">
              <a:lnSpc>
                <a:spcPct val="100000"/>
              </a:lnSpc>
              <a:buFont typeface="+mj-lt"/>
              <a:buAutoNum type="arabicPeriod"/>
            </a:pPr>
            <a:r>
              <a:rPr lang="en-US" dirty="0">
                <a:solidFill>
                  <a:schemeClr val="accent2"/>
                </a:solidFill>
              </a:rPr>
              <a:t>Navigation</a:t>
            </a:r>
          </a:p>
          <a:p>
            <a:pPr marL="342900" indent="-342900">
              <a:lnSpc>
                <a:spcPct val="100000"/>
              </a:lnSpc>
              <a:buFont typeface="+mj-lt"/>
              <a:buAutoNum type="arabicPeriod"/>
            </a:pPr>
            <a:r>
              <a:rPr lang="en-US" dirty="0">
                <a:solidFill>
                  <a:schemeClr val="accent2"/>
                </a:solidFill>
              </a:rPr>
              <a:t>Platform Specifics</a:t>
            </a:r>
          </a:p>
          <a:p>
            <a:pPr marL="342900" indent="-342900">
              <a:lnSpc>
                <a:spcPct val="100000"/>
              </a:lnSpc>
              <a:buFont typeface="+mj-lt"/>
              <a:buAutoNum type="arabicPeriod"/>
            </a:pPr>
            <a:r>
              <a:rPr lang="en-US" dirty="0">
                <a:solidFill>
                  <a:schemeClr val="accent2"/>
                </a:solidFill>
              </a:rPr>
              <a:t>Displaying Data</a:t>
            </a:r>
          </a:p>
          <a:p>
            <a:pPr marL="342900" indent="-342900">
              <a:lnSpc>
                <a:spcPct val="100000"/>
              </a:lnSpc>
              <a:buFont typeface="+mj-lt"/>
              <a:buAutoNum type="arabicPeriod"/>
            </a:pPr>
            <a:r>
              <a:rPr lang="en-US" dirty="0">
                <a:solidFill>
                  <a:schemeClr val="accent2"/>
                </a:solidFill>
              </a:rPr>
              <a:t>App Themes</a:t>
            </a:r>
          </a:p>
          <a:p>
            <a:pPr marL="342900" indent="-342900">
              <a:lnSpc>
                <a:spcPct val="100000"/>
              </a:lnSpc>
              <a:buFont typeface="+mj-lt"/>
              <a:buAutoNum type="arabicPeriod"/>
            </a:pPr>
            <a:r>
              <a:rPr lang="en-US" dirty="0">
                <a:solidFill>
                  <a:schemeClr val="accent2"/>
                </a:solidFill>
              </a:rPr>
              <a:t>Closing </a:t>
            </a:r>
          </a:p>
        </p:txBody>
      </p:sp>
      <p:pic>
        <p:nvPicPr>
          <p:cNvPr id="9" name="Graphic 8">
            <a:extLst>
              <a:ext uri="{FF2B5EF4-FFF2-40B4-BE49-F238E27FC236}">
                <a16:creationId xmlns:a16="http://schemas.microsoft.com/office/drawing/2014/main" id="{43CB84CA-8533-4CD2-80C7-777AA64777D2}"/>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28711"/>
          <a:stretch/>
        </p:blipFill>
        <p:spPr>
          <a:xfrm>
            <a:off x="8528384" y="2919175"/>
            <a:ext cx="3663616" cy="509825"/>
          </a:xfrm>
          <a:prstGeom prst="rect">
            <a:avLst/>
          </a:prstGeom>
        </p:spPr>
      </p:pic>
      <p:pic>
        <p:nvPicPr>
          <p:cNvPr id="10" name="Picture 9">
            <a:extLst>
              <a:ext uri="{FF2B5EF4-FFF2-40B4-BE49-F238E27FC236}">
                <a16:creationId xmlns:a16="http://schemas.microsoft.com/office/drawing/2014/main" id="{9EAA9580-5A30-4998-B2FC-BA687ED2F1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090517" y="819969"/>
            <a:ext cx="1950607" cy="2323195"/>
          </a:xfrm>
          <a:prstGeom prst="rect">
            <a:avLst/>
          </a:prstGeom>
        </p:spPr>
      </p:pic>
    </p:spTree>
    <p:extLst>
      <p:ext uri="{BB962C8B-B14F-4D97-AF65-F5344CB8AC3E}">
        <p14:creationId xmlns:p14="http://schemas.microsoft.com/office/powerpoint/2010/main" val="185775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par>
                                <p:cTn id="43" presetID="47"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par>
                                <p:cTn id="48" presetID="32" presetClass="emph" presetSubtype="0" fill="hold" nodeType="withEffect">
                                  <p:stCondLst>
                                    <p:cond delay="0"/>
                                  </p:stCondLst>
                                  <p:childTnLst>
                                    <p:animRot by="120000">
                                      <p:cBhvr>
                                        <p:cTn id="49" dur="100" fill="hold">
                                          <p:stCondLst>
                                            <p:cond delay="0"/>
                                          </p:stCondLst>
                                        </p:cTn>
                                        <p:tgtEl>
                                          <p:spTgt spid="10"/>
                                        </p:tgtEl>
                                        <p:attrNameLst>
                                          <p:attrName>r</p:attrName>
                                        </p:attrNameLst>
                                      </p:cBhvr>
                                    </p:animRot>
                                    <p:animRot by="-240000">
                                      <p:cBhvr>
                                        <p:cTn id="50" dur="200" fill="hold">
                                          <p:stCondLst>
                                            <p:cond delay="200"/>
                                          </p:stCondLst>
                                        </p:cTn>
                                        <p:tgtEl>
                                          <p:spTgt spid="10"/>
                                        </p:tgtEl>
                                        <p:attrNameLst>
                                          <p:attrName>r</p:attrName>
                                        </p:attrNameLst>
                                      </p:cBhvr>
                                    </p:animRot>
                                    <p:animRot by="240000">
                                      <p:cBhvr>
                                        <p:cTn id="51" dur="200" fill="hold">
                                          <p:stCondLst>
                                            <p:cond delay="400"/>
                                          </p:stCondLst>
                                        </p:cTn>
                                        <p:tgtEl>
                                          <p:spTgt spid="10"/>
                                        </p:tgtEl>
                                        <p:attrNameLst>
                                          <p:attrName>r</p:attrName>
                                        </p:attrNameLst>
                                      </p:cBhvr>
                                    </p:animRot>
                                    <p:animRot by="-240000">
                                      <p:cBhvr>
                                        <p:cTn id="52" dur="200" fill="hold">
                                          <p:stCondLst>
                                            <p:cond delay="600"/>
                                          </p:stCondLst>
                                        </p:cTn>
                                        <p:tgtEl>
                                          <p:spTgt spid="10"/>
                                        </p:tgtEl>
                                        <p:attrNameLst>
                                          <p:attrName>r</p:attrName>
                                        </p:attrNameLst>
                                      </p:cBhvr>
                                    </p:animRot>
                                    <p:animRot by="120000">
                                      <p:cBhvr>
                                        <p:cTn id="53" dur="200" fill="hold">
                                          <p:stCondLst>
                                            <p:cond delay="800"/>
                                          </p:stCondLst>
                                        </p:cTn>
                                        <p:tgtEl>
                                          <p:spTgt spid="10"/>
                                        </p:tgtEl>
                                        <p:attrNameLst>
                                          <p:attrName>r</p:attrName>
                                        </p:attrNameLst>
                                      </p:cBhvr>
                                    </p:animRot>
                                  </p:childTnLst>
                                </p:cTn>
                              </p:par>
                              <p:par>
                                <p:cTn id="54" presetID="10" presetClass="entr" presetSubtype="0" fill="hold" nodeType="withEffect">
                                  <p:stCondLst>
                                    <p:cond delay="10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10720819" y="493361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887061" y="3337821"/>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845423" y="2438854"/>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8465169" y="4611638"/>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238250"/>
            <a:ext cx="6757583" cy="99441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424894" y="2529881"/>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556672" y="286079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5955269" y="4543668"/>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8631" y="2316760"/>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6146" y="2580927"/>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0520" y="4259731"/>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2896146" y="991332"/>
            <a:ext cx="20989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76533" y="63546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8016621" y="3162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Tree>
    <p:extLst>
      <p:ext uri="{BB962C8B-B14F-4D97-AF65-F5344CB8AC3E}">
        <p14:creationId xmlns:p14="http://schemas.microsoft.com/office/powerpoint/2010/main" val="36345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9016256" y="467876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448551" y="3310276"/>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406913" y="2411309"/>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6813765" y="4428225"/>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grpSp>
        <p:nvGrpSpPr>
          <p:cNvPr id="10" name="Group 9">
            <a:extLst>
              <a:ext uri="{FF2B5EF4-FFF2-40B4-BE49-F238E27FC236}">
                <a16:creationId xmlns:a16="http://schemas.microsoft.com/office/drawing/2014/main" id="{7681C6B7-8C85-D8F4-AEA4-A056D3CDA0D9}"/>
              </a:ext>
            </a:extLst>
          </p:cNvPr>
          <p:cNvGrpSpPr/>
          <p:nvPr/>
        </p:nvGrpSpPr>
        <p:grpSpPr>
          <a:xfrm>
            <a:off x="8136029" y="2412212"/>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407361" y="281928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4231288" y="4360255"/>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1709" y="2702063"/>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03162" y="2497745"/>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4549" y="4323387"/>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469603" y="855189"/>
            <a:ext cx="46671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51609" y="47638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7203014" y="2970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
        <p:nvSpPr>
          <p:cNvPr id="2" name="TextBox 1">
            <a:extLst>
              <a:ext uri="{FF2B5EF4-FFF2-40B4-BE49-F238E27FC236}">
                <a16:creationId xmlns:a16="http://schemas.microsoft.com/office/drawing/2014/main" id="{8BB8531F-65BF-86B0-2090-65BEE904D7AA}"/>
              </a:ext>
            </a:extLst>
          </p:cNvPr>
          <p:cNvSpPr txBox="1"/>
          <p:nvPr/>
        </p:nvSpPr>
        <p:spPr>
          <a:xfrm>
            <a:off x="6369617" y="722083"/>
            <a:ext cx="1873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833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E4D31C-848C-90F8-6231-96DC65B88B0E}"/>
              </a:ext>
            </a:extLst>
          </p:cNvPr>
          <p:cNvSpPr txBox="1"/>
          <p:nvPr/>
        </p:nvSpPr>
        <p:spPr>
          <a:xfrm>
            <a:off x="10281843" y="2091542"/>
            <a:ext cx="787267" cy="787267"/>
          </a:xfrm>
          <a:prstGeom prst="ellipse">
            <a:avLst/>
          </a:prstGeom>
          <a:solidFill>
            <a:srgbClr val="512BD4"/>
          </a:solidFill>
          <a:ln>
            <a:noFill/>
          </a:ln>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Title 8"/>
          <p:cNvSpPr>
            <a:spLocks noGrp="1"/>
          </p:cNvSpPr>
          <p:nvPr>
            <p:ph type="title"/>
          </p:nvPr>
        </p:nvSpPr>
        <p:spPr/>
        <p:txBody>
          <a:bodyPr>
            <a:normAutofit fontScale="90000"/>
          </a:bodyPr>
          <a:lstStyle/>
          <a:p>
            <a:r>
              <a:rPr lang="en-US" dirty="0"/>
              <a:t>Hybrid Architecture - .NET MAUI &amp; Blazor</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806578" y="2067998"/>
            <a:ext cx="10875862" cy="3965032"/>
            <a:chOff x="2120082" y="1858210"/>
            <a:chExt cx="10875862" cy="396503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0082" y="4124070"/>
              <a:ext cx="10875862" cy="1699172"/>
              <a:chOff x="2885616" y="3787651"/>
              <a:chExt cx="8067931" cy="134084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85616" y="3787651"/>
                <a:ext cx="8067931" cy="134084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3784954" y="4074719"/>
                <a:ext cx="6448375" cy="71429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Business Logic</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 name="Graphic 2">
            <a:extLst>
              <a:ext uri="{FF2B5EF4-FFF2-40B4-BE49-F238E27FC236}">
                <a16:creationId xmlns:a16="http://schemas.microsoft.com/office/drawing/2014/main" id="{3FF34F49-5529-038F-4074-8A2DA9F88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3132" y="2228019"/>
            <a:ext cx="537461" cy="537461"/>
          </a:xfrm>
          <a:prstGeom prst="rect">
            <a:avLst/>
          </a:prstGeom>
        </p:spPr>
      </p:pic>
      <p:sp>
        <p:nvSpPr>
          <p:cNvPr id="5" name="Rectangle 4">
            <a:extLst>
              <a:ext uri="{FF2B5EF4-FFF2-40B4-BE49-F238E27FC236}">
                <a16:creationId xmlns:a16="http://schemas.microsoft.com/office/drawing/2014/main" id="{507B6877-7CCC-8C23-C01D-5FF89C8BC373}"/>
              </a:ext>
            </a:extLst>
          </p:cNvPr>
          <p:cNvSpPr/>
          <p:nvPr/>
        </p:nvSpPr>
        <p:spPr bwMode="auto">
          <a:xfrm>
            <a:off x="9574042" y="2987268"/>
            <a:ext cx="211750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795F6BE-13B6-1A59-C745-2D37CF565CDB}"/>
              </a:ext>
            </a:extLst>
          </p:cNvPr>
          <p:cNvSpPr txBox="1"/>
          <p:nvPr/>
        </p:nvSpPr>
        <p:spPr>
          <a:xfrm>
            <a:off x="10304876" y="3018881"/>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8" name="Rectangle 7">
            <a:extLst>
              <a:ext uri="{FF2B5EF4-FFF2-40B4-BE49-F238E27FC236}">
                <a16:creationId xmlns:a16="http://schemas.microsoft.com/office/drawing/2014/main" id="{898E9A5C-4908-8B85-6F8D-83014EE058EC}"/>
              </a:ext>
            </a:extLst>
          </p:cNvPr>
          <p:cNvSpPr/>
          <p:nvPr/>
        </p:nvSpPr>
        <p:spPr bwMode="auto">
          <a:xfrm>
            <a:off x="806578" y="3667587"/>
            <a:ext cx="1088041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TextBox 9">
            <a:extLst>
              <a:ext uri="{FF2B5EF4-FFF2-40B4-BE49-F238E27FC236}">
                <a16:creationId xmlns:a16="http://schemas.microsoft.com/office/drawing/2014/main" id="{C0E3B23A-2E60-B6F9-9E23-096B5FCDBD6B}"/>
              </a:ext>
            </a:extLst>
          </p:cNvPr>
          <p:cNvSpPr txBox="1"/>
          <p:nvPr/>
        </p:nvSpPr>
        <p:spPr>
          <a:xfrm>
            <a:off x="1920033" y="3646725"/>
            <a:ext cx="8692642" cy="6589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Blazor Components</a:t>
            </a:r>
          </a:p>
        </p:txBody>
      </p:sp>
    </p:spTree>
    <p:extLst>
      <p:ext uri="{BB962C8B-B14F-4D97-AF65-F5344CB8AC3E}">
        <p14:creationId xmlns:p14="http://schemas.microsoft.com/office/powerpoint/2010/main" val="118348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4AB80-A6E9-4189-B6D9-398BEEB5DD07}"/>
              </a:ext>
            </a:extLst>
          </p:cNvPr>
          <p:cNvSpPr>
            <a:spLocks noGrp="1"/>
          </p:cNvSpPr>
          <p:nvPr>
            <p:ph type="body" sz="quarter" idx="10"/>
          </p:nvPr>
        </p:nvSpPr>
        <p:spPr>
          <a:xfrm>
            <a:off x="470407" y="2336596"/>
            <a:ext cx="11653523" cy="2184808"/>
          </a:xfrm>
        </p:spPr>
        <p:txBody>
          <a:bodyPr/>
          <a:lstStyle/>
          <a:p>
            <a:r>
              <a:rPr lang="en-US" dirty="0"/>
              <a:t>Reuse existing web development skills and code</a:t>
            </a:r>
          </a:p>
          <a:p>
            <a:r>
              <a:rPr lang="en-US" dirty="0"/>
              <a:t>Access to all the native platform capabilities of the device</a:t>
            </a:r>
          </a:p>
          <a:p>
            <a:r>
              <a:rPr lang="en-US" dirty="0"/>
              <a:t>Mix native &amp; web UI</a:t>
            </a:r>
          </a:p>
          <a:p>
            <a:r>
              <a:rPr lang="en-US" dirty="0"/>
              <a:t>Reduce app development time</a:t>
            </a:r>
          </a:p>
          <a:p>
            <a:r>
              <a:rPr lang="en-US" dirty="0"/>
              <a:t>Ship seamlessly to app store or internal distribution</a:t>
            </a:r>
          </a:p>
          <a:p>
            <a:endParaRPr lang="en-US" dirty="0"/>
          </a:p>
        </p:txBody>
      </p:sp>
      <p:sp>
        <p:nvSpPr>
          <p:cNvPr id="2" name="Title 1">
            <a:extLst>
              <a:ext uri="{FF2B5EF4-FFF2-40B4-BE49-F238E27FC236}">
                <a16:creationId xmlns:a16="http://schemas.microsoft.com/office/drawing/2014/main" id="{79D6C90E-1D90-476F-A62B-A00131C82EB2}"/>
              </a:ext>
            </a:extLst>
          </p:cNvPr>
          <p:cNvSpPr>
            <a:spLocks noGrp="1"/>
          </p:cNvSpPr>
          <p:nvPr>
            <p:ph type="title"/>
          </p:nvPr>
        </p:nvSpPr>
        <p:spPr/>
        <p:txBody>
          <a:bodyPr/>
          <a:lstStyle/>
          <a:p>
            <a:r>
              <a:rPr lang="en-US"/>
              <a:t>Hybrid app benefits</a:t>
            </a:r>
          </a:p>
        </p:txBody>
      </p:sp>
    </p:spTree>
    <p:extLst>
      <p:ext uri="{BB962C8B-B14F-4D97-AF65-F5344CB8AC3E}">
        <p14:creationId xmlns:p14="http://schemas.microsoft.com/office/powerpoint/2010/main" val="35737096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332BD-C82C-409B-B16D-111B8DBA58B4}"/>
              </a:ext>
            </a:extLst>
          </p:cNvPr>
          <p:cNvSpPr>
            <a:spLocks noGrp="1"/>
          </p:cNvSpPr>
          <p:nvPr>
            <p:ph type="title"/>
          </p:nvPr>
        </p:nvSpPr>
        <p:spPr/>
        <p:txBody>
          <a:bodyPr>
            <a:normAutofit/>
          </a:bodyPr>
          <a:lstStyle/>
          <a:p>
            <a:r>
              <a:rPr lang="en-US" sz="3600" dirty="0">
                <a:solidFill>
                  <a:schemeClr val="tx1"/>
                </a:solidFill>
              </a:rPr>
              <a:t>.NET brings rich choices for </a:t>
            </a:r>
            <a:r>
              <a:rPr lang="en-US" sz="3600" dirty="0" err="1">
                <a:solidFill>
                  <a:schemeClr val="tx1"/>
                </a:solidFill>
              </a:rPr>
              <a:t>devs</a:t>
            </a:r>
            <a:r>
              <a:rPr lang="en-US" sz="3600" dirty="0">
                <a:solidFill>
                  <a:schemeClr val="tx1"/>
                </a:solidFill>
              </a:rPr>
              <a:t> and dev teams</a:t>
            </a:r>
          </a:p>
        </p:txBody>
      </p:sp>
      <p:cxnSp>
        <p:nvCxnSpPr>
          <p:cNvPr id="5" name="Straight Arrow Connector 4">
            <a:extLst>
              <a:ext uri="{FF2B5EF4-FFF2-40B4-BE49-F238E27FC236}">
                <a16:creationId xmlns:a16="http://schemas.microsoft.com/office/drawing/2014/main" id="{E6D2DD91-1D11-4227-88BE-CB05C1B3314A}"/>
              </a:ext>
            </a:extLst>
          </p:cNvPr>
          <p:cNvCxnSpPr>
            <a:cxnSpLocks/>
          </p:cNvCxnSpPr>
          <p:nvPr/>
        </p:nvCxnSpPr>
        <p:spPr>
          <a:xfrm>
            <a:off x="1739474" y="4024408"/>
            <a:ext cx="8946415" cy="0"/>
          </a:xfrm>
          <a:prstGeom prst="straightConnector1">
            <a:avLst/>
          </a:prstGeom>
          <a:ln w="44450">
            <a:solidFill>
              <a:schemeClr val="tx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09681007-65B1-4C22-98DA-B0C04524BF09}"/>
              </a:ext>
            </a:extLst>
          </p:cNvPr>
          <p:cNvSpPr txBox="1"/>
          <p:nvPr/>
        </p:nvSpPr>
        <p:spPr>
          <a:xfrm>
            <a:off x="413613" y="3751615"/>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2"/>
                </a:solidFill>
                <a:effectLst/>
                <a:uLnTx/>
                <a:uFillTx/>
                <a:latin typeface="Segoe UI"/>
                <a:ea typeface="+mn-ea"/>
                <a:cs typeface="+mn-cs"/>
              </a:rPr>
              <a:t>Reach</a:t>
            </a:r>
          </a:p>
        </p:txBody>
      </p:sp>
      <p:sp>
        <p:nvSpPr>
          <p:cNvPr id="9" name="TextBox 8">
            <a:extLst>
              <a:ext uri="{FF2B5EF4-FFF2-40B4-BE49-F238E27FC236}">
                <a16:creationId xmlns:a16="http://schemas.microsoft.com/office/drawing/2014/main" id="{E9E757ED-F319-45D1-B099-027EC3513A18}"/>
              </a:ext>
            </a:extLst>
          </p:cNvPr>
          <p:cNvSpPr txBox="1"/>
          <p:nvPr/>
        </p:nvSpPr>
        <p:spPr>
          <a:xfrm>
            <a:off x="10770105" y="3744302"/>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accent2"/>
                </a:solidFill>
                <a:effectLst/>
                <a:uLnTx/>
                <a:uFillTx/>
                <a:latin typeface="Segoe UI"/>
                <a:ea typeface="+mn-ea"/>
                <a:cs typeface="+mn-cs"/>
              </a:rPr>
              <a:t>Power</a:t>
            </a:r>
          </a:p>
        </p:txBody>
      </p:sp>
      <p:sp>
        <p:nvSpPr>
          <p:cNvPr id="11" name="Oval 10">
            <a:extLst>
              <a:ext uri="{FF2B5EF4-FFF2-40B4-BE49-F238E27FC236}">
                <a16:creationId xmlns:a16="http://schemas.microsoft.com/office/drawing/2014/main" id="{D168F94A-0BE2-4A6F-AA80-3EEA47D270D9}"/>
              </a:ext>
            </a:extLst>
          </p:cNvPr>
          <p:cNvSpPr/>
          <p:nvPr/>
        </p:nvSpPr>
        <p:spPr>
          <a:xfrm>
            <a:off x="2474418"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0D89F2E-D8F7-4A39-921A-5698B5B6CB4C}"/>
              </a:ext>
            </a:extLst>
          </p:cNvPr>
          <p:cNvSpPr txBox="1"/>
          <p:nvPr/>
        </p:nvSpPr>
        <p:spPr>
          <a:xfrm>
            <a:off x="3406533" y="4278327"/>
            <a:ext cx="5153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a:ea typeface="+mn-ea"/>
                <a:cs typeface="+mn-cs"/>
              </a:rPr>
              <a:t>PWA</a:t>
            </a: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B3D777A1-4E10-4471-B5D1-037AD86C15DF}"/>
              </a:ext>
            </a:extLst>
          </p:cNvPr>
          <p:cNvSpPr txBox="1"/>
          <p:nvPr/>
        </p:nvSpPr>
        <p:spPr>
          <a:xfrm>
            <a:off x="5720322" y="4252319"/>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2"/>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2"/>
                </a:solidFill>
                <a:effectLst/>
                <a:uLnTx/>
                <a:uFillTx/>
                <a:latin typeface="Segoe UI"/>
                <a:ea typeface="+mn-ea"/>
                <a:cs typeface="+mn-cs"/>
              </a:rPr>
              <a:t>with WebView</a:t>
            </a:r>
          </a:p>
        </p:txBody>
      </p:sp>
      <p:sp>
        <p:nvSpPr>
          <p:cNvPr id="25" name="TextBox 24">
            <a:extLst>
              <a:ext uri="{FF2B5EF4-FFF2-40B4-BE49-F238E27FC236}">
                <a16:creationId xmlns:a16="http://schemas.microsoft.com/office/drawing/2014/main" id="{2A0E4901-8723-4D5D-AC16-D4BECC0E1CB5}"/>
              </a:ext>
            </a:extLst>
          </p:cNvPr>
          <p:cNvSpPr txBox="1"/>
          <p:nvPr/>
        </p:nvSpPr>
        <p:spPr>
          <a:xfrm>
            <a:off x="2406062" y="4252320"/>
            <a:ext cx="4383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2"/>
                </a:solidFill>
                <a:effectLst/>
                <a:uLnTx/>
                <a:uFillTx/>
                <a:latin typeface="Segoe UI"/>
                <a:ea typeface="+mn-ea"/>
                <a:cs typeface="+mn-cs"/>
              </a:rPr>
              <a:t>Site</a:t>
            </a:r>
            <a:endParaRPr kumimoji="0" lang="en-US" sz="1600"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39" name="Oval 38">
            <a:extLst>
              <a:ext uri="{FF2B5EF4-FFF2-40B4-BE49-F238E27FC236}">
                <a16:creationId xmlns:a16="http://schemas.microsoft.com/office/drawing/2014/main" id="{4B1411B4-FEFA-4114-B0C6-8FD591054936}"/>
              </a:ext>
            </a:extLst>
          </p:cNvPr>
          <p:cNvSpPr/>
          <p:nvPr/>
        </p:nvSpPr>
        <p:spPr>
          <a:xfrm>
            <a:off x="3513377"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17CB26-51F3-4B80-8A6C-4E0140F861C6}"/>
              </a:ext>
            </a:extLst>
          </p:cNvPr>
          <p:cNvSpPr/>
          <p:nvPr/>
        </p:nvSpPr>
        <p:spPr>
          <a:xfrm>
            <a:off x="6120415" y="388590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45" name="Oval 44">
            <a:extLst>
              <a:ext uri="{FF2B5EF4-FFF2-40B4-BE49-F238E27FC236}">
                <a16:creationId xmlns:a16="http://schemas.microsoft.com/office/drawing/2014/main" id="{255BE4A5-F042-4E31-905D-9429BBF9BC3B}"/>
              </a:ext>
            </a:extLst>
          </p:cNvPr>
          <p:cNvSpPr/>
          <p:nvPr/>
        </p:nvSpPr>
        <p:spPr>
          <a:xfrm>
            <a:off x="9599047" y="390834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64DC7395-B74B-4F29-9513-9311B5BD05A1}"/>
              </a:ext>
            </a:extLst>
          </p:cNvPr>
          <p:cNvSpPr txBox="1"/>
          <p:nvPr/>
        </p:nvSpPr>
        <p:spPr>
          <a:xfrm>
            <a:off x="9205003" y="4288838"/>
            <a:ext cx="116226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a:ea typeface="+mn-ea"/>
                <a:cs typeface="+mn-cs"/>
              </a:rPr>
              <a:t>Native App </a:t>
            </a:r>
          </a:p>
        </p:txBody>
      </p:sp>
      <p:sp>
        <p:nvSpPr>
          <p:cNvPr id="48" name="TextBox 47">
            <a:extLst>
              <a:ext uri="{FF2B5EF4-FFF2-40B4-BE49-F238E27FC236}">
                <a16:creationId xmlns:a16="http://schemas.microsoft.com/office/drawing/2014/main" id="{AB3062B5-4F6C-4496-9EC8-70D6E8C08AF0}"/>
              </a:ext>
            </a:extLst>
          </p:cNvPr>
          <p:cNvSpPr txBox="1"/>
          <p:nvPr/>
        </p:nvSpPr>
        <p:spPr>
          <a:xfrm>
            <a:off x="2373724" y="5108605"/>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0" name="TextBox 49">
            <a:extLst>
              <a:ext uri="{FF2B5EF4-FFF2-40B4-BE49-F238E27FC236}">
                <a16:creationId xmlns:a16="http://schemas.microsoft.com/office/drawing/2014/main" id="{8AAEB056-2BE1-4C67-876D-DEB0512C5104}"/>
              </a:ext>
            </a:extLst>
          </p:cNvPr>
          <p:cNvSpPr txBox="1"/>
          <p:nvPr/>
        </p:nvSpPr>
        <p:spPr>
          <a:xfrm>
            <a:off x="5451766" y="5145099"/>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52" name="TextBox 51">
            <a:extLst>
              <a:ext uri="{FF2B5EF4-FFF2-40B4-BE49-F238E27FC236}">
                <a16:creationId xmlns:a16="http://schemas.microsoft.com/office/drawing/2014/main" id="{EA69A39A-726D-4143-A5AF-6473A8F98A7E}"/>
              </a:ext>
            </a:extLst>
          </p:cNvPr>
          <p:cNvSpPr txBox="1"/>
          <p:nvPr/>
        </p:nvSpPr>
        <p:spPr>
          <a:xfrm>
            <a:off x="8912886" y="515139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54" name="TextBox 53">
            <a:extLst>
              <a:ext uri="{FF2B5EF4-FFF2-40B4-BE49-F238E27FC236}">
                <a16:creationId xmlns:a16="http://schemas.microsoft.com/office/drawing/2014/main" id="{A1BEBCF8-94B4-4796-B603-F14691CAC83B}"/>
              </a:ext>
            </a:extLst>
          </p:cNvPr>
          <p:cNvSpPr txBox="1"/>
          <p:nvPr/>
        </p:nvSpPr>
        <p:spPr>
          <a:xfrm>
            <a:off x="2333158" y="2472390"/>
            <a:ext cx="16739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56" name="TextBox 55">
            <a:extLst>
              <a:ext uri="{FF2B5EF4-FFF2-40B4-BE49-F238E27FC236}">
                <a16:creationId xmlns:a16="http://schemas.microsoft.com/office/drawing/2014/main" id="{E2A5904F-3D76-40C2-B5B9-C218AD8BB708}"/>
              </a:ext>
            </a:extLst>
          </p:cNvPr>
          <p:cNvSpPr txBox="1"/>
          <p:nvPr/>
        </p:nvSpPr>
        <p:spPr>
          <a:xfrm>
            <a:off x="4810834" y="2472827"/>
            <a:ext cx="289111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(Blazor + .NET MAUI)</a:t>
            </a:r>
          </a:p>
        </p:txBody>
      </p:sp>
      <p:sp>
        <p:nvSpPr>
          <p:cNvPr id="58" name="TextBox 57">
            <a:extLst>
              <a:ext uri="{FF2B5EF4-FFF2-40B4-BE49-F238E27FC236}">
                <a16:creationId xmlns:a16="http://schemas.microsoft.com/office/drawing/2014/main" id="{BC6DB9C5-DA80-4530-A3CC-79720AE68557}"/>
              </a:ext>
            </a:extLst>
          </p:cNvPr>
          <p:cNvSpPr txBox="1"/>
          <p:nvPr/>
        </p:nvSpPr>
        <p:spPr>
          <a:xfrm>
            <a:off x="8505692" y="2528095"/>
            <a:ext cx="23364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2"/>
                </a:solidFill>
                <a:effectLst/>
                <a:uLnTx/>
                <a:uFillTx/>
                <a:latin typeface="Open Sans" panose="020B0606030504020204" pitchFamily="34" charset="0"/>
                <a:ea typeface="Open Sans" panose="020B0606030504020204" pitchFamily="34" charset="0"/>
                <a:cs typeface="Open Sans" panose="020B0606030504020204" pitchFamily="34" charset="0"/>
              </a:rPr>
              <a:t>.NET MAUI </a:t>
            </a:r>
          </a:p>
        </p:txBody>
      </p:sp>
    </p:spTree>
    <p:extLst>
      <p:ext uri="{BB962C8B-B14F-4D97-AF65-F5344CB8AC3E}">
        <p14:creationId xmlns:p14="http://schemas.microsoft.com/office/powerpoint/2010/main" val="414446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1" grpId="0"/>
      <p:bldP spid="25" grpId="0"/>
      <p:bldP spid="39" grpId="0" animBg="1"/>
      <p:bldP spid="43" grpId="0" animBg="1"/>
      <p:bldP spid="45" grpId="0" animBg="1"/>
      <p:bldP spid="47" grpId="0"/>
      <p:bldP spid="48" grpId="0"/>
      <p:bldP spid="50" grpId="0"/>
      <p:bldP spid="52" grpId="0"/>
      <p:bldP spid="54" grpId="0"/>
      <p:bldP spid="56" grpId="0"/>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831412-8606-4D90-8891-3EA7BBF298A3}"/>
              </a:ext>
            </a:extLst>
          </p:cNvPr>
          <p:cNvSpPr>
            <a:spLocks noGrp="1"/>
          </p:cNvSpPr>
          <p:nvPr>
            <p:ph type="ctrTitle" idx="4294967295"/>
          </p:nvPr>
        </p:nvSpPr>
        <p:spPr>
          <a:xfrm>
            <a:off x="0" y="2241467"/>
            <a:ext cx="8680450" cy="1749425"/>
          </a:xfrm>
        </p:spPr>
        <p:txBody>
          <a:bodyPr/>
          <a:lstStyle/>
          <a:p>
            <a:r>
              <a:rPr lang="en-US" dirty="0"/>
              <a:t>Questions Time</a:t>
            </a:r>
          </a:p>
        </p:txBody>
      </p:sp>
      <p:sp>
        <p:nvSpPr>
          <p:cNvPr id="5" name="TextBox 4">
            <a:extLst>
              <a:ext uri="{FF2B5EF4-FFF2-40B4-BE49-F238E27FC236}">
                <a16:creationId xmlns:a16="http://schemas.microsoft.com/office/drawing/2014/main" id="{BFE10529-D664-4E6D-8171-412DA9EBDC9D}"/>
              </a:ext>
            </a:extLst>
          </p:cNvPr>
          <p:cNvSpPr txBox="1"/>
          <p:nvPr/>
        </p:nvSpPr>
        <p:spPr>
          <a:xfrm>
            <a:off x="113316" y="6151478"/>
            <a:ext cx="1367682" cy="369332"/>
          </a:xfrm>
          <a:prstGeom prst="rect">
            <a:avLst/>
          </a:prstGeom>
          <a:noFill/>
        </p:spPr>
        <p:txBody>
          <a:bodyPr wrap="none" rtlCol="0">
            <a:spAutoFit/>
          </a:bodyPr>
          <a:lstStyle/>
          <a:p>
            <a:r>
              <a:rPr lang="en-US" i="1" dirty="0">
                <a:solidFill>
                  <a:schemeClr val="accent2"/>
                </a:solidFill>
                <a:latin typeface="+mj-lt"/>
              </a:rPr>
              <a:t>@_Codrina_</a:t>
            </a:r>
          </a:p>
        </p:txBody>
      </p:sp>
      <p:pic>
        <p:nvPicPr>
          <p:cNvPr id="6" name="Picture 5" descr="Icon&#10;&#10;Description automatically generated">
            <a:extLst>
              <a:ext uri="{FF2B5EF4-FFF2-40B4-BE49-F238E27FC236}">
                <a16:creationId xmlns:a16="http://schemas.microsoft.com/office/drawing/2014/main" id="{3E3BE49A-DFEE-4B20-84C3-2A0E416F8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67606" y="6224518"/>
            <a:ext cx="167248" cy="223252"/>
          </a:xfrm>
          <a:prstGeom prst="rect">
            <a:avLst/>
          </a:prstGeom>
        </p:spPr>
      </p:pic>
    </p:spTree>
    <p:extLst>
      <p:ext uri="{BB962C8B-B14F-4D97-AF65-F5344CB8AC3E}">
        <p14:creationId xmlns:p14="http://schemas.microsoft.com/office/powerpoint/2010/main" val="1387842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6BF9-50D1-4BC4-85F7-146B3E6D1C16}"/>
              </a:ext>
            </a:extLst>
          </p:cNvPr>
          <p:cNvSpPr>
            <a:spLocks noGrp="1"/>
          </p:cNvSpPr>
          <p:nvPr>
            <p:ph type="ctrTitle"/>
          </p:nvPr>
        </p:nvSpPr>
        <p:spPr/>
        <p:txBody>
          <a:bodyPr/>
          <a:lstStyle/>
          <a:p>
            <a:r>
              <a:rPr lang="en-US" dirty="0"/>
              <a:t>Create your app</a:t>
            </a:r>
          </a:p>
        </p:txBody>
      </p:sp>
      <p:sp>
        <p:nvSpPr>
          <p:cNvPr id="3" name="Subtitle 2">
            <a:extLst>
              <a:ext uri="{FF2B5EF4-FFF2-40B4-BE49-F238E27FC236}">
                <a16:creationId xmlns:a16="http://schemas.microsoft.com/office/drawing/2014/main" id="{CFE70E26-F6DA-484C-8874-CD81457108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7327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CE4B7-BBF4-4BE2-92AC-26A142079B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C23BDF-5D8A-407D-B910-219A8219FC8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7AB8136-319C-4167-B02F-B3D0004E2AD8}"/>
              </a:ext>
            </a:extLst>
          </p:cNvPr>
          <p:cNvPicPr>
            <a:picLocks noChangeAspect="1"/>
          </p:cNvPicPr>
          <p:nvPr/>
        </p:nvPicPr>
        <p:blipFill>
          <a:blip r:embed="rId2"/>
          <a:stretch>
            <a:fillRect/>
          </a:stretch>
        </p:blipFill>
        <p:spPr>
          <a:xfrm>
            <a:off x="403123" y="277234"/>
            <a:ext cx="8110231" cy="5387916"/>
          </a:xfrm>
          <a:prstGeom prst="rect">
            <a:avLst/>
          </a:prstGeom>
        </p:spPr>
      </p:pic>
      <p:pic>
        <p:nvPicPr>
          <p:cNvPr id="5" name="Picture 4">
            <a:extLst>
              <a:ext uri="{FF2B5EF4-FFF2-40B4-BE49-F238E27FC236}">
                <a16:creationId xmlns:a16="http://schemas.microsoft.com/office/drawing/2014/main" id="{E689F4EC-212D-48A7-80C6-277EB7BA107D}"/>
              </a:ext>
            </a:extLst>
          </p:cNvPr>
          <p:cNvPicPr>
            <a:picLocks noChangeAspect="1"/>
          </p:cNvPicPr>
          <p:nvPr/>
        </p:nvPicPr>
        <p:blipFill>
          <a:blip r:embed="rId3"/>
          <a:stretch>
            <a:fillRect/>
          </a:stretch>
        </p:blipFill>
        <p:spPr>
          <a:xfrm>
            <a:off x="4624518" y="4542416"/>
            <a:ext cx="6867525" cy="2038350"/>
          </a:xfrm>
          <a:prstGeom prst="rect">
            <a:avLst/>
          </a:prstGeom>
        </p:spPr>
      </p:pic>
    </p:spTree>
    <p:extLst>
      <p:ext uri="{BB962C8B-B14F-4D97-AF65-F5344CB8AC3E}">
        <p14:creationId xmlns:p14="http://schemas.microsoft.com/office/powerpoint/2010/main" val="3043082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609344"/>
          </a:xfrm>
        </p:spPr>
        <p:txBody>
          <a:bodyPr/>
          <a:lstStyle/>
          <a:p>
            <a:r>
              <a:rPr lang="en-US" dirty="0"/>
              <a:t>Project Structure</a:t>
            </a:r>
          </a:p>
        </p:txBody>
      </p:sp>
      <p:grpSp>
        <p:nvGrpSpPr>
          <p:cNvPr id="3" name="Gruppierung 2"/>
          <p:cNvGrpSpPr/>
          <p:nvPr/>
        </p:nvGrpSpPr>
        <p:grpSpPr>
          <a:xfrm>
            <a:off x="1594128" y="2185189"/>
            <a:ext cx="5282747" cy="3333750"/>
            <a:chOff x="392483" y="1673223"/>
            <a:chExt cx="2780169" cy="3189421"/>
          </a:xfrm>
        </p:grpSpPr>
        <p:sp>
          <p:nvSpPr>
            <p:cNvPr id="7" name="TextBox 6"/>
            <p:cNvSpPr txBox="1"/>
            <p:nvPr/>
          </p:nvSpPr>
          <p:spPr>
            <a:xfrm>
              <a:off x="392483" y="2552396"/>
              <a:ext cx="1892692" cy="1127751"/>
            </a:xfrm>
            <a:prstGeom prst="rect">
              <a:avLst/>
            </a:prstGeom>
            <a:noFill/>
          </p:spPr>
          <p:txBody>
            <a:bodyPr wrap="square" rtlCol="0">
              <a:spAutoFit/>
            </a:bodyPr>
            <a:lstStyle/>
            <a:p>
              <a:r>
                <a:rPr lang="en-US" sz="1765" b="1" dirty="0">
                  <a:solidFill>
                    <a:schemeClr val="accent2"/>
                  </a:solidFill>
                  <a:latin typeface="Segoe UI"/>
                  <a:cs typeface="Segoe UI"/>
                </a:rPr>
                <a:t>One Single Project</a:t>
              </a:r>
              <a:r>
                <a:rPr lang="en-US" sz="1765" dirty="0">
                  <a:solidFill>
                    <a:schemeClr val="accent2"/>
                  </a:solidFill>
                  <a:latin typeface="Segoe UI"/>
                  <a:cs typeface="Segoe UI"/>
                </a:rPr>
                <a:t> </a:t>
              </a:r>
              <a:r>
                <a:rPr lang="en-US" sz="1765" dirty="0">
                  <a:latin typeface="Segoe UI"/>
                  <a:cs typeface="Segoe UI"/>
                </a:rPr>
                <a:t>that hosts all of the source code for the project including UI, platform code,  shared resources, and more</a:t>
              </a:r>
            </a:p>
          </p:txBody>
        </p:sp>
        <p:sp>
          <p:nvSpPr>
            <p:cNvPr id="8" name="Left Brace 7"/>
            <p:cNvSpPr/>
            <p:nvPr/>
          </p:nvSpPr>
          <p:spPr>
            <a:xfrm>
              <a:off x="2935493" y="1673223"/>
              <a:ext cx="237159" cy="3189421"/>
            </a:xfrm>
            <a:prstGeom prst="leftBrace">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65"/>
            </a:p>
          </p:txBody>
        </p:sp>
        <p:cxnSp>
          <p:nvCxnSpPr>
            <p:cNvPr id="10" name="Straight Connector 9"/>
            <p:cNvCxnSpPr>
              <a:cxnSpLocks/>
              <a:endCxn id="8" idx="1"/>
            </p:cNvCxnSpPr>
            <p:nvPr/>
          </p:nvCxnSpPr>
          <p:spPr>
            <a:xfrm flipV="1">
              <a:off x="2363612" y="3267934"/>
              <a:ext cx="571881" cy="1"/>
            </a:xfrm>
            <a:prstGeom prst="line">
              <a:avLst/>
            </a:prstGeom>
            <a:ln w="57150"/>
          </p:spPr>
          <p:style>
            <a:lnRef idx="2">
              <a:schemeClr val="accent1"/>
            </a:lnRef>
            <a:fillRef idx="0">
              <a:schemeClr val="accent1"/>
            </a:fillRef>
            <a:effectRef idx="1">
              <a:schemeClr val="accent1"/>
            </a:effectRef>
            <a:fontRef idx="minor">
              <a:schemeClr val="tx1"/>
            </a:fontRef>
          </p:style>
        </p:cxnSp>
      </p:grpSp>
      <p:pic>
        <p:nvPicPr>
          <p:cNvPr id="6" name="Picture 5">
            <a:extLst>
              <a:ext uri="{FF2B5EF4-FFF2-40B4-BE49-F238E27FC236}">
                <a16:creationId xmlns:a16="http://schemas.microsoft.com/office/drawing/2014/main" id="{425D744B-0952-4B7F-84E1-0F406B192B12}"/>
              </a:ext>
            </a:extLst>
          </p:cNvPr>
          <p:cNvPicPr>
            <a:picLocks noChangeAspect="1"/>
          </p:cNvPicPr>
          <p:nvPr/>
        </p:nvPicPr>
        <p:blipFill>
          <a:blip r:embed="rId3"/>
          <a:stretch>
            <a:fillRect/>
          </a:stretch>
        </p:blipFill>
        <p:spPr>
          <a:xfrm>
            <a:off x="7292713" y="2196112"/>
            <a:ext cx="3362325" cy="3333750"/>
          </a:xfrm>
          <a:prstGeom prst="rect">
            <a:avLst/>
          </a:prstGeom>
        </p:spPr>
      </p:pic>
    </p:spTree>
    <p:extLst>
      <p:ext uri="{BB962C8B-B14F-4D97-AF65-F5344CB8AC3E}">
        <p14:creationId xmlns:p14="http://schemas.microsoft.com/office/powerpoint/2010/main" val="49913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99" y="95986"/>
            <a:ext cx="10058400" cy="1609344"/>
          </a:xfrm>
        </p:spPr>
        <p:txBody>
          <a:bodyPr/>
          <a:lstStyle/>
          <a:p>
            <a:r>
              <a:rPr lang="en-US" dirty="0"/>
              <a:t>Cross-Platform Resources</a:t>
            </a:r>
          </a:p>
        </p:txBody>
      </p:sp>
      <p:sp>
        <p:nvSpPr>
          <p:cNvPr id="21" name="TextBox 20"/>
          <p:cNvSpPr txBox="1"/>
          <p:nvPr/>
        </p:nvSpPr>
        <p:spPr>
          <a:xfrm>
            <a:off x="557785" y="2692738"/>
            <a:ext cx="4816078" cy="2265236"/>
          </a:xfrm>
          <a:prstGeom prst="rect">
            <a:avLst/>
          </a:prstGeom>
          <a:noFill/>
        </p:spPr>
        <p:txBody>
          <a:bodyPr wrap="square" rtlCol="0">
            <a:spAutoFit/>
          </a:bodyPr>
          <a:lstStyle/>
          <a:p>
            <a:r>
              <a:rPr lang="en-US" sz="1765" b="1" dirty="0">
                <a:solidFill>
                  <a:schemeClr val="accent2"/>
                </a:solidFill>
                <a:latin typeface="Segoe UI"/>
                <a:cs typeface="Segoe UI"/>
              </a:rPr>
              <a:t>Fonts</a:t>
            </a:r>
            <a:r>
              <a:rPr lang="en-US" sz="1765" dirty="0">
                <a:latin typeface="Segoe UI"/>
                <a:cs typeface="Segoe UI"/>
              </a:rPr>
              <a:t>, </a:t>
            </a:r>
            <a:r>
              <a:rPr lang="en-US" sz="1765" b="1" dirty="0">
                <a:solidFill>
                  <a:schemeClr val="accent2"/>
                </a:solidFill>
                <a:latin typeface="Segoe UI"/>
                <a:cs typeface="Segoe UI"/>
              </a:rPr>
              <a:t>Images</a:t>
            </a:r>
            <a:r>
              <a:rPr lang="en-US" sz="1765" dirty="0">
                <a:latin typeface="Segoe UI"/>
                <a:cs typeface="Segoe UI"/>
              </a:rPr>
              <a:t>, </a:t>
            </a:r>
            <a:r>
              <a:rPr lang="en-US" sz="1765" b="1" dirty="0">
                <a:solidFill>
                  <a:schemeClr val="accent2"/>
                </a:solidFill>
                <a:latin typeface="Segoe UI"/>
                <a:cs typeface="Segoe UI"/>
              </a:rPr>
              <a:t>Raw</a:t>
            </a:r>
            <a:r>
              <a:rPr lang="en-US" sz="1765" dirty="0">
                <a:latin typeface="Segoe UI"/>
                <a:cs typeface="Segoe UI"/>
              </a:rPr>
              <a:t> assets are all contained in the project. </a:t>
            </a:r>
          </a:p>
          <a:p>
            <a:endParaRPr lang="en-US" sz="1765" dirty="0">
              <a:latin typeface="Segoe UI"/>
              <a:cs typeface="Segoe UI"/>
            </a:endParaRPr>
          </a:p>
          <a:p>
            <a:r>
              <a:rPr lang="en-US" sz="1765" b="1" dirty="0">
                <a:solidFill>
                  <a:schemeClr val="accent2"/>
                </a:solidFill>
                <a:latin typeface="Segoe UI"/>
                <a:cs typeface="Segoe UI"/>
              </a:rPr>
              <a:t>Fonts</a:t>
            </a:r>
            <a:r>
              <a:rPr lang="en-US" sz="1765" dirty="0">
                <a:latin typeface="Segoe UI"/>
                <a:cs typeface="Segoe UI"/>
              </a:rPr>
              <a:t> – Automatically configured per platform</a:t>
            </a:r>
          </a:p>
          <a:p>
            <a:endParaRPr lang="en-US" sz="1765" dirty="0">
              <a:latin typeface="Segoe UI"/>
              <a:cs typeface="Segoe UI"/>
            </a:endParaRPr>
          </a:p>
          <a:p>
            <a:r>
              <a:rPr lang="en-US" sz="1765" b="1" dirty="0">
                <a:solidFill>
                  <a:schemeClr val="accent2"/>
                </a:solidFill>
                <a:latin typeface="Segoe UI"/>
                <a:cs typeface="Segoe UI"/>
              </a:rPr>
              <a:t>Images</a:t>
            </a:r>
            <a:r>
              <a:rPr lang="en-US" sz="1765" dirty="0">
                <a:latin typeface="Segoe UI"/>
                <a:cs typeface="Segoe UI"/>
              </a:rPr>
              <a:t> – Resized &amp; SVG converted</a:t>
            </a:r>
          </a:p>
          <a:p>
            <a:endParaRPr lang="en-US" sz="1765" dirty="0">
              <a:latin typeface="Segoe UI"/>
              <a:cs typeface="Segoe UI"/>
            </a:endParaRPr>
          </a:p>
          <a:p>
            <a:r>
              <a:rPr lang="en-US" sz="1765" b="1" dirty="0">
                <a:solidFill>
                  <a:schemeClr val="accent2"/>
                </a:solidFill>
                <a:latin typeface="Segoe UI"/>
                <a:cs typeface="Segoe UI"/>
              </a:rPr>
              <a:t>App Icons </a:t>
            </a:r>
            <a:r>
              <a:rPr lang="en-US" sz="1765" dirty="0">
                <a:latin typeface="Segoe UI"/>
                <a:cs typeface="Segoe UI"/>
              </a:rPr>
              <a:t>&amp; </a:t>
            </a:r>
            <a:r>
              <a:rPr lang="en-US" sz="1765" b="1" dirty="0">
                <a:solidFill>
                  <a:schemeClr val="accent2"/>
                </a:solidFill>
                <a:latin typeface="Segoe UI"/>
                <a:cs typeface="Segoe UI"/>
              </a:rPr>
              <a:t>Splash Screens </a:t>
            </a:r>
            <a:r>
              <a:rPr lang="en-US" sz="1765" dirty="0">
                <a:latin typeface="Segoe UI"/>
                <a:cs typeface="Segoe UI"/>
              </a:rPr>
              <a:t>also supported</a:t>
            </a:r>
          </a:p>
        </p:txBody>
      </p:sp>
      <p:grpSp>
        <p:nvGrpSpPr>
          <p:cNvPr id="7" name="Gruppierung 2">
            <a:extLst>
              <a:ext uri="{FF2B5EF4-FFF2-40B4-BE49-F238E27FC236}">
                <a16:creationId xmlns:a16="http://schemas.microsoft.com/office/drawing/2014/main" id="{A91F9F67-58EB-4797-89A7-53E8CD0B8246}"/>
              </a:ext>
            </a:extLst>
          </p:cNvPr>
          <p:cNvGrpSpPr/>
          <p:nvPr/>
        </p:nvGrpSpPr>
        <p:grpSpPr>
          <a:xfrm>
            <a:off x="5851892" y="2797373"/>
            <a:ext cx="1630741" cy="2160601"/>
            <a:chOff x="2363612" y="1673223"/>
            <a:chExt cx="809040" cy="3189421"/>
          </a:xfrm>
        </p:grpSpPr>
        <p:sp>
          <p:nvSpPr>
            <p:cNvPr id="9" name="Left Brace 8">
              <a:extLst>
                <a:ext uri="{FF2B5EF4-FFF2-40B4-BE49-F238E27FC236}">
                  <a16:creationId xmlns:a16="http://schemas.microsoft.com/office/drawing/2014/main" id="{B3E6804A-271E-4308-8C56-596AEE912FB9}"/>
                </a:ext>
              </a:extLst>
            </p:cNvPr>
            <p:cNvSpPr/>
            <p:nvPr/>
          </p:nvSpPr>
          <p:spPr>
            <a:xfrm>
              <a:off x="2935493" y="1673223"/>
              <a:ext cx="237159" cy="3189421"/>
            </a:xfrm>
            <a:prstGeom prst="leftBrace">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65"/>
            </a:p>
          </p:txBody>
        </p:sp>
        <p:cxnSp>
          <p:nvCxnSpPr>
            <p:cNvPr id="10" name="Straight Connector 9">
              <a:extLst>
                <a:ext uri="{FF2B5EF4-FFF2-40B4-BE49-F238E27FC236}">
                  <a16:creationId xmlns:a16="http://schemas.microsoft.com/office/drawing/2014/main" id="{0EBAEB33-9B21-452E-AB70-69531FE4D1EC}"/>
                </a:ext>
              </a:extLst>
            </p:cNvPr>
            <p:cNvCxnSpPr>
              <a:cxnSpLocks/>
              <a:endCxn id="9" idx="1"/>
            </p:cNvCxnSpPr>
            <p:nvPr/>
          </p:nvCxnSpPr>
          <p:spPr>
            <a:xfrm flipV="1">
              <a:off x="2363612" y="3267934"/>
              <a:ext cx="571881" cy="1"/>
            </a:xfrm>
            <a:prstGeom prst="line">
              <a:avLst/>
            </a:prstGeom>
            <a:ln w="57150"/>
          </p:spPr>
          <p:style>
            <a:lnRef idx="2">
              <a:schemeClr val="accent1"/>
            </a:lnRef>
            <a:fillRef idx="0">
              <a:schemeClr val="accent1"/>
            </a:fillRef>
            <a:effectRef idx="1">
              <a:schemeClr val="accent1"/>
            </a:effectRef>
            <a:fontRef idx="minor">
              <a:schemeClr val="tx1"/>
            </a:fontRef>
          </p:style>
        </p:cxnSp>
      </p:grpSp>
      <p:pic>
        <p:nvPicPr>
          <p:cNvPr id="5" name="Picture 4">
            <a:extLst>
              <a:ext uri="{FF2B5EF4-FFF2-40B4-BE49-F238E27FC236}">
                <a16:creationId xmlns:a16="http://schemas.microsoft.com/office/drawing/2014/main" id="{A68980DE-ADD3-46F4-84B1-DDFD6450CF77}"/>
              </a:ext>
            </a:extLst>
          </p:cNvPr>
          <p:cNvPicPr>
            <a:picLocks noChangeAspect="1"/>
          </p:cNvPicPr>
          <p:nvPr/>
        </p:nvPicPr>
        <p:blipFill>
          <a:blip r:embed="rId3"/>
          <a:stretch>
            <a:fillRect/>
          </a:stretch>
        </p:blipFill>
        <p:spPr>
          <a:xfrm>
            <a:off x="7901677" y="1143768"/>
            <a:ext cx="2647950" cy="4924425"/>
          </a:xfrm>
          <a:prstGeom prst="rect">
            <a:avLst/>
          </a:prstGeom>
        </p:spPr>
      </p:pic>
    </p:spTree>
    <p:extLst>
      <p:ext uri="{BB962C8B-B14F-4D97-AF65-F5344CB8AC3E}">
        <p14:creationId xmlns:p14="http://schemas.microsoft.com/office/powerpoint/2010/main" val="200604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609344"/>
          </a:xfrm>
        </p:spPr>
        <p:txBody>
          <a:bodyPr>
            <a:normAutofit/>
          </a:bodyPr>
          <a:lstStyle/>
          <a:p>
            <a:r>
              <a:rPr lang="en-US" sz="6600" b="1" dirty="0"/>
              <a:t>Prerequisites</a:t>
            </a:r>
            <a:br>
              <a:rPr lang="en-US" sz="6600" dirty="0"/>
            </a:br>
            <a:endParaRPr lang="en-US" sz="4000" dirty="0"/>
          </a:p>
        </p:txBody>
      </p:sp>
      <p:sp>
        <p:nvSpPr>
          <p:cNvPr id="4" name="TextBox 3">
            <a:extLst>
              <a:ext uri="{FF2B5EF4-FFF2-40B4-BE49-F238E27FC236}">
                <a16:creationId xmlns:a16="http://schemas.microsoft.com/office/drawing/2014/main" id="{7B84B63F-053B-4A86-A8AD-09E494862103}"/>
              </a:ext>
            </a:extLst>
          </p:cNvPr>
          <p:cNvSpPr txBox="1"/>
          <p:nvPr/>
        </p:nvSpPr>
        <p:spPr>
          <a:xfrm>
            <a:off x="347617" y="1216124"/>
            <a:ext cx="4159046" cy="2092881"/>
          </a:xfrm>
          <a:prstGeom prst="rect">
            <a:avLst/>
          </a:prstGeom>
          <a:noFill/>
        </p:spPr>
        <p:txBody>
          <a:bodyPr wrap="square">
            <a:spAutoFit/>
          </a:bodyPr>
          <a:lstStyle/>
          <a:p>
            <a:r>
              <a:rPr lang="en-US" sz="2800" dirty="0">
                <a:solidFill>
                  <a:schemeClr val="accent2"/>
                </a:solidFill>
              </a:rPr>
              <a:t>Studio 2022 17.8 or greater, with the .NET Multi-platform App UI workload installed.</a:t>
            </a:r>
            <a:br>
              <a:rPr lang="en-US" sz="1100" dirty="0"/>
            </a:br>
            <a:endParaRPr lang="en-US" dirty="0"/>
          </a:p>
        </p:txBody>
      </p:sp>
      <p:pic>
        <p:nvPicPr>
          <p:cNvPr id="9" name="Picture 8" descr="A screenshot of a computer&#10;&#10;Description automatically generated">
            <a:extLst>
              <a:ext uri="{FF2B5EF4-FFF2-40B4-BE49-F238E27FC236}">
                <a16:creationId xmlns:a16="http://schemas.microsoft.com/office/drawing/2014/main" id="{6FDF5E1E-CE53-4A8C-8CE8-5A66E7B84874}"/>
              </a:ext>
            </a:extLst>
          </p:cNvPr>
          <p:cNvPicPr>
            <a:picLocks noChangeAspect="1"/>
          </p:cNvPicPr>
          <p:nvPr/>
        </p:nvPicPr>
        <p:blipFill>
          <a:blip r:embed="rId2"/>
          <a:stretch>
            <a:fillRect/>
          </a:stretch>
        </p:blipFill>
        <p:spPr>
          <a:xfrm>
            <a:off x="416443" y="3193320"/>
            <a:ext cx="6063015" cy="3228555"/>
          </a:xfrm>
          <a:prstGeom prst="rect">
            <a:avLst/>
          </a:prstGeom>
        </p:spPr>
      </p:pic>
      <p:pic>
        <p:nvPicPr>
          <p:cNvPr id="7" name="Picture 6">
            <a:extLst>
              <a:ext uri="{FF2B5EF4-FFF2-40B4-BE49-F238E27FC236}">
                <a16:creationId xmlns:a16="http://schemas.microsoft.com/office/drawing/2014/main" id="{47568A38-2AA7-40C3-BE32-5DC4FD879307}"/>
              </a:ext>
            </a:extLst>
          </p:cNvPr>
          <p:cNvPicPr>
            <a:picLocks noChangeAspect="1"/>
          </p:cNvPicPr>
          <p:nvPr/>
        </p:nvPicPr>
        <p:blipFill>
          <a:blip r:embed="rId3"/>
          <a:stretch>
            <a:fillRect/>
          </a:stretch>
        </p:blipFill>
        <p:spPr>
          <a:xfrm>
            <a:off x="4217127" y="1061884"/>
            <a:ext cx="7558430" cy="4985198"/>
          </a:xfrm>
          <a:prstGeom prst="rect">
            <a:avLst/>
          </a:prstGeom>
        </p:spPr>
      </p:pic>
    </p:spTree>
    <p:extLst>
      <p:ext uri="{BB962C8B-B14F-4D97-AF65-F5344CB8AC3E}">
        <p14:creationId xmlns:p14="http://schemas.microsoft.com/office/powerpoint/2010/main" val="108413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609344"/>
          </a:xfrm>
        </p:spPr>
        <p:txBody>
          <a:bodyPr/>
          <a:lstStyle/>
          <a:p>
            <a:r>
              <a:rPr lang="en-US" dirty="0"/>
              <a:t>Platform Integration</a:t>
            </a:r>
          </a:p>
        </p:txBody>
      </p:sp>
      <p:grpSp>
        <p:nvGrpSpPr>
          <p:cNvPr id="3" name="Gruppierung 2"/>
          <p:cNvGrpSpPr/>
          <p:nvPr/>
        </p:nvGrpSpPr>
        <p:grpSpPr>
          <a:xfrm>
            <a:off x="934065" y="1851907"/>
            <a:ext cx="6685934" cy="3654158"/>
            <a:chOff x="-1051358" y="2188870"/>
            <a:chExt cx="4068714" cy="1871275"/>
          </a:xfrm>
        </p:grpSpPr>
        <p:sp>
          <p:nvSpPr>
            <p:cNvPr id="7" name="TextBox 6"/>
            <p:cNvSpPr txBox="1"/>
            <p:nvPr/>
          </p:nvSpPr>
          <p:spPr>
            <a:xfrm>
              <a:off x="-1051358" y="2754952"/>
              <a:ext cx="2898458" cy="483077"/>
            </a:xfrm>
            <a:prstGeom prst="rect">
              <a:avLst/>
            </a:prstGeom>
            <a:noFill/>
          </p:spPr>
          <p:txBody>
            <a:bodyPr wrap="square" rtlCol="0">
              <a:spAutoFit/>
            </a:bodyPr>
            <a:lstStyle/>
            <a:p>
              <a:r>
                <a:rPr lang="en-US" sz="2000" b="1" dirty="0">
                  <a:solidFill>
                    <a:schemeClr val="accent2"/>
                  </a:solidFill>
                  <a:latin typeface="Segoe UI"/>
                  <a:cs typeface="Segoe UI"/>
                </a:rPr>
                <a:t>Platform Specific </a:t>
              </a:r>
              <a:r>
                <a:rPr lang="en-US" sz="1765" dirty="0">
                  <a:latin typeface="Segoe UI"/>
                  <a:cs typeface="Segoe UI"/>
                </a:rPr>
                <a:t>folders hold platform specific resources, configuration, startup logic, and platform code.</a:t>
              </a:r>
            </a:p>
          </p:txBody>
        </p:sp>
        <p:sp>
          <p:nvSpPr>
            <p:cNvPr id="8" name="Left Brace 7"/>
            <p:cNvSpPr/>
            <p:nvPr/>
          </p:nvSpPr>
          <p:spPr>
            <a:xfrm>
              <a:off x="2442050" y="2188870"/>
              <a:ext cx="575306" cy="1871275"/>
            </a:xfrm>
            <a:prstGeom prst="leftBrace">
              <a:avLst>
                <a:gd name="adj1" fmla="val 8333"/>
                <a:gd name="adj2" fmla="val 48900"/>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765"/>
            </a:p>
          </p:txBody>
        </p:sp>
        <p:cxnSp>
          <p:nvCxnSpPr>
            <p:cNvPr id="10" name="Straight Connector 9"/>
            <p:cNvCxnSpPr>
              <a:cxnSpLocks/>
              <a:endCxn id="8" idx="1"/>
            </p:cNvCxnSpPr>
            <p:nvPr/>
          </p:nvCxnSpPr>
          <p:spPr>
            <a:xfrm>
              <a:off x="2145152" y="3103923"/>
              <a:ext cx="296899" cy="1"/>
            </a:xfrm>
            <a:prstGeom prst="line">
              <a:avLst/>
            </a:prstGeom>
            <a:ln w="57150"/>
          </p:spPr>
          <p:style>
            <a:lnRef idx="2">
              <a:schemeClr val="accent1"/>
            </a:lnRef>
            <a:fillRef idx="0">
              <a:schemeClr val="accent1"/>
            </a:fillRef>
            <a:effectRef idx="1">
              <a:schemeClr val="accent1"/>
            </a:effectRef>
            <a:fontRef idx="minor">
              <a:schemeClr val="tx1"/>
            </a:fontRef>
          </p:style>
        </p:cxnSp>
      </p:grpSp>
      <p:pic>
        <p:nvPicPr>
          <p:cNvPr id="9" name="Picture 8">
            <a:extLst>
              <a:ext uri="{FF2B5EF4-FFF2-40B4-BE49-F238E27FC236}">
                <a16:creationId xmlns:a16="http://schemas.microsoft.com/office/drawing/2014/main" id="{6CDAC95C-F402-4ECC-9353-AE38CF420E90}"/>
              </a:ext>
            </a:extLst>
          </p:cNvPr>
          <p:cNvPicPr>
            <a:picLocks noChangeAspect="1"/>
          </p:cNvPicPr>
          <p:nvPr/>
        </p:nvPicPr>
        <p:blipFill>
          <a:blip r:embed="rId3"/>
          <a:stretch>
            <a:fillRect/>
          </a:stretch>
        </p:blipFill>
        <p:spPr>
          <a:xfrm>
            <a:off x="8109775" y="0"/>
            <a:ext cx="2657475" cy="6858000"/>
          </a:xfrm>
          <a:prstGeom prst="rect">
            <a:avLst/>
          </a:prstGeom>
        </p:spPr>
      </p:pic>
    </p:spTree>
    <p:extLst>
      <p:ext uri="{BB962C8B-B14F-4D97-AF65-F5344CB8AC3E}">
        <p14:creationId xmlns:p14="http://schemas.microsoft.com/office/powerpoint/2010/main" val="3599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0B8055-8B05-431D-9491-12E4253480B8}"/>
              </a:ext>
            </a:extLst>
          </p:cNvPr>
          <p:cNvSpPr>
            <a:spLocks noGrp="1"/>
          </p:cNvSpPr>
          <p:nvPr>
            <p:ph type="title"/>
          </p:nvPr>
        </p:nvSpPr>
        <p:spPr>
          <a:xfrm>
            <a:off x="0" y="0"/>
            <a:ext cx="10058400" cy="1609344"/>
          </a:xfrm>
        </p:spPr>
        <p:txBody>
          <a:bodyPr/>
          <a:lstStyle/>
          <a:p>
            <a:r>
              <a:rPr lang="en-US" dirty="0"/>
              <a:t>Multi-Targeted</a:t>
            </a:r>
          </a:p>
        </p:txBody>
      </p:sp>
      <p:sp>
        <p:nvSpPr>
          <p:cNvPr id="6" name="TextBox 5">
            <a:extLst>
              <a:ext uri="{FF2B5EF4-FFF2-40B4-BE49-F238E27FC236}">
                <a16:creationId xmlns:a16="http://schemas.microsoft.com/office/drawing/2014/main" id="{264070D8-44E6-4EDB-A66A-E634083EA985}"/>
              </a:ext>
            </a:extLst>
          </p:cNvPr>
          <p:cNvSpPr txBox="1"/>
          <p:nvPr/>
        </p:nvSpPr>
        <p:spPr>
          <a:xfrm>
            <a:off x="475717" y="1809063"/>
            <a:ext cx="10834576" cy="3970318"/>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TargetFrameworks</a:t>
            </a:r>
            <a:r>
              <a:rPr lang="en-US" b="0" dirty="0">
                <a:solidFill>
                  <a:srgbClr val="808080"/>
                </a:solidFill>
                <a:effectLst/>
                <a:latin typeface="Consolas" panose="020B0609020204030204" pitchFamily="49" charset="0"/>
              </a:rPr>
              <a:t>&gt;</a:t>
            </a:r>
          </a:p>
          <a:p>
            <a:r>
              <a:rPr lang="en-US" b="0" dirty="0">
                <a:solidFill>
                  <a:srgbClr val="D4D4D4"/>
                </a:solidFill>
                <a:effectLst/>
                <a:latin typeface="Consolas" panose="020B0609020204030204" pitchFamily="49" charset="0"/>
              </a:rPr>
              <a:t>net8.0-android;net8.0-ios;net8.0-maccatalyst</a:t>
            </a: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TargetFrameworks</a:t>
            </a:r>
            <a:r>
              <a:rPr lang="en-US" b="0" dirty="0">
                <a:solidFill>
                  <a:srgbClr val="808080"/>
                </a:solidFill>
                <a:effectLst/>
                <a:latin typeface="Consolas" panose="020B0609020204030204" pitchFamily="49" charset="0"/>
              </a:rPr>
              <a:t>&gt;</a:t>
            </a:r>
          </a:p>
          <a:p>
            <a:endParaRPr lang="en-US" dirty="0">
              <a:solidFill>
                <a:srgbClr val="808080"/>
              </a:solidFill>
              <a:latin typeface="Consolas" panose="020B0609020204030204" pitchFamily="49" charset="0"/>
            </a:endParaRPr>
          </a:p>
          <a:p>
            <a:r>
              <a:rPr lang="en-US" b="0" dirty="0">
                <a:solidFill>
                  <a:srgbClr val="6A9955"/>
                </a:solidFill>
                <a:effectLst/>
                <a:latin typeface="Consolas" panose="020B0609020204030204" pitchFamily="49" charset="0"/>
              </a:rPr>
              <a:t>&lt;!-- Display name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ApplicationTitle</a:t>
            </a:r>
            <a:r>
              <a:rPr lang="en-US" b="0" dirty="0">
                <a:solidFill>
                  <a:srgbClr val="808080"/>
                </a:solidFill>
                <a:effectLst/>
                <a:latin typeface="Consolas" panose="020B0609020204030204" pitchFamily="49" charset="0"/>
              </a:rPr>
              <a:t>&gt;</a:t>
            </a:r>
            <a:r>
              <a:rPr lang="en-US" b="0" dirty="0" err="1">
                <a:solidFill>
                  <a:srgbClr val="D4D4D4"/>
                </a:solidFill>
                <a:effectLst/>
                <a:latin typeface="Consolas" panose="020B0609020204030204" pitchFamily="49" charset="0"/>
              </a:rPr>
              <a:t>DemoMauiApp</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ApplicationTitle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App Identifier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ApplicationId</a:t>
            </a:r>
            <a:r>
              <a:rPr lang="en-US" b="0" dirty="0">
                <a:solidFill>
                  <a:srgbClr val="808080"/>
                </a:solidFill>
                <a:effectLst/>
                <a:latin typeface="Consolas" panose="020B0609020204030204" pitchFamily="49" charset="0"/>
              </a:rPr>
              <a:t>&gt;</a:t>
            </a:r>
            <a:r>
              <a:rPr lang="en-US" sz="1800" dirty="0" err="1">
                <a:solidFill>
                  <a:schemeClr val="bg1"/>
                </a:solidFill>
                <a:latin typeface="Cascadia Mono" panose="020B0609020000020004" pitchFamily="49" charset="0"/>
              </a:rPr>
              <a:t>com.companyname.demomauiapp</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ApplicationId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&lt;!-- Versions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ApplicationVersion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1.0</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ApplicationVersion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755947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0B8055-8B05-431D-9491-12E4253480B8}"/>
              </a:ext>
            </a:extLst>
          </p:cNvPr>
          <p:cNvSpPr>
            <a:spLocks noGrp="1"/>
          </p:cNvSpPr>
          <p:nvPr>
            <p:ph type="title"/>
          </p:nvPr>
        </p:nvSpPr>
        <p:spPr>
          <a:xfrm>
            <a:off x="0" y="0"/>
            <a:ext cx="10058400" cy="1609344"/>
          </a:xfrm>
        </p:spPr>
        <p:txBody>
          <a:bodyPr/>
          <a:lstStyle/>
          <a:p>
            <a:r>
              <a:rPr lang="en-US" dirty="0"/>
              <a:t>Conditionally Compile</a:t>
            </a:r>
          </a:p>
        </p:txBody>
      </p:sp>
      <p:sp>
        <p:nvSpPr>
          <p:cNvPr id="6" name="TextBox 5">
            <a:extLst>
              <a:ext uri="{FF2B5EF4-FFF2-40B4-BE49-F238E27FC236}">
                <a16:creationId xmlns:a16="http://schemas.microsoft.com/office/drawing/2014/main" id="{264070D8-44E6-4EDB-A66A-E634083EA985}"/>
              </a:ext>
            </a:extLst>
          </p:cNvPr>
          <p:cNvSpPr txBox="1"/>
          <p:nvPr/>
        </p:nvSpPr>
        <p:spPr>
          <a:xfrm>
            <a:off x="678712" y="2690336"/>
            <a:ext cx="10834576" cy="1477328"/>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#if </a:t>
            </a:r>
            <a:r>
              <a:rPr lang="en-US" b="0" dirty="0">
                <a:solidFill>
                  <a:srgbClr val="9CDCFE"/>
                </a:solidFill>
                <a:effectLst/>
                <a:latin typeface="Consolas" panose="020B0609020204030204" pitchFamily="49" charset="0"/>
              </a:rPr>
              <a:t>ANDROID</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button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Android</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Widget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Button</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context</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#elif </a:t>
            </a:r>
            <a:r>
              <a:rPr lang="en-US" b="0" dirty="0">
                <a:solidFill>
                  <a:srgbClr val="9CDCFE"/>
                </a:solidFill>
                <a:effectLst/>
                <a:latin typeface="Consolas" panose="020B0609020204030204" pitchFamily="49" charset="0"/>
              </a:rPr>
              <a:t>IOS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button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UIKit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UIButton</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#endif</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27801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80FAC-5EF2-4896-8B8E-53FB0134552F}"/>
              </a:ext>
            </a:extLst>
          </p:cNvPr>
          <p:cNvSpPr>
            <a:spLocks noGrp="1"/>
          </p:cNvSpPr>
          <p:nvPr>
            <p:ph type="title"/>
          </p:nvPr>
        </p:nvSpPr>
        <p:spPr>
          <a:xfrm>
            <a:off x="0" y="0"/>
            <a:ext cx="10058400" cy="1609344"/>
          </a:xfrm>
        </p:spPr>
        <p:txBody>
          <a:bodyPr/>
          <a:lstStyle/>
          <a:p>
            <a:r>
              <a:rPr lang="en-US" dirty="0"/>
              <a:t>.NET MAUI Startup</a:t>
            </a:r>
          </a:p>
        </p:txBody>
      </p:sp>
      <p:sp>
        <p:nvSpPr>
          <p:cNvPr id="6" name="TextBox 5">
            <a:extLst>
              <a:ext uri="{FF2B5EF4-FFF2-40B4-BE49-F238E27FC236}">
                <a16:creationId xmlns:a16="http://schemas.microsoft.com/office/drawing/2014/main" id="{FEF599C6-6919-4EFA-99DE-6EBA1BAC072E}"/>
              </a:ext>
            </a:extLst>
          </p:cNvPr>
          <p:cNvSpPr txBox="1"/>
          <p:nvPr/>
        </p:nvSpPr>
        <p:spPr>
          <a:xfrm>
            <a:off x="962086" y="1669298"/>
            <a:ext cx="10046278" cy="4247317"/>
          </a:xfrm>
          <a:prstGeom prst="rect">
            <a:avLst/>
          </a:prstGeom>
          <a:solidFill>
            <a:schemeClr val="tx1"/>
          </a:solidFill>
        </p:spPr>
        <p:txBody>
          <a:bodyPr wrap="square">
            <a:spAutoFit/>
          </a:bodyPr>
          <a:lstStyle/>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static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MauiApp</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CreateMauiApp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builder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MauiApp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CreateBuilder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builder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UseMauiApp</a:t>
            </a:r>
            <a:r>
              <a:rPr lang="en-US" b="0" dirty="0">
                <a:solidFill>
                  <a:srgbClr val="D4D4D4"/>
                </a:solidFill>
                <a:effectLst/>
                <a:latin typeface="Consolas" panose="020B0609020204030204" pitchFamily="49" charset="0"/>
              </a:rPr>
              <a:t>&lt;</a:t>
            </a:r>
            <a:r>
              <a:rPr lang="en-US" b="0" dirty="0">
                <a:solidFill>
                  <a:srgbClr val="4EC9B0"/>
                </a:solidFill>
                <a:effectLst/>
                <a:latin typeface="Consolas" panose="020B0609020204030204" pitchFamily="49" charset="0"/>
              </a:rPr>
              <a:t>App</a:t>
            </a:r>
            <a:r>
              <a:rPr lang="en-US" b="0" dirty="0">
                <a:solidFill>
                  <a:srgbClr val="D4D4D4"/>
                </a:solidFill>
                <a:effectLst/>
                <a:latin typeface="Consolas" panose="020B0609020204030204" pitchFamily="49" charset="0"/>
              </a:rPr>
              <a:t>&gt;()</a:t>
            </a:r>
          </a:p>
          <a:p>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ConfigureFonts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fonts</a:t>
            </a:r>
            <a:r>
              <a:rPr lang="en-US" b="0" dirty="0">
                <a:solidFill>
                  <a:srgbClr val="D4D4D4"/>
                </a:solidFill>
                <a:effectLst/>
                <a:latin typeface="Consolas" panose="020B0609020204030204" pitchFamily="49" charset="0"/>
              </a:rPr>
              <a:t> =&gt;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fonts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AddFont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"OpenSans-Regular.ttf"</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"OpenSansRegular"</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fonts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AddFont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"OpenSans-Semibold.ttf"</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OpenSansSemibold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Build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38346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80FAC-5EF2-4896-8B8E-53FB0134552F}"/>
              </a:ext>
            </a:extLst>
          </p:cNvPr>
          <p:cNvSpPr>
            <a:spLocks noGrp="1"/>
          </p:cNvSpPr>
          <p:nvPr>
            <p:ph type="title"/>
          </p:nvPr>
        </p:nvSpPr>
        <p:spPr>
          <a:xfrm>
            <a:off x="0" y="0"/>
            <a:ext cx="10058400" cy="1609344"/>
          </a:xfrm>
        </p:spPr>
        <p:txBody>
          <a:bodyPr/>
          <a:lstStyle/>
          <a:p>
            <a:r>
              <a:rPr lang="en-US" dirty="0"/>
              <a:t>.NET MAUI Startup</a:t>
            </a:r>
          </a:p>
        </p:txBody>
      </p:sp>
      <p:sp>
        <p:nvSpPr>
          <p:cNvPr id="6" name="TextBox 5">
            <a:extLst>
              <a:ext uri="{FF2B5EF4-FFF2-40B4-BE49-F238E27FC236}">
                <a16:creationId xmlns:a16="http://schemas.microsoft.com/office/drawing/2014/main" id="{FEF599C6-6919-4EFA-99DE-6EBA1BAC072E}"/>
              </a:ext>
            </a:extLst>
          </p:cNvPr>
          <p:cNvSpPr txBox="1"/>
          <p:nvPr/>
        </p:nvSpPr>
        <p:spPr>
          <a:xfrm>
            <a:off x="1168564" y="1186298"/>
            <a:ext cx="10046278" cy="5632311"/>
          </a:xfrm>
          <a:prstGeom prst="rect">
            <a:avLst/>
          </a:prstGeom>
          <a:solidFill>
            <a:schemeClr val="tx1"/>
          </a:solidFill>
        </p:spPr>
        <p:txBody>
          <a:bodyPr wrap="square">
            <a:spAutoFit/>
          </a:bodyPr>
          <a:lstStyle/>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static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MauiApp</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CreateMauiApp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builder</a:t>
            </a:r>
            <a:r>
              <a:rPr lang="en-US" b="0" dirty="0">
                <a:solidFill>
                  <a:srgbClr val="D4D4D4"/>
                </a:solidFill>
                <a:effectLst/>
                <a:latin typeface="Consolas" panose="020B0609020204030204" pitchFamily="49" charset="0"/>
              </a:rPr>
              <a:t> = </a:t>
            </a:r>
            <a:r>
              <a:rPr lang="en-US" b="0" dirty="0" err="1">
                <a:solidFill>
                  <a:srgbClr val="4EC9B0"/>
                </a:solidFill>
                <a:effectLst/>
                <a:latin typeface="Consolas" panose="020B0609020204030204" pitchFamily="49" charset="0"/>
              </a:rPr>
              <a:t>MauiApp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CreateBuilder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builder</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UseMauiApp</a:t>
            </a:r>
            <a:r>
              <a:rPr lang="en-US" b="0" dirty="0">
                <a:solidFill>
                  <a:srgbClr val="D4D4D4"/>
                </a:solidFill>
                <a:effectLst/>
                <a:latin typeface="Consolas" panose="020B0609020204030204" pitchFamily="49" charset="0"/>
              </a:rPr>
              <a:t>&lt;</a:t>
            </a:r>
            <a:r>
              <a:rPr lang="en-US" b="0" dirty="0">
                <a:solidFill>
                  <a:srgbClr val="4EC9B0"/>
                </a:solidFill>
                <a:effectLst/>
                <a:latin typeface="Consolas" panose="020B0609020204030204" pitchFamily="49" charset="0"/>
              </a:rPr>
              <a:t>App</a:t>
            </a:r>
            <a:r>
              <a:rPr lang="en-US" b="0" dirty="0">
                <a:solidFill>
                  <a:srgbClr val="D4D4D4"/>
                </a:solidFill>
                <a:effectLst/>
                <a:latin typeface="Consolas" panose="020B0609020204030204" pitchFamily="49" charset="0"/>
              </a:rPr>
              <a:t>&gt;()</a:t>
            </a:r>
          </a:p>
          <a:p>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ConfigureFonts</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fonts</a:t>
            </a:r>
            <a:r>
              <a:rPr lang="en-US" b="0" dirty="0">
                <a:solidFill>
                  <a:srgbClr val="D4D4D4"/>
                </a:solidFill>
                <a:effectLst/>
                <a:latin typeface="Consolas" panose="020B0609020204030204" pitchFamily="49" charset="0"/>
              </a:rPr>
              <a:t> =&gt;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fonts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AddFont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"OpenSans-Regular.ttf"</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"OpenSansRegular"</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fonts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AddFont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"OpenSans-Semibold.ttf"</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OpenSansSemibold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endParaRPr lang="en-US" dirty="0">
              <a:solidFill>
                <a:srgbClr val="D4D4D4"/>
              </a:solidFill>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4EC9B0"/>
                </a:solidFill>
                <a:effectLst/>
                <a:latin typeface="Consolas" panose="020B0609020204030204" pitchFamily="49" charset="0"/>
              </a:rPr>
              <a:t>MyService</a:t>
            </a:r>
            <a:r>
              <a:rPr lang="en-US" b="0" dirty="0">
                <a:solidFill>
                  <a:srgbClr val="D4D4D4"/>
                </a:solidFill>
                <a:effectLst/>
                <a:latin typeface="Consolas" panose="020B0609020204030204" pitchFamily="49" charset="0"/>
              </a:rPr>
              <a:t>&gt;();</a:t>
            </a:r>
          </a:p>
          <a:p>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#if DEBUG</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.Logging.</a:t>
            </a:r>
            <a:r>
              <a:rPr lang="en-US" b="0" dirty="0" err="1">
                <a:solidFill>
                  <a:srgbClr val="DCDCAA"/>
                </a:solidFill>
                <a:effectLst/>
                <a:latin typeface="Consolas" panose="020B0609020204030204" pitchFamily="49" charset="0"/>
              </a:rPr>
              <a:t>AddDebug</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#endif</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Build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2" name="Rectangle 1">
            <a:extLst>
              <a:ext uri="{FF2B5EF4-FFF2-40B4-BE49-F238E27FC236}">
                <a16:creationId xmlns:a16="http://schemas.microsoft.com/office/drawing/2014/main" id="{4D562336-BF41-4817-932B-CD97AEA18250}"/>
              </a:ext>
            </a:extLst>
          </p:cNvPr>
          <p:cNvSpPr/>
          <p:nvPr/>
        </p:nvSpPr>
        <p:spPr bwMode="auto">
          <a:xfrm>
            <a:off x="1645920" y="4396569"/>
            <a:ext cx="6023241" cy="621792"/>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33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609344"/>
          </a:xfrm>
        </p:spPr>
        <p:txBody>
          <a:bodyPr/>
          <a:lstStyle/>
          <a:p>
            <a:r>
              <a:rPr lang="en-US" dirty="0"/>
              <a:t>.NET MAUI Application</a:t>
            </a:r>
          </a:p>
        </p:txBody>
      </p:sp>
      <p:sp>
        <p:nvSpPr>
          <p:cNvPr id="3" name="Text Placeholder 4"/>
          <p:cNvSpPr txBox="1">
            <a:spLocks/>
          </p:cNvSpPr>
          <p:nvPr/>
        </p:nvSpPr>
        <p:spPr>
          <a:xfrm>
            <a:off x="268891" y="1476216"/>
            <a:ext cx="5304195" cy="8959488"/>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Application lifecycle:</a:t>
            </a:r>
          </a:p>
          <a:p>
            <a:pPr marL="1792773" lvl="1" indent="-896386">
              <a:buFont typeface="Wingdings" charset="2"/>
              <a:buChar char="§"/>
            </a:pPr>
            <a:endParaRPr lang="en-US" sz="2353" b="1" dirty="0"/>
          </a:p>
          <a:p>
            <a:pPr marL="1792773" lvl="1" indent="-896386">
              <a:buFont typeface="Arial" panose="020B0604020202020204" pitchFamily="34" charset="0"/>
              <a:buChar char="•"/>
            </a:pPr>
            <a:r>
              <a:rPr lang="en-US" sz="2353" b="1" dirty="0" err="1"/>
              <a:t>OnStart</a:t>
            </a:r>
            <a:endParaRPr lang="en-US" sz="2353" b="1" dirty="0"/>
          </a:p>
          <a:p>
            <a:pPr marL="1792773" lvl="1" indent="-896386">
              <a:buFont typeface="Arial" panose="020B0604020202020204" pitchFamily="34" charset="0"/>
              <a:buChar char="•"/>
            </a:pPr>
            <a:endParaRPr lang="en-US" sz="2353" b="1" dirty="0"/>
          </a:p>
          <a:p>
            <a:pPr marL="896387" lvl="1" indent="0">
              <a:buNone/>
            </a:pPr>
            <a:endParaRPr lang="en-US" sz="2353" b="1" dirty="0"/>
          </a:p>
          <a:p>
            <a:pPr marL="1792773" lvl="1" indent="-896386">
              <a:buFont typeface="Arial" panose="020B0604020202020204" pitchFamily="34" charset="0"/>
              <a:buChar char="•"/>
            </a:pPr>
            <a:r>
              <a:rPr lang="en-US" sz="2353" b="1" dirty="0" err="1"/>
              <a:t>OnSleep</a:t>
            </a:r>
            <a:endParaRPr lang="en-US" sz="2353" b="1" dirty="0"/>
          </a:p>
          <a:p>
            <a:pPr marL="896387" lvl="1" indent="0">
              <a:buNone/>
            </a:pPr>
            <a:endParaRPr lang="en-US" sz="2353" b="1" dirty="0"/>
          </a:p>
          <a:p>
            <a:pPr marL="896387" lvl="1" indent="0">
              <a:buNone/>
            </a:pPr>
            <a:endParaRPr lang="en-US" sz="2353" b="1" dirty="0"/>
          </a:p>
          <a:p>
            <a:pPr marL="1792773" lvl="1" indent="-896386">
              <a:buFont typeface="Arial" panose="020B0604020202020204" pitchFamily="34" charset="0"/>
              <a:buChar char="•"/>
            </a:pPr>
            <a:r>
              <a:rPr lang="en-US" sz="2353" b="1" dirty="0" err="1"/>
              <a:t>OnResume</a:t>
            </a:r>
            <a:endParaRPr lang="en-US" sz="2353" b="1" dirty="0"/>
          </a:p>
          <a:p>
            <a:pPr marL="0" indent="0">
              <a:buNone/>
            </a:pPr>
            <a:endParaRPr lang="en-US" sz="2353" i="1" dirty="0"/>
          </a:p>
        </p:txBody>
      </p:sp>
      <p:pic>
        <p:nvPicPr>
          <p:cNvPr id="7" name="Picture 6">
            <a:extLst>
              <a:ext uri="{FF2B5EF4-FFF2-40B4-BE49-F238E27FC236}">
                <a16:creationId xmlns:a16="http://schemas.microsoft.com/office/drawing/2014/main" id="{FFB2EF68-9B94-40E1-98C4-860F98659BAD}"/>
              </a:ext>
            </a:extLst>
          </p:cNvPr>
          <p:cNvPicPr>
            <a:picLocks noChangeAspect="1"/>
          </p:cNvPicPr>
          <p:nvPr/>
        </p:nvPicPr>
        <p:blipFill>
          <a:blip r:embed="rId4"/>
          <a:stretch>
            <a:fillRect/>
          </a:stretch>
        </p:blipFill>
        <p:spPr>
          <a:xfrm>
            <a:off x="7004304" y="751292"/>
            <a:ext cx="4369816" cy="5497304"/>
          </a:xfrm>
          <a:prstGeom prst="rect">
            <a:avLst/>
          </a:prstGeom>
        </p:spPr>
      </p:pic>
    </p:spTree>
    <p:extLst>
      <p:ext uri="{BB962C8B-B14F-4D97-AF65-F5344CB8AC3E}">
        <p14:creationId xmlns:p14="http://schemas.microsoft.com/office/powerpoint/2010/main" val="856824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696"/>
            <a:ext cx="10058400" cy="1609344"/>
          </a:xfrm>
        </p:spPr>
        <p:txBody>
          <a:bodyPr/>
          <a:lstStyle/>
          <a:p>
            <a:r>
              <a:rPr lang="en-US" dirty="0"/>
              <a:t>.NET MAUI Application Lifecycle</a:t>
            </a:r>
          </a:p>
        </p:txBody>
      </p:sp>
      <p:sp>
        <p:nvSpPr>
          <p:cNvPr id="3" name="Text Placeholder 4"/>
          <p:cNvSpPr txBox="1">
            <a:spLocks/>
          </p:cNvSpPr>
          <p:nvPr/>
        </p:nvSpPr>
        <p:spPr>
          <a:xfrm>
            <a:off x="268891" y="1476216"/>
            <a:ext cx="5304195" cy="8959488"/>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t>Windows lifecycle:</a:t>
            </a:r>
          </a:p>
          <a:p>
            <a:pPr marL="1792773" lvl="1" indent="-896386">
              <a:buFont typeface="Wingdings" charset="2"/>
              <a:buChar char="§"/>
            </a:pPr>
            <a:r>
              <a:rPr lang="en-US" sz="2353" b="1" dirty="0"/>
              <a:t>Created</a:t>
            </a:r>
          </a:p>
          <a:p>
            <a:pPr marL="1792773" lvl="1" indent="-896386">
              <a:buFont typeface="Wingdings" charset="2"/>
              <a:buChar char="§"/>
            </a:pPr>
            <a:r>
              <a:rPr lang="en-US" sz="2353" b="1" dirty="0"/>
              <a:t>Activated</a:t>
            </a:r>
          </a:p>
          <a:p>
            <a:pPr marL="1792773" lvl="1" indent="-896386">
              <a:buFont typeface="Wingdings" charset="2"/>
              <a:buChar char="§"/>
            </a:pPr>
            <a:r>
              <a:rPr lang="en-US" sz="2353" b="1" dirty="0"/>
              <a:t>Deactivated</a:t>
            </a:r>
          </a:p>
          <a:p>
            <a:pPr marL="1792773" lvl="1" indent="-896386">
              <a:buFont typeface="Wingdings" charset="2"/>
              <a:buChar char="§"/>
            </a:pPr>
            <a:r>
              <a:rPr lang="en-US" sz="2353" b="1" dirty="0"/>
              <a:t>Stopped</a:t>
            </a:r>
          </a:p>
          <a:p>
            <a:pPr marL="1792773" lvl="1" indent="-896386">
              <a:buFont typeface="Wingdings" charset="2"/>
              <a:buChar char="§"/>
            </a:pPr>
            <a:r>
              <a:rPr lang="en-US" sz="2353" b="1" dirty="0"/>
              <a:t>Resumed</a:t>
            </a:r>
          </a:p>
          <a:p>
            <a:pPr marL="1792773" lvl="1" indent="-896386">
              <a:buFont typeface="Wingdings" charset="2"/>
              <a:buChar char="§"/>
            </a:pPr>
            <a:r>
              <a:rPr lang="en-US" sz="2353" b="1"/>
              <a:t>Destroying</a:t>
            </a:r>
            <a:endParaRPr lang="en-US" sz="2353" b="1" dirty="0"/>
          </a:p>
        </p:txBody>
      </p:sp>
      <p:pic>
        <p:nvPicPr>
          <p:cNvPr id="6" name="Picture 2" descr=".NET MAUI app lifecycle">
            <a:extLst>
              <a:ext uri="{FF2B5EF4-FFF2-40B4-BE49-F238E27FC236}">
                <a16:creationId xmlns:a16="http://schemas.microsoft.com/office/drawing/2014/main" id="{C2565257-420E-4DF3-A35C-B82B58D01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1" y="4535621"/>
            <a:ext cx="4603223" cy="2194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F5B9E98-A732-49E4-8872-6ED19094E8E0}"/>
              </a:ext>
            </a:extLst>
          </p:cNvPr>
          <p:cNvPicPr>
            <a:picLocks noChangeAspect="1"/>
          </p:cNvPicPr>
          <p:nvPr/>
        </p:nvPicPr>
        <p:blipFill>
          <a:blip r:embed="rId4"/>
          <a:stretch>
            <a:fillRect/>
          </a:stretch>
        </p:blipFill>
        <p:spPr>
          <a:xfrm>
            <a:off x="5329079" y="2413020"/>
            <a:ext cx="7027513" cy="3347700"/>
          </a:xfrm>
          <a:prstGeom prst="rect">
            <a:avLst/>
          </a:prstGeom>
        </p:spPr>
      </p:pic>
    </p:spTree>
    <p:extLst>
      <p:ext uri="{BB962C8B-B14F-4D97-AF65-F5344CB8AC3E}">
        <p14:creationId xmlns:p14="http://schemas.microsoft.com/office/powerpoint/2010/main" val="4284510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1A85-E966-2E01-B88B-7E7F5D6700A0}"/>
              </a:ext>
            </a:extLst>
          </p:cNvPr>
          <p:cNvSpPr>
            <a:spLocks noGrp="1"/>
          </p:cNvSpPr>
          <p:nvPr>
            <p:ph type="title"/>
          </p:nvPr>
        </p:nvSpPr>
        <p:spPr>
          <a:xfrm>
            <a:off x="0" y="-33317"/>
            <a:ext cx="10058400" cy="1609344"/>
          </a:xfrm>
        </p:spPr>
        <p:txBody>
          <a:bodyPr/>
          <a:lstStyle/>
          <a:p>
            <a:r>
              <a:rPr lang="en-US" dirty="0"/>
              <a:t>Multi-window</a:t>
            </a:r>
          </a:p>
        </p:txBody>
      </p:sp>
      <p:sp>
        <p:nvSpPr>
          <p:cNvPr id="3" name="Text Placeholder 2">
            <a:extLst>
              <a:ext uri="{FF2B5EF4-FFF2-40B4-BE49-F238E27FC236}">
                <a16:creationId xmlns:a16="http://schemas.microsoft.com/office/drawing/2014/main" id="{582FD4E6-8721-5C5D-DFCE-14C8865FA946}"/>
              </a:ext>
            </a:extLst>
          </p:cNvPr>
          <p:cNvSpPr>
            <a:spLocks noGrp="1"/>
          </p:cNvSpPr>
          <p:nvPr>
            <p:ph type="body" sz="quarter" idx="10"/>
          </p:nvPr>
        </p:nvSpPr>
        <p:spPr>
          <a:xfrm>
            <a:off x="588263" y="1170039"/>
            <a:ext cx="11018520" cy="1219200"/>
          </a:xfrm>
          <a:solidFill>
            <a:schemeClr val="tx1"/>
          </a:solidFill>
        </p:spPr>
        <p:txBody>
          <a:bodyPr>
            <a:normAutofit fontScale="92500" lnSpcReduction="20000"/>
          </a:bodyPr>
          <a:lstStyle/>
          <a:p>
            <a:endParaRPr lang="en-US" sz="1600" dirty="0">
              <a:solidFill>
                <a:srgbClr val="1E1EFF"/>
              </a:solidFill>
              <a:effectLst/>
            </a:endParaRPr>
          </a:p>
          <a:p>
            <a:r>
              <a:rPr lang="en-US" sz="1600" dirty="0">
                <a:solidFill>
                  <a:srgbClr val="2B84D2"/>
                </a:solidFill>
                <a:effectLst/>
              </a:rPr>
              <a:t>var</a:t>
            </a:r>
            <a:r>
              <a:rPr lang="en-US" sz="1600" dirty="0">
                <a:solidFill>
                  <a:srgbClr val="000000"/>
                </a:solidFill>
                <a:effectLst/>
              </a:rPr>
              <a:t> </a:t>
            </a:r>
            <a:r>
              <a:rPr lang="en-US" sz="1600" dirty="0">
                <a:solidFill>
                  <a:schemeClr val="bg1"/>
                </a:solidFill>
                <a:effectLst/>
              </a:rPr>
              <a:t>secondWindow</a:t>
            </a:r>
            <a:r>
              <a:rPr lang="en-US" sz="1600" dirty="0">
                <a:solidFill>
                  <a:srgbClr val="000000"/>
                </a:solidFill>
                <a:effectLst/>
              </a:rPr>
              <a:t> </a:t>
            </a:r>
            <a:r>
              <a:rPr lang="en-US" sz="1600" dirty="0">
                <a:solidFill>
                  <a:schemeClr val="bg1"/>
                </a:solidFill>
                <a:effectLst/>
              </a:rPr>
              <a:t>=</a:t>
            </a:r>
            <a:r>
              <a:rPr lang="en-US" sz="1600" dirty="0">
                <a:solidFill>
                  <a:srgbClr val="000000"/>
                </a:solidFill>
                <a:effectLst/>
              </a:rPr>
              <a:t> </a:t>
            </a:r>
            <a:r>
              <a:rPr lang="en-US" sz="1600" dirty="0">
                <a:solidFill>
                  <a:srgbClr val="2B84D2"/>
                </a:solidFill>
                <a:effectLst/>
              </a:rPr>
              <a:t>new</a:t>
            </a:r>
            <a:r>
              <a:rPr lang="en-US" sz="1600" dirty="0">
                <a:solidFill>
                  <a:srgbClr val="000000"/>
                </a:solidFill>
                <a:effectLst/>
              </a:rPr>
              <a:t> </a:t>
            </a:r>
            <a:r>
              <a:rPr lang="en-US" sz="1600" dirty="0">
                <a:solidFill>
                  <a:srgbClr val="A252FF"/>
                </a:solidFill>
                <a:effectLst/>
              </a:rPr>
              <a:t>Window</a:t>
            </a:r>
            <a:r>
              <a:rPr lang="en-US" sz="1600" dirty="0">
                <a:solidFill>
                  <a:srgbClr val="000000"/>
                </a:solidFill>
                <a:effectLst/>
              </a:rPr>
              <a:t> </a:t>
            </a:r>
            <a:r>
              <a:rPr lang="en-US" sz="1600" dirty="0">
                <a:solidFill>
                  <a:schemeClr val="bg1"/>
                </a:solidFill>
                <a:effectLst/>
              </a:rPr>
              <a:t>{</a:t>
            </a:r>
            <a:r>
              <a:rPr lang="en-US" sz="1600" dirty="0">
                <a:solidFill>
                  <a:srgbClr val="000000"/>
                </a:solidFill>
                <a:effectLst/>
              </a:rPr>
              <a:t> </a:t>
            </a:r>
            <a:r>
              <a:rPr lang="en-US" sz="1600" dirty="0">
                <a:solidFill>
                  <a:srgbClr val="A252FF"/>
                </a:solidFill>
                <a:effectLst/>
              </a:rPr>
              <a:t>Page</a:t>
            </a:r>
            <a:r>
              <a:rPr lang="en-US" sz="1600" dirty="0">
                <a:solidFill>
                  <a:srgbClr val="000000"/>
                </a:solidFill>
                <a:effectLst/>
              </a:rPr>
              <a:t> </a:t>
            </a:r>
            <a:r>
              <a:rPr lang="en-US" sz="1600" dirty="0">
                <a:solidFill>
                  <a:schemeClr val="bg1"/>
                </a:solidFill>
                <a:effectLst/>
              </a:rPr>
              <a:t>=</a:t>
            </a:r>
            <a:r>
              <a:rPr lang="en-US" sz="1600" dirty="0">
                <a:solidFill>
                  <a:srgbClr val="000000"/>
                </a:solidFill>
                <a:effectLst/>
              </a:rPr>
              <a:t> </a:t>
            </a:r>
            <a:r>
              <a:rPr lang="en-US" sz="1600" dirty="0">
                <a:solidFill>
                  <a:srgbClr val="2B84D2"/>
                </a:solidFill>
                <a:effectLst/>
              </a:rPr>
              <a:t>new</a:t>
            </a:r>
            <a:r>
              <a:rPr lang="en-US" sz="1600" dirty="0">
                <a:solidFill>
                  <a:srgbClr val="000000"/>
                </a:solidFill>
                <a:effectLst/>
              </a:rPr>
              <a:t> </a:t>
            </a:r>
            <a:r>
              <a:rPr lang="en-US" sz="1600" dirty="0">
                <a:solidFill>
                  <a:srgbClr val="A252FF"/>
                </a:solidFill>
                <a:effectLst/>
              </a:rPr>
              <a:t>MySecondPage</a:t>
            </a:r>
            <a:r>
              <a:rPr lang="en-US" sz="1600" dirty="0">
                <a:solidFill>
                  <a:srgbClr val="000000"/>
                </a:solidFill>
                <a:effectLst/>
              </a:rPr>
              <a:t> </a:t>
            </a:r>
            <a:r>
              <a:rPr lang="en-US" sz="1600" dirty="0">
                <a:solidFill>
                  <a:schemeClr val="bg1"/>
                </a:solidFill>
                <a:effectLst/>
              </a:rPr>
              <a:t>{</a:t>
            </a:r>
            <a:r>
              <a:rPr lang="en-US" sz="1600" dirty="0">
                <a:solidFill>
                  <a:srgbClr val="000000"/>
                </a:solidFill>
                <a:effectLst/>
              </a:rPr>
              <a:t> </a:t>
            </a:r>
            <a:r>
              <a:rPr lang="en-US" sz="1600" dirty="0">
                <a:solidFill>
                  <a:srgbClr val="008800"/>
                </a:solidFill>
                <a:effectLst/>
              </a:rPr>
              <a:t>// ...</a:t>
            </a:r>
            <a:r>
              <a:rPr lang="en-US" sz="1600" dirty="0">
                <a:solidFill>
                  <a:srgbClr val="000000"/>
                </a:solidFill>
                <a:effectLst/>
              </a:rPr>
              <a:t> </a:t>
            </a:r>
            <a:r>
              <a:rPr lang="en-US" sz="1600" dirty="0">
                <a:solidFill>
                  <a:schemeClr val="bg1"/>
                </a:solidFill>
                <a:effectLst/>
              </a:rPr>
              <a:t>} };</a:t>
            </a:r>
          </a:p>
          <a:p>
            <a:endParaRPr lang="en-US" sz="1600" dirty="0"/>
          </a:p>
          <a:p>
            <a:r>
              <a:rPr lang="en-US" sz="1600" dirty="0" err="1">
                <a:solidFill>
                  <a:srgbClr val="A252FF"/>
                </a:solidFill>
                <a:effectLst/>
              </a:rPr>
              <a:t>Application</a:t>
            </a:r>
            <a:r>
              <a:rPr lang="en-US" sz="1600" dirty="0" err="1">
                <a:solidFill>
                  <a:schemeClr val="bg1"/>
                </a:solidFill>
                <a:effectLst/>
              </a:rPr>
              <a:t>.</a:t>
            </a:r>
            <a:r>
              <a:rPr lang="en-US" sz="1600" dirty="0" err="1">
                <a:solidFill>
                  <a:srgbClr val="A252FF"/>
                </a:solidFill>
                <a:effectLst/>
              </a:rPr>
              <a:t>Current</a:t>
            </a:r>
            <a:r>
              <a:rPr lang="en-US" sz="1600" dirty="0" err="1">
                <a:solidFill>
                  <a:schemeClr val="bg1"/>
                </a:solidFill>
                <a:effectLst/>
              </a:rPr>
              <a:t>.</a:t>
            </a:r>
            <a:r>
              <a:rPr lang="en-US" sz="1600" dirty="0" err="1">
                <a:solidFill>
                  <a:srgbClr val="A252FF"/>
                </a:solidFill>
                <a:effectLst/>
              </a:rPr>
              <a:t>OpenWindow</a:t>
            </a:r>
            <a:r>
              <a:rPr lang="en-US" sz="1600" dirty="0">
                <a:solidFill>
                  <a:schemeClr val="bg1"/>
                </a:solidFill>
                <a:effectLst/>
              </a:rPr>
              <a:t>(secondWindow);</a:t>
            </a:r>
            <a:endParaRPr lang="en-US" sz="1600" dirty="0">
              <a:solidFill>
                <a:schemeClr val="bg1"/>
              </a:solidFill>
            </a:endParaRPr>
          </a:p>
        </p:txBody>
      </p:sp>
      <p:pic>
        <p:nvPicPr>
          <p:cNvPr id="6146" name="Picture 2">
            <a:extLst>
              <a:ext uri="{FF2B5EF4-FFF2-40B4-BE49-F238E27FC236}">
                <a16:creationId xmlns:a16="http://schemas.microsoft.com/office/drawing/2014/main" id="{4E043D39-C580-0EF8-A147-D605530EA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74" y="2389239"/>
            <a:ext cx="11118209" cy="659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0381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6453" y="358863"/>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Shell</a:t>
            </a:r>
          </a:p>
        </p:txBody>
      </p:sp>
      <p:pic>
        <p:nvPicPr>
          <p:cNvPr id="3" name="Picture 2">
            <a:extLst>
              <a:ext uri="{FF2B5EF4-FFF2-40B4-BE49-F238E27FC236}">
                <a16:creationId xmlns:a16="http://schemas.microsoft.com/office/drawing/2014/main" id="{B3AF19B0-7B05-4335-A7D4-B1CABBD39054}"/>
              </a:ext>
            </a:extLst>
          </p:cNvPr>
          <p:cNvPicPr>
            <a:picLocks noChangeAspect="1"/>
          </p:cNvPicPr>
          <p:nvPr/>
        </p:nvPicPr>
        <p:blipFill>
          <a:blip r:embed="rId3"/>
          <a:stretch>
            <a:fillRect/>
          </a:stretch>
        </p:blipFill>
        <p:spPr>
          <a:xfrm>
            <a:off x="556453" y="1301960"/>
            <a:ext cx="2782333" cy="4944605"/>
          </a:xfrm>
          <a:prstGeom prst="rect">
            <a:avLst/>
          </a:prstGeom>
        </p:spPr>
      </p:pic>
      <p:pic>
        <p:nvPicPr>
          <p:cNvPr id="6" name="Picture 5">
            <a:extLst>
              <a:ext uri="{FF2B5EF4-FFF2-40B4-BE49-F238E27FC236}">
                <a16:creationId xmlns:a16="http://schemas.microsoft.com/office/drawing/2014/main" id="{DE71E491-0BA9-4B58-B9D2-1889C5D952FA}"/>
              </a:ext>
            </a:extLst>
          </p:cNvPr>
          <p:cNvPicPr>
            <a:picLocks noChangeAspect="1"/>
          </p:cNvPicPr>
          <p:nvPr/>
        </p:nvPicPr>
        <p:blipFill>
          <a:blip r:embed="rId4"/>
          <a:stretch>
            <a:fillRect/>
          </a:stretch>
        </p:blipFill>
        <p:spPr>
          <a:xfrm>
            <a:off x="4905480" y="2349910"/>
            <a:ext cx="6125854" cy="2625366"/>
          </a:xfrm>
          <a:prstGeom prst="rect">
            <a:avLst/>
          </a:prstGeom>
        </p:spPr>
      </p:pic>
    </p:spTree>
    <p:extLst>
      <p:ext uri="{BB962C8B-B14F-4D97-AF65-F5344CB8AC3E}">
        <p14:creationId xmlns:p14="http://schemas.microsoft.com/office/powerpoint/2010/main" val="37686069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Placeholder 9"/>
          <p:cNvSpPr>
            <a:spLocks noGrp="1"/>
          </p:cNvSpPr>
          <p:nvPr>
            <p:ph type="body" sz="quarter" idx="4294967295"/>
          </p:nvPr>
        </p:nvSpPr>
        <p:spPr>
          <a:xfrm>
            <a:off x="511277" y="2126060"/>
            <a:ext cx="5751513" cy="1935162"/>
          </a:xfrm>
        </p:spPr>
        <p:txBody>
          <a:bodyPr/>
          <a:lstStyle/>
          <a:p>
            <a:pPr marL="380964" indent="-380964"/>
            <a:r>
              <a:rPr lang="en-US" dirty="0"/>
              <a:t>Single screen of content</a:t>
            </a:r>
          </a:p>
          <a:p>
            <a:pPr marL="380964" indent="-380964"/>
            <a:r>
              <a:rPr lang="en-US" dirty="0"/>
              <a:t>ContentPage holds one visual element</a:t>
            </a:r>
          </a:p>
        </p:txBody>
      </p:sp>
      <p:sp>
        <p:nvSpPr>
          <p:cNvPr id="17409" name="Title 5"/>
          <p:cNvSpPr>
            <a:spLocks noGrp="1"/>
          </p:cNvSpPr>
          <p:nvPr>
            <p:ph type="title" idx="4294967295"/>
          </p:nvPr>
        </p:nvSpPr>
        <p:spPr>
          <a:xfrm>
            <a:off x="0" y="15875"/>
            <a:ext cx="10058400" cy="1609725"/>
          </a:xfrm>
        </p:spPr>
        <p:txBody>
          <a:bodyPr/>
          <a:lstStyle/>
          <a:p>
            <a:pPr eaLnBrk="1" hangingPunct="1"/>
            <a:r>
              <a:rPr lang="en-US" dirty="0"/>
              <a:t>Pages</a:t>
            </a:r>
          </a:p>
        </p:txBody>
      </p:sp>
      <p:sp>
        <p:nvSpPr>
          <p:cNvPr id="3" name="Rechteck 2"/>
          <p:cNvSpPr/>
          <p:nvPr/>
        </p:nvSpPr>
        <p:spPr>
          <a:xfrm>
            <a:off x="6673494" y="1871722"/>
            <a:ext cx="4434262" cy="50867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121913" tIns="60957" rIns="121913" bIns="60957" rtlCol="0" anchor="t" anchorCtr="0"/>
          <a:lstStyle/>
          <a:p>
            <a:pPr algn="ctr"/>
            <a:r>
              <a:rPr lang="de-DE" sz="1765">
                <a:latin typeface="Segoe UI"/>
                <a:cs typeface="Segoe UI"/>
              </a:rPr>
              <a:t>ContentPage</a:t>
            </a:r>
          </a:p>
        </p:txBody>
      </p:sp>
      <p:sp>
        <p:nvSpPr>
          <p:cNvPr id="48" name="Rechteck 47"/>
          <p:cNvSpPr/>
          <p:nvPr/>
        </p:nvSpPr>
        <p:spPr>
          <a:xfrm>
            <a:off x="6917413" y="3400134"/>
            <a:ext cx="4007244" cy="42325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21913" tIns="60957" rIns="121913" bIns="60957" rtlCol="0" anchor="ctr"/>
          <a:lstStyle/>
          <a:p>
            <a:pPr algn="ctr"/>
            <a:r>
              <a:rPr lang="de-DE" sz="1863">
                <a:latin typeface="Segoe UI"/>
                <a:cs typeface="Segoe UI"/>
              </a:rPr>
              <a:t>Control</a:t>
            </a:r>
          </a:p>
        </p:txBody>
      </p:sp>
      <p:sp>
        <p:nvSpPr>
          <p:cNvPr id="20" name="Right Arrow 47"/>
          <p:cNvSpPr/>
          <p:nvPr/>
        </p:nvSpPr>
        <p:spPr>
          <a:xfrm rot="5400000">
            <a:off x="8468070" y="2751007"/>
            <a:ext cx="843125" cy="321300"/>
          </a:xfrm>
          <a:prstGeom prst="rightArrow">
            <a:avLst/>
          </a:prstGeom>
          <a:solidFill>
            <a:srgbClr val="8DA2BC"/>
          </a:solidFill>
          <a:ln>
            <a:noFill/>
          </a:ln>
          <a:effectLst/>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p>
        </p:txBody>
      </p:sp>
      <p:sp>
        <p:nvSpPr>
          <p:cNvPr id="21" name="Rectangle 50"/>
          <p:cNvSpPr/>
          <p:nvPr/>
        </p:nvSpPr>
        <p:spPr>
          <a:xfrm>
            <a:off x="9052394" y="2695249"/>
            <a:ext cx="2069137" cy="409744"/>
          </a:xfrm>
          <a:prstGeom prst="rect">
            <a:avLst/>
          </a:prstGeom>
        </p:spPr>
        <p:txBody>
          <a:bodyPr wrap="none" lIns="121913" tIns="60957" rIns="121913" bIns="60957">
            <a:spAutoFit/>
          </a:bodyPr>
          <a:lstStyle/>
          <a:p>
            <a:pPr algn="ctr"/>
            <a:r>
              <a:rPr lang="en-US" sz="1863" dirty="0">
                <a:solidFill>
                  <a:srgbClr val="FFFFFF"/>
                </a:solidFill>
                <a:latin typeface="Segoe UI"/>
                <a:cs typeface="Segoe UI"/>
              </a:rPr>
              <a:t>Content property</a:t>
            </a:r>
          </a:p>
        </p:txBody>
      </p:sp>
    </p:spTree>
    <p:extLst>
      <p:ext uri="{BB962C8B-B14F-4D97-AF65-F5344CB8AC3E}">
        <p14:creationId xmlns:p14="http://schemas.microsoft.com/office/powerpoint/2010/main" val="1828523256"/>
      </p:ext>
    </p:extLst>
  </p:cSld>
  <p:clrMapOvr>
    <a:masterClrMapping/>
  </p:clrMapOvr>
  <mc:AlternateContent xmlns:mc="http://schemas.openxmlformats.org/markup-compatibility/2006" xmlns:p14="http://schemas.microsoft.com/office/powerpoint/2010/main">
    <mc:Choice Requires="p14">
      <p:transition p14:dur="0" advTm="102115"/>
    </mc:Choice>
    <mc:Fallback xmlns="">
      <p:transition advTm="1021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blinds(horizontal)">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0"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b="1" dirty="0"/>
              <a:t>Introduction to .NET MAUI</a:t>
            </a:r>
          </a:p>
        </p:txBody>
      </p:sp>
      <p:sp>
        <p:nvSpPr>
          <p:cNvPr id="2" name="Subtitle 1">
            <a:extLst>
              <a:ext uri="{FF2B5EF4-FFF2-40B4-BE49-F238E27FC236}">
                <a16:creationId xmlns:a16="http://schemas.microsoft.com/office/drawing/2014/main" id="{EB86D86E-815A-4F20-BE30-8A9283E6F1C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810342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5"/>
          <p:cNvSpPr>
            <a:spLocks noGrp="1"/>
          </p:cNvSpPr>
          <p:nvPr>
            <p:ph type="title"/>
          </p:nvPr>
        </p:nvSpPr>
        <p:spPr>
          <a:xfrm>
            <a:off x="0" y="26180"/>
            <a:ext cx="10515600" cy="1325563"/>
          </a:xfrm>
        </p:spPr>
        <p:txBody>
          <a:bodyPr/>
          <a:lstStyle/>
          <a:p>
            <a:pPr eaLnBrk="1" hangingPunct="1"/>
            <a:r>
              <a:rPr lang="en-US" dirty="0"/>
              <a:t>Layout</a:t>
            </a:r>
          </a:p>
        </p:txBody>
      </p:sp>
      <p:sp>
        <p:nvSpPr>
          <p:cNvPr id="17410" name="Text Placeholder 9"/>
          <p:cNvSpPr>
            <a:spLocks noGrp="1"/>
          </p:cNvSpPr>
          <p:nvPr>
            <p:ph type="body" sz="quarter" idx="4294967295"/>
          </p:nvPr>
        </p:nvSpPr>
        <p:spPr>
          <a:xfrm>
            <a:off x="0" y="1189038"/>
            <a:ext cx="6403975" cy="4589462"/>
          </a:xfrm>
        </p:spPr>
        <p:txBody>
          <a:bodyPr/>
          <a:lstStyle/>
          <a:p>
            <a:pPr marL="380964" indent="-380964"/>
            <a:r>
              <a:rPr lang="en-US" dirty="0"/>
              <a:t>Layouts handle child elements</a:t>
            </a:r>
          </a:p>
          <a:p>
            <a:pPr marL="380964" indent="-380964"/>
            <a:r>
              <a:rPr lang="en-US" dirty="0"/>
              <a:t>Layouts include:</a:t>
            </a:r>
          </a:p>
          <a:p>
            <a:pPr marL="617510" lvl="1" indent="-380964"/>
            <a:r>
              <a:rPr lang="en-US" dirty="0"/>
              <a:t>Grid</a:t>
            </a:r>
          </a:p>
          <a:p>
            <a:pPr marL="617510" lvl="1" indent="-380964"/>
            <a:r>
              <a:rPr lang="en-US" dirty="0" err="1"/>
              <a:t>StackLayout</a:t>
            </a:r>
            <a:endParaRPr lang="en-US" dirty="0"/>
          </a:p>
          <a:p>
            <a:pPr marL="617510" lvl="1" indent="-380964"/>
            <a:r>
              <a:rPr lang="en-US" dirty="0" err="1"/>
              <a:t>RelativeLayout</a:t>
            </a:r>
            <a:endParaRPr lang="en-US" dirty="0"/>
          </a:p>
          <a:p>
            <a:pPr marL="617510" lvl="1" indent="-380964"/>
            <a:r>
              <a:rPr lang="en-US" dirty="0" err="1"/>
              <a:t>FlexLayout</a:t>
            </a:r>
            <a:endParaRPr lang="en-US" dirty="0"/>
          </a:p>
          <a:p>
            <a:pPr marL="617510" lvl="1" indent="-380964"/>
            <a:r>
              <a:rPr lang="en-US" dirty="0"/>
              <a:t>&amp; more</a:t>
            </a:r>
          </a:p>
          <a:p>
            <a:pPr marL="0" indent="0">
              <a:buNone/>
            </a:pPr>
            <a:endParaRPr lang="en-US" dirty="0"/>
          </a:p>
        </p:txBody>
      </p:sp>
      <p:sp>
        <p:nvSpPr>
          <p:cNvPr id="3" name="Rechteck 2"/>
          <p:cNvSpPr/>
          <p:nvPr/>
        </p:nvSpPr>
        <p:spPr>
          <a:xfrm>
            <a:off x="6673494" y="1416173"/>
            <a:ext cx="4434262" cy="50867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121913" tIns="60957" rIns="121913" bIns="60957" rtlCol="0" anchor="t" anchorCtr="0"/>
          <a:lstStyle/>
          <a:p>
            <a:pPr algn="ctr"/>
            <a:r>
              <a:rPr lang="de-DE" sz="1765">
                <a:latin typeface="Segoe UI"/>
                <a:cs typeface="Segoe UI"/>
              </a:rPr>
              <a:t>ContentPage</a:t>
            </a:r>
          </a:p>
        </p:txBody>
      </p:sp>
      <p:sp>
        <p:nvSpPr>
          <p:cNvPr id="48" name="Rechteck 47"/>
          <p:cNvSpPr/>
          <p:nvPr/>
        </p:nvSpPr>
        <p:spPr>
          <a:xfrm>
            <a:off x="6917413" y="2944585"/>
            <a:ext cx="4007244" cy="423255"/>
          </a:xfrm>
          <a:prstGeom prst="rect">
            <a:avLst/>
          </a:prstGeom>
          <a:solidFill>
            <a:srgbClr val="6CBD58"/>
          </a:solidFill>
          <a:ln>
            <a:noFill/>
          </a:ln>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r>
              <a:rPr lang="de-DE" sz="1863">
                <a:latin typeface="Segoe UI"/>
                <a:cs typeface="Segoe UI"/>
              </a:rPr>
              <a:t>Layout</a:t>
            </a:r>
          </a:p>
        </p:txBody>
      </p:sp>
      <p:sp>
        <p:nvSpPr>
          <p:cNvPr id="20" name="Right Arrow 47"/>
          <p:cNvSpPr/>
          <p:nvPr/>
        </p:nvSpPr>
        <p:spPr>
          <a:xfrm rot="5400000">
            <a:off x="8468070" y="2295459"/>
            <a:ext cx="843125" cy="321300"/>
          </a:xfrm>
          <a:prstGeom prst="rightArrow">
            <a:avLst/>
          </a:prstGeom>
          <a:solidFill>
            <a:srgbClr val="8DA2BC"/>
          </a:solidFill>
          <a:ln>
            <a:noFill/>
          </a:ln>
          <a:effectLst/>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p>
        </p:txBody>
      </p:sp>
      <p:sp>
        <p:nvSpPr>
          <p:cNvPr id="21" name="Rectangle 50"/>
          <p:cNvSpPr/>
          <p:nvPr/>
        </p:nvSpPr>
        <p:spPr>
          <a:xfrm>
            <a:off x="9052394" y="2239700"/>
            <a:ext cx="2069137" cy="409744"/>
          </a:xfrm>
          <a:prstGeom prst="rect">
            <a:avLst/>
          </a:prstGeom>
        </p:spPr>
        <p:txBody>
          <a:bodyPr wrap="none" lIns="121913" tIns="60957" rIns="121913" bIns="60957">
            <a:spAutoFit/>
          </a:bodyPr>
          <a:lstStyle/>
          <a:p>
            <a:pPr algn="ctr"/>
            <a:r>
              <a:rPr lang="en-US" sz="1863" dirty="0">
                <a:solidFill>
                  <a:srgbClr val="FFFFFF"/>
                </a:solidFill>
                <a:latin typeface="Segoe UI"/>
                <a:cs typeface="Segoe UI"/>
              </a:rPr>
              <a:t>Content property</a:t>
            </a:r>
          </a:p>
        </p:txBody>
      </p:sp>
      <p:grpSp>
        <p:nvGrpSpPr>
          <p:cNvPr id="5" name="Gruppierung 4"/>
          <p:cNvGrpSpPr/>
          <p:nvPr/>
        </p:nvGrpSpPr>
        <p:grpSpPr>
          <a:xfrm>
            <a:off x="7854417" y="3422491"/>
            <a:ext cx="2519714" cy="2389040"/>
            <a:chOff x="5890812" y="2908577"/>
            <a:chExt cx="1889786" cy="1792034"/>
          </a:xfrm>
        </p:grpSpPr>
        <p:grpSp>
          <p:nvGrpSpPr>
            <p:cNvPr id="2" name="Gruppierung 1"/>
            <p:cNvGrpSpPr/>
            <p:nvPr/>
          </p:nvGrpSpPr>
          <p:grpSpPr>
            <a:xfrm>
              <a:off x="5890812" y="3612705"/>
              <a:ext cx="1889786" cy="1087906"/>
              <a:chOff x="5890812" y="3612705"/>
              <a:chExt cx="1889786" cy="1087906"/>
            </a:xfrm>
          </p:grpSpPr>
          <p:sp>
            <p:nvSpPr>
              <p:cNvPr id="8" name="Rechteck 7"/>
              <p:cNvSpPr/>
              <p:nvPr/>
            </p:nvSpPr>
            <p:spPr>
              <a:xfrm>
                <a:off x="5890812" y="3612705"/>
                <a:ext cx="1432586" cy="224095"/>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863">
                    <a:latin typeface="Segoe UI"/>
                    <a:cs typeface="Segoe UI"/>
                  </a:rPr>
                  <a:t>Control</a:t>
                </a:r>
              </a:p>
            </p:txBody>
          </p:sp>
          <p:sp>
            <p:nvSpPr>
              <p:cNvPr id="9" name="Rechteck 8"/>
              <p:cNvSpPr/>
              <p:nvPr/>
            </p:nvSpPr>
            <p:spPr>
              <a:xfrm>
                <a:off x="6043212" y="3900642"/>
                <a:ext cx="1432586" cy="224095"/>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863">
                    <a:latin typeface="Segoe UI"/>
                    <a:cs typeface="Segoe UI"/>
                  </a:rPr>
                  <a:t>Control</a:t>
                </a:r>
              </a:p>
            </p:txBody>
          </p:sp>
          <p:sp>
            <p:nvSpPr>
              <p:cNvPr id="10" name="Rechteck 9"/>
              <p:cNvSpPr/>
              <p:nvPr/>
            </p:nvSpPr>
            <p:spPr>
              <a:xfrm>
                <a:off x="6195612" y="4188579"/>
                <a:ext cx="1432586" cy="224095"/>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863">
                    <a:latin typeface="Segoe UI"/>
                    <a:cs typeface="Segoe UI"/>
                  </a:rPr>
                  <a:t>Control</a:t>
                </a:r>
              </a:p>
            </p:txBody>
          </p:sp>
          <p:sp>
            <p:nvSpPr>
              <p:cNvPr id="11" name="Rechteck 10"/>
              <p:cNvSpPr/>
              <p:nvPr/>
            </p:nvSpPr>
            <p:spPr>
              <a:xfrm>
                <a:off x="6348012" y="4476516"/>
                <a:ext cx="1432586" cy="224095"/>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863">
                    <a:latin typeface="Segoe UI"/>
                    <a:cs typeface="Segoe UI"/>
                  </a:rPr>
                  <a:t>Control</a:t>
                </a:r>
              </a:p>
            </p:txBody>
          </p:sp>
        </p:grpSp>
        <p:sp>
          <p:nvSpPr>
            <p:cNvPr id="12" name="Right Arrow 47"/>
            <p:cNvSpPr/>
            <p:nvPr/>
          </p:nvSpPr>
          <p:spPr>
            <a:xfrm rot="5400000">
              <a:off x="6351007" y="3104306"/>
              <a:ext cx="632433" cy="240975"/>
            </a:xfrm>
            <a:prstGeom prst="rightArrow">
              <a:avLst/>
            </a:prstGeom>
            <a:solidFill>
              <a:srgbClr val="8DA2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3" name="Rectangle 50"/>
            <p:cNvSpPr/>
            <p:nvPr/>
          </p:nvSpPr>
          <p:spPr>
            <a:xfrm>
              <a:off x="6819708" y="3025440"/>
              <a:ext cx="795343" cy="282909"/>
            </a:xfrm>
            <a:prstGeom prst="rect">
              <a:avLst/>
            </a:prstGeom>
          </p:spPr>
          <p:txBody>
            <a:bodyPr wrap="none">
              <a:spAutoFit/>
            </a:bodyPr>
            <a:lstStyle/>
            <a:p>
              <a:r>
                <a:rPr lang="en-US" sz="1863" dirty="0">
                  <a:solidFill>
                    <a:srgbClr val="FFFFFF"/>
                  </a:solidFill>
                  <a:latin typeface="Segoe UI"/>
                  <a:cs typeface="Segoe UI"/>
                </a:rPr>
                <a:t>Children</a:t>
              </a:r>
            </a:p>
          </p:txBody>
        </p:sp>
      </p:grpSp>
      <p:sp>
        <p:nvSpPr>
          <p:cNvPr id="15" name="Rechteck 14"/>
          <p:cNvSpPr/>
          <p:nvPr/>
        </p:nvSpPr>
        <p:spPr>
          <a:xfrm>
            <a:off x="6917413" y="2944585"/>
            <a:ext cx="4007244" cy="42325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21913" tIns="60957" rIns="121913" bIns="60957" rtlCol="0" anchor="ctr"/>
          <a:lstStyle/>
          <a:p>
            <a:pPr algn="ctr"/>
            <a:r>
              <a:rPr lang="de-DE" sz="1863" dirty="0">
                <a:latin typeface="Segoe UI"/>
                <a:cs typeface="Segoe UI"/>
              </a:rPr>
              <a:t>Layout</a:t>
            </a:r>
          </a:p>
        </p:txBody>
      </p:sp>
    </p:spTree>
    <p:extLst>
      <p:ext uri="{BB962C8B-B14F-4D97-AF65-F5344CB8AC3E}">
        <p14:creationId xmlns:p14="http://schemas.microsoft.com/office/powerpoint/2010/main" val="1422880856"/>
      </p:ext>
    </p:extLst>
  </p:cSld>
  <p:clrMapOvr>
    <a:masterClrMapping/>
  </p:clrMapOvr>
  <mc:AlternateContent xmlns:mc="http://schemas.openxmlformats.org/markup-compatibility/2006" xmlns:p14="http://schemas.microsoft.com/office/powerpoint/2010/main">
    <mc:Choice Requires="p14">
      <p:transition p14:dur="0" advTm="102115"/>
    </mc:Choice>
    <mc:Fallback xmlns="">
      <p:transition advTm="1021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30863E-7 4.20241E-6 L -0.00226 0.21012 " pathEditMode="relative" rAng="0" ptsTypes="AA">
                                      <p:cBhvr>
                                        <p:cTn id="6" dur="1000" fill="hold"/>
                                        <p:tgtEl>
                                          <p:spTgt spid="15"/>
                                        </p:tgtEl>
                                        <p:attrNameLst>
                                          <p:attrName>ppt_x</p:attrName>
                                          <p:attrName>ppt_y</p:attrName>
                                        </p:attrNameLst>
                                      </p:cBhvr>
                                      <p:rCtr x="-122" y="10491"/>
                                    </p:animMotion>
                                  </p:childTnLst>
                                </p:cTn>
                              </p:par>
                              <p:par>
                                <p:cTn id="7" presetID="10" presetClass="exit" presetSubtype="0" fill="hold" grpId="1" nodeType="withEffect">
                                  <p:stCondLst>
                                    <p:cond delay="0"/>
                                  </p:stCondLst>
                                  <p:childTnLst>
                                    <p:animEffect transition="out" filter="fade">
                                      <p:cBhvr>
                                        <p:cTn id="8" dur="2000"/>
                                        <p:tgtEl>
                                          <p:spTgt spid="15"/>
                                        </p:tgtEl>
                                      </p:cBhvr>
                                    </p:animEffect>
                                    <p:set>
                                      <p:cBhvr>
                                        <p:cTn id="9" dur="1" fill="hold">
                                          <p:stCondLst>
                                            <p:cond delay="1999"/>
                                          </p:stCondLst>
                                        </p:cTn>
                                        <p:tgtEl>
                                          <p:spTgt spid="15"/>
                                        </p:tgtEl>
                                        <p:attrNameLst>
                                          <p:attrName>style.visibility</p:attrName>
                                        </p:attrNameLst>
                                      </p:cBhvr>
                                      <p:to>
                                        <p:strVal val="hidden"/>
                                      </p:to>
                                    </p:set>
                                  </p:childTnLst>
                                </p:cTn>
                              </p:par>
                              <p:par>
                                <p:cTn id="10" presetID="9"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1000"/>
                                        <p:tgtEl>
                                          <p:spTgt spid="48"/>
                                        </p:tgtEl>
                                      </p:cBhvr>
                                    </p:animEffect>
                                  </p:childTnLst>
                                </p:cTn>
                              </p:par>
                              <p:par>
                                <p:cTn id="13" presetID="9"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410">
                                            <p:txEl>
                                              <p:pRg st="1" end="1"/>
                                            </p:txEl>
                                          </p:spTgt>
                                        </p:tgtEl>
                                        <p:attrNameLst>
                                          <p:attrName>style.visibility</p:attrName>
                                        </p:attrNameLst>
                                      </p:cBhvr>
                                      <p:to>
                                        <p:strVal val="visible"/>
                                      </p:to>
                                    </p:set>
                                    <p:animEffect transition="in" filter="fade">
                                      <p:cBhvr>
                                        <p:cTn id="20" dur="500"/>
                                        <p:tgtEl>
                                          <p:spTgt spid="17410">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410">
                                            <p:txEl>
                                              <p:pRg st="2" end="2"/>
                                            </p:txEl>
                                          </p:spTgt>
                                        </p:tgtEl>
                                        <p:attrNameLst>
                                          <p:attrName>style.visibility</p:attrName>
                                        </p:attrNameLst>
                                      </p:cBhvr>
                                      <p:to>
                                        <p:strVal val="visible"/>
                                      </p:to>
                                    </p:set>
                                    <p:animEffect transition="in" filter="fade">
                                      <p:cBhvr>
                                        <p:cTn id="23" dur="500"/>
                                        <p:tgtEl>
                                          <p:spTgt spid="17410">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410">
                                            <p:txEl>
                                              <p:pRg st="3" end="3"/>
                                            </p:txEl>
                                          </p:spTgt>
                                        </p:tgtEl>
                                        <p:attrNameLst>
                                          <p:attrName>style.visibility</p:attrName>
                                        </p:attrNameLst>
                                      </p:cBhvr>
                                      <p:to>
                                        <p:strVal val="visible"/>
                                      </p:to>
                                    </p:set>
                                    <p:animEffect transition="in" filter="fade">
                                      <p:cBhvr>
                                        <p:cTn id="26" dur="500"/>
                                        <p:tgtEl>
                                          <p:spTgt spid="1741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410">
                                            <p:txEl>
                                              <p:pRg st="4" end="4"/>
                                            </p:txEl>
                                          </p:spTgt>
                                        </p:tgtEl>
                                        <p:attrNameLst>
                                          <p:attrName>style.visibility</p:attrName>
                                        </p:attrNameLst>
                                      </p:cBhvr>
                                      <p:to>
                                        <p:strVal val="visible"/>
                                      </p:to>
                                    </p:set>
                                    <p:animEffect transition="in" filter="fade">
                                      <p:cBhvr>
                                        <p:cTn id="29" dur="500"/>
                                        <p:tgtEl>
                                          <p:spTgt spid="17410">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410">
                                            <p:txEl>
                                              <p:pRg st="5" end="5"/>
                                            </p:txEl>
                                          </p:spTgt>
                                        </p:tgtEl>
                                        <p:attrNameLst>
                                          <p:attrName>style.visibility</p:attrName>
                                        </p:attrNameLst>
                                      </p:cBhvr>
                                      <p:to>
                                        <p:strVal val="visible"/>
                                      </p:to>
                                    </p:set>
                                    <p:animEffect transition="in" filter="fade">
                                      <p:cBhvr>
                                        <p:cTn id="32" dur="500"/>
                                        <p:tgtEl>
                                          <p:spTgt spid="17410">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410">
                                            <p:txEl>
                                              <p:pRg st="6" end="6"/>
                                            </p:txEl>
                                          </p:spTgt>
                                        </p:tgtEl>
                                        <p:attrNameLst>
                                          <p:attrName>style.visibility</p:attrName>
                                        </p:attrNameLst>
                                      </p:cBhvr>
                                      <p:to>
                                        <p:strVal val="visible"/>
                                      </p:to>
                                    </p:set>
                                    <p:animEffect transition="in" filter="fade">
                                      <p:cBhvr>
                                        <p:cTn id="35" dur="500"/>
                                        <p:tgtEl>
                                          <p:spTgt spid="174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P spid="48" grpId="0" animBg="1"/>
      <p:bldP spid="15" grpId="0" animBg="1"/>
      <p:bldP spid="15"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0058400" cy="1609344"/>
          </a:xfrm>
        </p:spPr>
        <p:txBody>
          <a:bodyPr/>
          <a:lstStyle/>
          <a:p>
            <a:r>
              <a:rPr lang="en-US" dirty="0">
                <a:solidFill>
                  <a:schemeClr val="tx1"/>
                </a:solidFill>
              </a:rPr>
              <a:t>Providing Behavior</a:t>
            </a:r>
          </a:p>
        </p:txBody>
      </p:sp>
      <p:sp>
        <p:nvSpPr>
          <p:cNvPr id="6" name="Rectangle 5"/>
          <p:cNvSpPr/>
          <p:nvPr/>
        </p:nvSpPr>
        <p:spPr>
          <a:xfrm>
            <a:off x="2756648" y="2237647"/>
            <a:ext cx="8082803" cy="3110194"/>
          </a:xfrm>
          <a:prstGeom prst="rect">
            <a:avLst/>
          </a:prstGeom>
          <a:ln>
            <a:noFill/>
          </a:ln>
        </p:spPr>
        <p:txBody>
          <a:bodyPr wrap="square" lIns="121913" tIns="60957" rIns="121913" bIns="60957">
            <a:spAutoFit/>
          </a:bodyPr>
          <a:lstStyle/>
          <a:p>
            <a:r>
              <a:rPr lang="en-US" sz="2157" dirty="0">
                <a:latin typeface="Menlo"/>
              </a:rPr>
              <a:t>var entry = new Entry</a:t>
            </a:r>
            <a:br>
              <a:rPr lang="en-US" sz="2157" dirty="0">
                <a:latin typeface="Menlo"/>
              </a:rPr>
            </a:br>
            <a:r>
              <a:rPr lang="en-US" sz="2157" dirty="0">
                <a:latin typeface="Menlo"/>
              </a:rPr>
              <a:t>{</a:t>
            </a:r>
            <a:br>
              <a:rPr lang="en-US" sz="2157" dirty="0">
                <a:latin typeface="Menlo"/>
              </a:rPr>
            </a:br>
            <a:r>
              <a:rPr lang="en-US" sz="2157" dirty="0">
                <a:latin typeface="Menlo"/>
              </a:rPr>
              <a:t>   Placeholder = "Enter text",</a:t>
            </a:r>
            <a:br>
              <a:rPr lang="en-US" sz="2157" dirty="0">
                <a:latin typeface="Menlo"/>
              </a:rPr>
            </a:br>
            <a:r>
              <a:rPr lang="en-US" sz="2157" dirty="0">
                <a:latin typeface="Menlo"/>
              </a:rPr>
              <a:t>   Keyboard = Keyboard.Email</a:t>
            </a:r>
            <a:br>
              <a:rPr lang="en-US" sz="2157" dirty="0">
                <a:latin typeface="Menlo"/>
              </a:rPr>
            </a:br>
            <a:r>
              <a:rPr lang="en-US" sz="2157" dirty="0">
                <a:latin typeface="Menlo"/>
              </a:rPr>
              <a:t>};</a:t>
            </a:r>
            <a:br>
              <a:rPr lang="en-US" sz="2157" dirty="0">
                <a:latin typeface="Menlo"/>
              </a:rPr>
            </a:br>
            <a:br>
              <a:rPr lang="en-US" sz="2157" dirty="0">
                <a:latin typeface="Menlo"/>
              </a:rPr>
            </a:br>
            <a:r>
              <a:rPr lang="en-US" sz="2157" dirty="0" err="1">
                <a:latin typeface="Menlo"/>
              </a:rPr>
              <a:t>entry.TextChanged</a:t>
            </a:r>
            <a:r>
              <a:rPr lang="en-US" sz="2157" dirty="0">
                <a:latin typeface="Menlo"/>
              </a:rPr>
              <a:t> += (sender, e) =&gt; {</a:t>
            </a:r>
            <a:br>
              <a:rPr lang="en-US" sz="2157" dirty="0">
                <a:latin typeface="Menlo"/>
              </a:rPr>
            </a:br>
            <a:r>
              <a:rPr lang="en-US" sz="2157" dirty="0">
                <a:latin typeface="Menlo"/>
              </a:rPr>
              <a:t>    // Input changed</a:t>
            </a:r>
            <a:br>
              <a:rPr lang="en-US" sz="2157" dirty="0">
                <a:latin typeface="Menlo"/>
              </a:rPr>
            </a:br>
            <a:r>
              <a:rPr lang="en-US" sz="2157" dirty="0">
                <a:latin typeface="Menlo"/>
              </a:rPr>
              <a:t>};</a:t>
            </a:r>
            <a:r>
              <a:rPr lang="en-US" sz="2157" dirty="0"/>
              <a:t> </a:t>
            </a:r>
            <a:endParaRPr lang="en-US" sz="2157" dirty="0">
              <a:highlight>
                <a:srgbClr val="FFFFFF"/>
              </a:highlight>
              <a:latin typeface="Consolas"/>
            </a:endParaRPr>
          </a:p>
        </p:txBody>
      </p:sp>
      <p:grpSp>
        <p:nvGrpSpPr>
          <p:cNvPr id="5" name="Gruppierung 4"/>
          <p:cNvGrpSpPr/>
          <p:nvPr/>
        </p:nvGrpSpPr>
        <p:grpSpPr>
          <a:xfrm>
            <a:off x="1108879" y="1607021"/>
            <a:ext cx="8082803" cy="1490442"/>
            <a:chOff x="831659" y="1205072"/>
            <a:chExt cx="6062102" cy="1117990"/>
          </a:xfrm>
        </p:grpSpPr>
        <p:sp>
          <p:nvSpPr>
            <p:cNvPr id="2" name="Rectangle 1"/>
            <p:cNvSpPr/>
            <p:nvPr/>
          </p:nvSpPr>
          <p:spPr>
            <a:xfrm>
              <a:off x="831659" y="1205072"/>
              <a:ext cx="6062102" cy="271592"/>
            </a:xfrm>
            <a:prstGeom prst="rect">
              <a:avLst/>
            </a:prstGeom>
          </p:spPr>
          <p:txBody>
            <a:bodyPr wrap="square">
              <a:spAutoFit/>
            </a:bodyPr>
            <a:lstStyle/>
            <a:p>
              <a:r>
                <a:rPr lang="en-US" sz="1765" dirty="0">
                  <a:latin typeface="Segoe UI"/>
                  <a:cs typeface="Segoe UI"/>
                </a:rPr>
                <a:t>Controls expose </a:t>
              </a:r>
              <a:r>
                <a:rPr lang="en-US" sz="1765" i="1" dirty="0">
                  <a:latin typeface="Segoe UI"/>
                  <a:cs typeface="Segoe UI"/>
                </a:rPr>
                <a:t>properties</a:t>
              </a:r>
              <a:r>
                <a:rPr lang="en-US" sz="1765" dirty="0">
                  <a:latin typeface="Segoe UI"/>
                  <a:cs typeface="Segoe UI"/>
                </a:rPr>
                <a:t> to alter visualization </a:t>
              </a:r>
            </a:p>
          </p:txBody>
        </p:sp>
        <p:cxnSp>
          <p:nvCxnSpPr>
            <p:cNvPr id="8" name="Straight Arrow Connector 7"/>
            <p:cNvCxnSpPr>
              <a:cxnSpLocks/>
            </p:cNvCxnSpPr>
            <p:nvPr/>
          </p:nvCxnSpPr>
          <p:spPr>
            <a:xfrm>
              <a:off x="1173365" y="1587149"/>
              <a:ext cx="894121" cy="735913"/>
            </a:xfrm>
            <a:prstGeom prst="bentConnector3">
              <a:avLst>
                <a:gd name="adj1" fmla="val -369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7" name="Gruppierung 6"/>
          <p:cNvGrpSpPr/>
          <p:nvPr/>
        </p:nvGrpSpPr>
        <p:grpSpPr>
          <a:xfrm>
            <a:off x="1214711" y="4449621"/>
            <a:ext cx="7976972" cy="1376360"/>
            <a:chOff x="911032" y="3337323"/>
            <a:chExt cx="5982729" cy="1032416"/>
          </a:xfrm>
        </p:grpSpPr>
        <p:sp>
          <p:nvSpPr>
            <p:cNvPr id="3" name="Rectangle 2"/>
            <p:cNvSpPr/>
            <p:nvPr/>
          </p:nvSpPr>
          <p:spPr>
            <a:xfrm>
              <a:off x="911032" y="4098147"/>
              <a:ext cx="5982729" cy="271592"/>
            </a:xfrm>
            <a:prstGeom prst="rect">
              <a:avLst/>
            </a:prstGeom>
          </p:spPr>
          <p:txBody>
            <a:bodyPr wrap="square">
              <a:spAutoFit/>
            </a:bodyPr>
            <a:lstStyle/>
            <a:p>
              <a:r>
                <a:rPr lang="en-US" sz="1765" dirty="0">
                  <a:latin typeface="Segoe UI"/>
                  <a:cs typeface="Segoe UI"/>
                </a:rPr>
                <a:t>Controls expose </a:t>
              </a:r>
              <a:r>
                <a:rPr lang="en-US" sz="1765" i="1" dirty="0">
                  <a:latin typeface="Segoe UI"/>
                  <a:cs typeface="Segoe UI"/>
                </a:rPr>
                <a:t>events</a:t>
              </a:r>
              <a:r>
                <a:rPr lang="en-US" sz="1765" dirty="0">
                  <a:latin typeface="Segoe UI"/>
                  <a:cs typeface="Segoe UI"/>
                </a:rPr>
                <a:t> to provide interactive behavior</a:t>
              </a:r>
            </a:p>
          </p:txBody>
        </p:sp>
        <p:cxnSp>
          <p:nvCxnSpPr>
            <p:cNvPr id="10" name="Straight Arrow Connector 9"/>
            <p:cNvCxnSpPr/>
            <p:nvPr/>
          </p:nvCxnSpPr>
          <p:spPr>
            <a:xfrm flipV="1">
              <a:off x="1173365" y="3337323"/>
              <a:ext cx="894121" cy="749585"/>
            </a:xfrm>
            <a:prstGeom prst="bentConnector3">
              <a:avLst>
                <a:gd name="adj1" fmla="val -375"/>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535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EB54AC-2E00-4B23-BF47-B2F98623AED5}"/>
              </a:ext>
            </a:extLst>
          </p:cNvPr>
          <p:cNvSpPr>
            <a:spLocks noGrp="1"/>
          </p:cNvSpPr>
          <p:nvPr>
            <p:ph type="body" sz="quarter" idx="13"/>
          </p:nvPr>
        </p:nvSpPr>
        <p:spPr/>
        <p:txBody>
          <a:bodyPr>
            <a:normAutofit fontScale="47500" lnSpcReduction="20000"/>
          </a:bodyPr>
          <a:lstStyle/>
          <a:p>
            <a:pPr marL="0" indent="0">
              <a:buNone/>
            </a:pPr>
            <a:r>
              <a:rPr lang="en-US" dirty="0"/>
              <a:t>Coding </a:t>
            </a:r>
          </a:p>
          <a:p>
            <a:pPr marL="0" indent="0">
              <a:buNone/>
            </a:pPr>
            <a:r>
              <a:rPr lang="en-US" dirty="0"/>
              <a:t>Time</a:t>
            </a:r>
          </a:p>
        </p:txBody>
      </p:sp>
    </p:spTree>
    <p:extLst>
      <p:ext uri="{BB962C8B-B14F-4D97-AF65-F5344CB8AC3E}">
        <p14:creationId xmlns:p14="http://schemas.microsoft.com/office/powerpoint/2010/main" val="3829464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9D56FD-BE94-4CA0-B9E9-72DA634FEF57}"/>
              </a:ext>
            </a:extLst>
          </p:cNvPr>
          <p:cNvSpPr txBox="1"/>
          <p:nvPr/>
        </p:nvSpPr>
        <p:spPr>
          <a:xfrm>
            <a:off x="895350" y="2596039"/>
            <a:ext cx="9634537" cy="1077218"/>
          </a:xfrm>
          <a:prstGeom prst="rect">
            <a:avLst/>
          </a:prstGeom>
          <a:noFill/>
        </p:spPr>
        <p:txBody>
          <a:bodyPr wrap="square" rtlCol="0">
            <a:spAutoFit/>
          </a:bodyPr>
          <a:lstStyle/>
          <a:p>
            <a:r>
              <a:rPr lang="en-US" sz="3200" dirty="0"/>
              <a:t>https://github.com/codrinamerigo/DCCDemoMauiApp</a:t>
            </a:r>
          </a:p>
        </p:txBody>
      </p:sp>
    </p:spTree>
    <p:extLst>
      <p:ext uri="{BB962C8B-B14F-4D97-AF65-F5344CB8AC3E}">
        <p14:creationId xmlns:p14="http://schemas.microsoft.com/office/powerpoint/2010/main" val="2553343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DB5A26C4-595D-4AC0-9115-B0FD66C72DA3}"/>
              </a:ext>
            </a:extLst>
          </p:cNvPr>
          <p:cNvSpPr>
            <a:spLocks noGrp="1"/>
          </p:cNvSpPr>
          <p:nvPr>
            <p:ph type="ctrTitle"/>
          </p:nvPr>
        </p:nvSpPr>
        <p:spPr>
          <a:xfrm>
            <a:off x="1051560" y="2259750"/>
            <a:ext cx="9966960" cy="2338499"/>
          </a:xfrm>
        </p:spPr>
        <p:txBody>
          <a:bodyPr/>
          <a:lstStyle/>
          <a:p>
            <a:r>
              <a:rPr lang="en-US" sz="9600" b="1" dirty="0"/>
              <a:t>MVVM &amp; Data Binding</a:t>
            </a:r>
            <a:br>
              <a:rPr lang="en-US" dirty="0"/>
            </a:br>
            <a:endParaRPr lang="en-US" dirty="0"/>
          </a:p>
        </p:txBody>
      </p:sp>
      <p:sp>
        <p:nvSpPr>
          <p:cNvPr id="34" name="Subtitle 33">
            <a:extLst>
              <a:ext uri="{FF2B5EF4-FFF2-40B4-BE49-F238E27FC236}">
                <a16:creationId xmlns:a16="http://schemas.microsoft.com/office/drawing/2014/main" id="{D3C67C90-F4F9-4FB1-A2B6-D1C52CA314D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2427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A21DB01-2881-489E-83BA-8CA016D91412}"/>
              </a:ext>
            </a:extLst>
          </p:cNvPr>
          <p:cNvSpPr txBox="1"/>
          <p:nvPr/>
        </p:nvSpPr>
        <p:spPr>
          <a:xfrm>
            <a:off x="5525972" y="795667"/>
            <a:ext cx="1140056" cy="584775"/>
          </a:xfrm>
          <a:prstGeom prst="rect">
            <a:avLst/>
          </a:prstGeom>
          <a:noFill/>
        </p:spPr>
        <p:txBody>
          <a:bodyPr wrap="none" rtlCol="0">
            <a:spAutoFit/>
          </a:bodyPr>
          <a:lstStyle/>
          <a:p>
            <a:r>
              <a:rPr lang="en-US" sz="3200" dirty="0">
                <a:latin typeface="+mj-lt"/>
              </a:rPr>
              <a:t>MVVM</a:t>
            </a:r>
          </a:p>
        </p:txBody>
      </p:sp>
      <p:sp>
        <p:nvSpPr>
          <p:cNvPr id="10" name="TextBox 9">
            <a:extLst>
              <a:ext uri="{FF2B5EF4-FFF2-40B4-BE49-F238E27FC236}">
                <a16:creationId xmlns:a16="http://schemas.microsoft.com/office/drawing/2014/main" id="{1CB6AE2D-9A7C-4EC8-8C8A-C740E39BD672}"/>
              </a:ext>
            </a:extLst>
          </p:cNvPr>
          <p:cNvSpPr txBox="1"/>
          <p:nvPr/>
        </p:nvSpPr>
        <p:spPr>
          <a:xfrm>
            <a:off x="1085857" y="3742612"/>
            <a:ext cx="2295027" cy="584775"/>
          </a:xfrm>
          <a:prstGeom prst="rect">
            <a:avLst/>
          </a:prstGeom>
          <a:noFill/>
        </p:spPr>
        <p:txBody>
          <a:bodyPr wrap="square">
            <a:spAutoFit/>
          </a:bodyPr>
          <a:lstStyle/>
          <a:p>
            <a:r>
              <a:rPr lang="en-US" sz="3200" dirty="0" err="1">
                <a:latin typeface="+mj-lt"/>
              </a:rPr>
              <a:t>ReactiveUI</a:t>
            </a:r>
            <a:endParaRPr lang="en-US" sz="3200" dirty="0">
              <a:latin typeface="+mj-lt"/>
            </a:endParaRPr>
          </a:p>
        </p:txBody>
      </p:sp>
      <p:sp>
        <p:nvSpPr>
          <p:cNvPr id="11" name="Rectangle 10">
            <a:extLst>
              <a:ext uri="{FF2B5EF4-FFF2-40B4-BE49-F238E27FC236}">
                <a16:creationId xmlns:a16="http://schemas.microsoft.com/office/drawing/2014/main" id="{929FBEC6-A7A2-4F57-967C-CCCF909A2974}"/>
              </a:ext>
            </a:extLst>
          </p:cNvPr>
          <p:cNvSpPr/>
          <p:nvPr/>
        </p:nvSpPr>
        <p:spPr>
          <a:xfrm>
            <a:off x="5574353" y="2178315"/>
            <a:ext cx="1270799" cy="721895"/>
          </a:xfrm>
          <a:prstGeom prst="rect">
            <a:avLst/>
          </a:prstGeom>
          <a:solidFill>
            <a:srgbClr val="9526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ViewModel</a:t>
            </a:r>
          </a:p>
        </p:txBody>
      </p:sp>
      <p:sp>
        <p:nvSpPr>
          <p:cNvPr id="12" name="Rectangle 11">
            <a:extLst>
              <a:ext uri="{FF2B5EF4-FFF2-40B4-BE49-F238E27FC236}">
                <a16:creationId xmlns:a16="http://schemas.microsoft.com/office/drawing/2014/main" id="{A3F75422-1D5B-438D-9A89-74ED59C67DD2}"/>
              </a:ext>
            </a:extLst>
          </p:cNvPr>
          <p:cNvSpPr/>
          <p:nvPr/>
        </p:nvSpPr>
        <p:spPr>
          <a:xfrm>
            <a:off x="7587470" y="2178314"/>
            <a:ext cx="1034716" cy="721895"/>
          </a:xfrm>
          <a:prstGeom prst="rect">
            <a:avLst/>
          </a:prstGeom>
          <a:solidFill>
            <a:srgbClr val="9526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3" name="Rectangle 12">
            <a:extLst>
              <a:ext uri="{FF2B5EF4-FFF2-40B4-BE49-F238E27FC236}">
                <a16:creationId xmlns:a16="http://schemas.microsoft.com/office/drawing/2014/main" id="{722F8642-6991-48A0-9464-2754F44DC514}"/>
              </a:ext>
            </a:extLst>
          </p:cNvPr>
          <p:cNvSpPr/>
          <p:nvPr/>
        </p:nvSpPr>
        <p:spPr>
          <a:xfrm>
            <a:off x="8946310" y="4332488"/>
            <a:ext cx="1034716" cy="721895"/>
          </a:xfrm>
          <a:prstGeom prst="rect">
            <a:avLst/>
          </a:prstGeom>
          <a:solidFill>
            <a:srgbClr val="9526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14" name="Rectangle 13">
            <a:extLst>
              <a:ext uri="{FF2B5EF4-FFF2-40B4-BE49-F238E27FC236}">
                <a16:creationId xmlns:a16="http://schemas.microsoft.com/office/drawing/2014/main" id="{3ED46675-3935-4105-88A3-854E265FEB5B}"/>
              </a:ext>
            </a:extLst>
          </p:cNvPr>
          <p:cNvSpPr/>
          <p:nvPr/>
        </p:nvSpPr>
        <p:spPr>
          <a:xfrm>
            <a:off x="8951695" y="5546010"/>
            <a:ext cx="1034716" cy="721895"/>
          </a:xfrm>
          <a:prstGeom prst="rect">
            <a:avLst/>
          </a:prstGeom>
          <a:solidFill>
            <a:srgbClr val="9526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Reducer</a:t>
            </a:r>
          </a:p>
        </p:txBody>
      </p:sp>
      <p:sp>
        <p:nvSpPr>
          <p:cNvPr id="15" name="Parallelogram 14">
            <a:extLst>
              <a:ext uri="{FF2B5EF4-FFF2-40B4-BE49-F238E27FC236}">
                <a16:creationId xmlns:a16="http://schemas.microsoft.com/office/drawing/2014/main" id="{C584D586-EBBC-40C0-8F9E-298568B3E0EF}"/>
              </a:ext>
            </a:extLst>
          </p:cNvPr>
          <p:cNvSpPr/>
          <p:nvPr/>
        </p:nvSpPr>
        <p:spPr>
          <a:xfrm>
            <a:off x="3779382" y="2178314"/>
            <a:ext cx="1270802" cy="721895"/>
          </a:xfrm>
          <a:prstGeom prst="parallelogram">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6" name="Parallelogram 15">
            <a:extLst>
              <a:ext uri="{FF2B5EF4-FFF2-40B4-BE49-F238E27FC236}">
                <a16:creationId xmlns:a16="http://schemas.microsoft.com/office/drawing/2014/main" id="{3B26343E-0446-451B-9F7D-8435BB43D69D}"/>
              </a:ext>
            </a:extLst>
          </p:cNvPr>
          <p:cNvSpPr/>
          <p:nvPr/>
        </p:nvSpPr>
        <p:spPr>
          <a:xfrm>
            <a:off x="6864878" y="4873909"/>
            <a:ext cx="1270802" cy="721895"/>
          </a:xfrm>
          <a:prstGeom prst="parallelogram">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7" name="Flowchart: Decision 16">
            <a:extLst>
              <a:ext uri="{FF2B5EF4-FFF2-40B4-BE49-F238E27FC236}">
                <a16:creationId xmlns:a16="http://schemas.microsoft.com/office/drawing/2014/main" id="{CBA290A1-EEE9-4796-B360-B52368ABBB09}"/>
              </a:ext>
            </a:extLst>
          </p:cNvPr>
          <p:cNvSpPr/>
          <p:nvPr/>
        </p:nvSpPr>
        <p:spPr>
          <a:xfrm>
            <a:off x="10111165" y="4972002"/>
            <a:ext cx="1942670" cy="599250"/>
          </a:xfrm>
          <a:prstGeom prst="flowChartDecisi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Message</a:t>
            </a:r>
          </a:p>
        </p:txBody>
      </p:sp>
      <p:cxnSp>
        <p:nvCxnSpPr>
          <p:cNvPr id="19" name="Straight Arrow Connector 18">
            <a:extLst>
              <a:ext uri="{FF2B5EF4-FFF2-40B4-BE49-F238E27FC236}">
                <a16:creationId xmlns:a16="http://schemas.microsoft.com/office/drawing/2014/main" id="{F6A1B16E-88DD-4F9E-99ED-650B36B7421F}"/>
              </a:ext>
            </a:extLst>
          </p:cNvPr>
          <p:cNvCxnSpPr>
            <a:cxnSpLocks/>
            <a:stCxn id="15" idx="0"/>
            <a:endCxn id="11" idx="0"/>
          </p:cNvCxnSpPr>
          <p:nvPr/>
        </p:nvCxnSpPr>
        <p:spPr>
          <a:xfrm rot="16200000" flipH="1">
            <a:off x="5312267" y="1280829"/>
            <a:ext cx="1" cy="1794970"/>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8">
            <a:extLst>
              <a:ext uri="{FF2B5EF4-FFF2-40B4-BE49-F238E27FC236}">
                <a16:creationId xmlns:a16="http://schemas.microsoft.com/office/drawing/2014/main" id="{1EE16FC7-42F1-4DF0-BECC-151969D51D0F}"/>
              </a:ext>
            </a:extLst>
          </p:cNvPr>
          <p:cNvCxnSpPr>
            <a:cxnSpLocks/>
          </p:cNvCxnSpPr>
          <p:nvPr/>
        </p:nvCxnSpPr>
        <p:spPr>
          <a:xfrm rot="16200000" flipH="1">
            <a:off x="7215165" y="1307864"/>
            <a:ext cx="1" cy="1782269"/>
          </a:xfrm>
          <a:prstGeom prst="bentConnector3">
            <a:avLst>
              <a:gd name="adj1" fmla="val -2286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8">
            <a:extLst>
              <a:ext uri="{FF2B5EF4-FFF2-40B4-BE49-F238E27FC236}">
                <a16:creationId xmlns:a16="http://schemas.microsoft.com/office/drawing/2014/main" id="{DF81A947-9427-4C6B-983D-B194681A1241}"/>
              </a:ext>
            </a:extLst>
          </p:cNvPr>
          <p:cNvCxnSpPr>
            <a:cxnSpLocks/>
            <a:stCxn id="15" idx="4"/>
            <a:endCxn id="11" idx="2"/>
          </p:cNvCxnSpPr>
          <p:nvPr/>
        </p:nvCxnSpPr>
        <p:spPr>
          <a:xfrm rot="16200000" flipH="1">
            <a:off x="5312268" y="2002724"/>
            <a:ext cx="1" cy="1794970"/>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8">
            <a:extLst>
              <a:ext uri="{FF2B5EF4-FFF2-40B4-BE49-F238E27FC236}">
                <a16:creationId xmlns:a16="http://schemas.microsoft.com/office/drawing/2014/main" id="{A413FEAD-6394-4CA4-8C8B-6E266CE93B8C}"/>
              </a:ext>
            </a:extLst>
          </p:cNvPr>
          <p:cNvCxnSpPr>
            <a:cxnSpLocks/>
          </p:cNvCxnSpPr>
          <p:nvPr/>
        </p:nvCxnSpPr>
        <p:spPr>
          <a:xfrm rot="16200000" flipH="1">
            <a:off x="7230942" y="2029757"/>
            <a:ext cx="1" cy="1782269"/>
          </a:xfrm>
          <a:prstGeom prst="bent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3EE8B1-E5F0-499F-95ED-3D99E3B55CE1}"/>
              </a:ext>
            </a:extLst>
          </p:cNvPr>
          <p:cNvCxnSpPr>
            <a:cxnSpLocks/>
            <a:stCxn id="16" idx="0"/>
            <a:endCxn id="13" idx="1"/>
          </p:cNvCxnSpPr>
          <p:nvPr/>
        </p:nvCxnSpPr>
        <p:spPr>
          <a:xfrm rot="5400000" flipH="1" flipV="1">
            <a:off x="8133058" y="4060658"/>
            <a:ext cx="180473" cy="14460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373B04B-AC37-4F07-82ED-13903240F994}"/>
              </a:ext>
            </a:extLst>
          </p:cNvPr>
          <p:cNvCxnSpPr>
            <a:cxnSpLocks/>
            <a:stCxn id="13" idx="3"/>
          </p:cNvCxnSpPr>
          <p:nvPr/>
        </p:nvCxnSpPr>
        <p:spPr>
          <a:xfrm>
            <a:off x="9981026" y="4693436"/>
            <a:ext cx="1220404" cy="2823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D9AD36F6-65DA-4792-A6E8-54C97D88DF23}"/>
              </a:ext>
            </a:extLst>
          </p:cNvPr>
          <p:cNvCxnSpPr>
            <a:cxnSpLocks/>
            <a:endCxn id="14" idx="3"/>
          </p:cNvCxnSpPr>
          <p:nvPr/>
        </p:nvCxnSpPr>
        <p:spPr>
          <a:xfrm rot="5400000">
            <a:off x="10427963" y="5133490"/>
            <a:ext cx="331917" cy="12150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42F1B9E-D40D-4DA1-996B-FD497F89D4AA}"/>
              </a:ext>
            </a:extLst>
          </p:cNvPr>
          <p:cNvCxnSpPr>
            <a:cxnSpLocks/>
            <a:endCxn id="16" idx="4"/>
          </p:cNvCxnSpPr>
          <p:nvPr/>
        </p:nvCxnSpPr>
        <p:spPr>
          <a:xfrm rot="10800000">
            <a:off x="7500279" y="5595805"/>
            <a:ext cx="1444278" cy="5680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E98BC89-3FC2-4F0F-A4A4-2C4AC4EC6D7B}"/>
              </a:ext>
            </a:extLst>
          </p:cNvPr>
          <p:cNvCxnSpPr>
            <a:cxnSpLocks/>
            <a:stCxn id="16" idx="2"/>
            <a:endCxn id="14" idx="0"/>
          </p:cNvCxnSpPr>
          <p:nvPr/>
        </p:nvCxnSpPr>
        <p:spPr>
          <a:xfrm>
            <a:off x="8045443" y="5234857"/>
            <a:ext cx="1423610" cy="3111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86DF535-1E72-4FBA-B31D-3C656110BCEE}"/>
              </a:ext>
            </a:extLst>
          </p:cNvPr>
          <p:cNvSpPr txBox="1"/>
          <p:nvPr/>
        </p:nvSpPr>
        <p:spPr>
          <a:xfrm>
            <a:off x="4698107" y="1683171"/>
            <a:ext cx="1162947" cy="307777"/>
          </a:xfrm>
          <a:prstGeom prst="rect">
            <a:avLst/>
          </a:prstGeom>
          <a:noFill/>
        </p:spPr>
        <p:txBody>
          <a:bodyPr wrap="none" rtlCol="0">
            <a:spAutoFit/>
          </a:bodyPr>
          <a:lstStyle/>
          <a:p>
            <a:r>
              <a:rPr lang="en-US" sz="1400" dirty="0"/>
              <a:t>Provide Values</a:t>
            </a:r>
          </a:p>
        </p:txBody>
      </p:sp>
      <p:sp>
        <p:nvSpPr>
          <p:cNvPr id="65" name="TextBox 64">
            <a:extLst>
              <a:ext uri="{FF2B5EF4-FFF2-40B4-BE49-F238E27FC236}">
                <a16:creationId xmlns:a16="http://schemas.microsoft.com/office/drawing/2014/main" id="{B47A52EC-622D-49B3-A418-5FA94FF9F2E3}"/>
              </a:ext>
            </a:extLst>
          </p:cNvPr>
          <p:cNvSpPr txBox="1"/>
          <p:nvPr/>
        </p:nvSpPr>
        <p:spPr>
          <a:xfrm>
            <a:off x="6286773" y="1691763"/>
            <a:ext cx="1888337" cy="307777"/>
          </a:xfrm>
          <a:prstGeom prst="rect">
            <a:avLst/>
          </a:prstGeom>
          <a:noFill/>
        </p:spPr>
        <p:txBody>
          <a:bodyPr wrap="none" rtlCol="0">
            <a:spAutoFit/>
          </a:bodyPr>
          <a:lstStyle/>
          <a:p>
            <a:r>
              <a:rPr lang="en-US" sz="1400" dirty="0"/>
              <a:t>View Bound to ViewModel</a:t>
            </a:r>
          </a:p>
        </p:txBody>
      </p:sp>
      <p:sp>
        <p:nvSpPr>
          <p:cNvPr id="66" name="TextBox 65">
            <a:extLst>
              <a:ext uri="{FF2B5EF4-FFF2-40B4-BE49-F238E27FC236}">
                <a16:creationId xmlns:a16="http://schemas.microsoft.com/office/drawing/2014/main" id="{2734967B-F29E-448A-BB61-AC12DB9BDE41}"/>
              </a:ext>
            </a:extLst>
          </p:cNvPr>
          <p:cNvSpPr txBox="1"/>
          <p:nvPr/>
        </p:nvSpPr>
        <p:spPr>
          <a:xfrm>
            <a:off x="4913133" y="3096143"/>
            <a:ext cx="732893" cy="307777"/>
          </a:xfrm>
          <a:prstGeom prst="rect">
            <a:avLst/>
          </a:prstGeom>
          <a:noFill/>
        </p:spPr>
        <p:txBody>
          <a:bodyPr wrap="none" rtlCol="0">
            <a:spAutoFit/>
          </a:bodyPr>
          <a:lstStyle/>
          <a:p>
            <a:r>
              <a:rPr lang="en-US" sz="1400" dirty="0"/>
              <a:t>Updates</a:t>
            </a:r>
          </a:p>
        </p:txBody>
      </p:sp>
      <p:sp>
        <p:nvSpPr>
          <p:cNvPr id="67" name="TextBox 66">
            <a:extLst>
              <a:ext uri="{FF2B5EF4-FFF2-40B4-BE49-F238E27FC236}">
                <a16:creationId xmlns:a16="http://schemas.microsoft.com/office/drawing/2014/main" id="{58642D8E-9DAF-40E1-8A07-7CB0FF23073F}"/>
              </a:ext>
            </a:extLst>
          </p:cNvPr>
          <p:cNvSpPr txBox="1"/>
          <p:nvPr/>
        </p:nvSpPr>
        <p:spPr>
          <a:xfrm>
            <a:off x="6431140" y="3100354"/>
            <a:ext cx="1514645" cy="307777"/>
          </a:xfrm>
          <a:prstGeom prst="rect">
            <a:avLst/>
          </a:prstGeom>
          <a:noFill/>
        </p:spPr>
        <p:txBody>
          <a:bodyPr wrap="none" rtlCol="0">
            <a:spAutoFit/>
          </a:bodyPr>
          <a:lstStyle/>
          <a:p>
            <a:r>
              <a:rPr lang="en-US" sz="1400" dirty="0"/>
              <a:t>Triggers Commands</a:t>
            </a:r>
          </a:p>
        </p:txBody>
      </p:sp>
      <p:sp>
        <p:nvSpPr>
          <p:cNvPr id="68" name="TextBox 67">
            <a:extLst>
              <a:ext uri="{FF2B5EF4-FFF2-40B4-BE49-F238E27FC236}">
                <a16:creationId xmlns:a16="http://schemas.microsoft.com/office/drawing/2014/main" id="{EE975F18-3842-4BD4-9B7D-78F3634517B3}"/>
              </a:ext>
            </a:extLst>
          </p:cNvPr>
          <p:cNvSpPr txBox="1"/>
          <p:nvPr/>
        </p:nvSpPr>
        <p:spPr>
          <a:xfrm>
            <a:off x="7783474" y="6163809"/>
            <a:ext cx="920445" cy="307777"/>
          </a:xfrm>
          <a:prstGeom prst="rect">
            <a:avLst/>
          </a:prstGeom>
          <a:noFill/>
        </p:spPr>
        <p:txBody>
          <a:bodyPr wrap="none" rtlCol="0">
            <a:spAutoFit/>
          </a:bodyPr>
          <a:lstStyle/>
          <a:p>
            <a:r>
              <a:rPr lang="en-US" sz="1400" dirty="0"/>
              <a:t>New Model</a:t>
            </a:r>
          </a:p>
        </p:txBody>
      </p:sp>
      <p:sp>
        <p:nvSpPr>
          <p:cNvPr id="69" name="TextBox 68">
            <a:extLst>
              <a:ext uri="{FF2B5EF4-FFF2-40B4-BE49-F238E27FC236}">
                <a16:creationId xmlns:a16="http://schemas.microsoft.com/office/drawing/2014/main" id="{A2566978-F667-42E3-8F85-7A0BCC45A359}"/>
              </a:ext>
            </a:extLst>
          </p:cNvPr>
          <p:cNvSpPr txBox="1"/>
          <p:nvPr/>
        </p:nvSpPr>
        <p:spPr>
          <a:xfrm>
            <a:off x="7600995" y="4382401"/>
            <a:ext cx="1236877" cy="307777"/>
          </a:xfrm>
          <a:prstGeom prst="rect">
            <a:avLst/>
          </a:prstGeom>
          <a:noFill/>
        </p:spPr>
        <p:txBody>
          <a:bodyPr wrap="none" rtlCol="0">
            <a:spAutoFit/>
          </a:bodyPr>
          <a:lstStyle/>
          <a:p>
            <a:r>
              <a:rPr lang="en-US" sz="1400" dirty="0"/>
              <a:t>Generated View</a:t>
            </a:r>
          </a:p>
        </p:txBody>
      </p:sp>
      <p:sp>
        <p:nvSpPr>
          <p:cNvPr id="73" name="TextBox 72">
            <a:extLst>
              <a:ext uri="{FF2B5EF4-FFF2-40B4-BE49-F238E27FC236}">
                <a16:creationId xmlns:a16="http://schemas.microsoft.com/office/drawing/2014/main" id="{F5F9B475-21ED-4E6D-B566-BD96D66A485A}"/>
              </a:ext>
            </a:extLst>
          </p:cNvPr>
          <p:cNvSpPr txBox="1"/>
          <p:nvPr/>
        </p:nvSpPr>
        <p:spPr>
          <a:xfrm>
            <a:off x="10015995" y="4392745"/>
            <a:ext cx="938014" cy="307777"/>
          </a:xfrm>
          <a:prstGeom prst="rect">
            <a:avLst/>
          </a:prstGeom>
          <a:noFill/>
        </p:spPr>
        <p:txBody>
          <a:bodyPr wrap="none" rtlCol="0">
            <a:spAutoFit/>
          </a:bodyPr>
          <a:lstStyle/>
          <a:p>
            <a:r>
              <a:rPr lang="en-US" sz="1400" dirty="0"/>
              <a:t>User Action</a:t>
            </a:r>
          </a:p>
        </p:txBody>
      </p:sp>
      <p:sp>
        <p:nvSpPr>
          <p:cNvPr id="38" name="TextBox 37">
            <a:extLst>
              <a:ext uri="{FF2B5EF4-FFF2-40B4-BE49-F238E27FC236}">
                <a16:creationId xmlns:a16="http://schemas.microsoft.com/office/drawing/2014/main" id="{5206E925-3E80-432C-B950-3AD750B54C3C}"/>
              </a:ext>
            </a:extLst>
          </p:cNvPr>
          <p:cNvSpPr txBox="1"/>
          <p:nvPr/>
        </p:nvSpPr>
        <p:spPr>
          <a:xfrm>
            <a:off x="8875940" y="3438038"/>
            <a:ext cx="1140055" cy="584775"/>
          </a:xfrm>
          <a:prstGeom prst="rect">
            <a:avLst/>
          </a:prstGeom>
          <a:noFill/>
        </p:spPr>
        <p:txBody>
          <a:bodyPr wrap="square">
            <a:spAutoFit/>
          </a:bodyPr>
          <a:lstStyle/>
          <a:p>
            <a:r>
              <a:rPr lang="en-US" sz="3200" dirty="0">
                <a:latin typeface="+mj-lt"/>
              </a:rPr>
              <a:t>MVU</a:t>
            </a:r>
          </a:p>
        </p:txBody>
      </p:sp>
      <p:pic>
        <p:nvPicPr>
          <p:cNvPr id="2050" name="Picture 2" descr="ReactiveUI/README.md at main · reactiveui/ReactiveUI · GitHub">
            <a:extLst>
              <a:ext uri="{FF2B5EF4-FFF2-40B4-BE49-F238E27FC236}">
                <a16:creationId xmlns:a16="http://schemas.microsoft.com/office/drawing/2014/main" id="{217F555C-A8D0-45A2-9CEA-6D51CCDF9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291" y="4610555"/>
            <a:ext cx="1657350" cy="1657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BF3017-9049-4A9E-8BE3-71322E74119F}"/>
              </a:ext>
            </a:extLst>
          </p:cNvPr>
          <p:cNvSpPr>
            <a:spLocks noGrp="1"/>
          </p:cNvSpPr>
          <p:nvPr>
            <p:ph type="title"/>
          </p:nvPr>
        </p:nvSpPr>
        <p:spPr>
          <a:xfrm>
            <a:off x="0" y="19434"/>
            <a:ext cx="4698107" cy="1609344"/>
          </a:xfrm>
        </p:spPr>
        <p:txBody>
          <a:bodyPr/>
          <a:lstStyle/>
          <a:p>
            <a:r>
              <a:rPr lang="en-US" dirty="0"/>
              <a:t>Modern Patterns</a:t>
            </a:r>
          </a:p>
        </p:txBody>
      </p:sp>
    </p:spTree>
    <p:extLst>
      <p:ext uri="{BB962C8B-B14F-4D97-AF65-F5344CB8AC3E}">
        <p14:creationId xmlns:p14="http://schemas.microsoft.com/office/powerpoint/2010/main" val="23459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animBg="1"/>
      <p:bldP spid="13" grpId="0" animBg="1"/>
      <p:bldP spid="14" grpId="0" animBg="1"/>
      <p:bldP spid="15" grpId="0" animBg="1"/>
      <p:bldP spid="16" grpId="0" animBg="1"/>
      <p:bldP spid="17" grpId="0" animBg="1"/>
      <p:bldP spid="64" grpId="0"/>
      <p:bldP spid="65" grpId="0"/>
      <p:bldP spid="66" grpId="0"/>
      <p:bldP spid="67" grpId="0"/>
      <p:bldP spid="68" grpId="0"/>
      <p:bldP spid="69" grpId="0"/>
      <p:bldP spid="73"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4313" dirty="0">
                <a:solidFill>
                  <a:schemeClr val="tx1"/>
                </a:solidFill>
              </a:rPr>
              <a:t>Model-View-</a:t>
            </a:r>
            <a:r>
              <a:rPr lang="en-US" sz="4313" dirty="0" err="1">
                <a:solidFill>
                  <a:schemeClr val="tx1"/>
                </a:solidFill>
              </a:rPr>
              <a:t>ViewModel</a:t>
            </a:r>
            <a:endParaRPr lang="en-US" sz="4313" dirty="0">
              <a:solidFill>
                <a:schemeClr val="tx1"/>
              </a:solidFill>
            </a:endParaRPr>
          </a:p>
        </p:txBody>
      </p:sp>
      <p:sp>
        <p:nvSpPr>
          <p:cNvPr id="3" name="Rectangle 2"/>
          <p:cNvSpPr/>
          <p:nvPr/>
        </p:nvSpPr>
        <p:spPr>
          <a:xfrm>
            <a:off x="501941" y="2629811"/>
            <a:ext cx="3037016" cy="1213536"/>
          </a:xfrm>
          <a:prstGeom prst="rect">
            <a:avLst/>
          </a:prstGeom>
          <a:solidFill>
            <a:srgbClr val="A252FF"/>
          </a:solidFill>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r>
              <a:rPr lang="en-US" sz="3235" dirty="0">
                <a:solidFill>
                  <a:schemeClr val="tx1"/>
                </a:solidFill>
                <a:latin typeface="Helvetica"/>
                <a:cs typeface="Helvetica"/>
              </a:rPr>
              <a:t>Model</a:t>
            </a:r>
          </a:p>
        </p:txBody>
      </p:sp>
      <p:sp>
        <p:nvSpPr>
          <p:cNvPr id="4" name="Rectangle 3"/>
          <p:cNvSpPr/>
          <p:nvPr/>
        </p:nvSpPr>
        <p:spPr>
          <a:xfrm>
            <a:off x="8801729" y="2588778"/>
            <a:ext cx="3037016" cy="1213536"/>
          </a:xfrm>
          <a:prstGeom prst="rect">
            <a:avLst/>
          </a:prstGeom>
          <a:solidFill>
            <a:schemeClr val="accent1"/>
          </a:solidFill>
        </p:spPr>
        <p:style>
          <a:lnRef idx="1">
            <a:schemeClr val="accent3"/>
          </a:lnRef>
          <a:fillRef idx="3">
            <a:schemeClr val="accent3"/>
          </a:fillRef>
          <a:effectRef idx="2">
            <a:schemeClr val="accent3"/>
          </a:effectRef>
          <a:fontRef idx="minor">
            <a:schemeClr val="lt1"/>
          </a:fontRef>
        </p:style>
        <p:txBody>
          <a:bodyPr lIns="121913" tIns="60957" rIns="121913" bIns="60957" rtlCol="0" anchor="ctr"/>
          <a:lstStyle/>
          <a:p>
            <a:pPr algn="ctr"/>
            <a:r>
              <a:rPr lang="en-US" sz="3235" dirty="0">
                <a:solidFill>
                  <a:schemeClr val="tx1"/>
                </a:solidFill>
                <a:latin typeface="Helvetica"/>
                <a:cs typeface="Helvetica"/>
              </a:rPr>
              <a:t>View</a:t>
            </a:r>
          </a:p>
        </p:txBody>
      </p:sp>
      <p:sp>
        <p:nvSpPr>
          <p:cNvPr id="5" name="Rectangle 4"/>
          <p:cNvSpPr/>
          <p:nvPr/>
        </p:nvSpPr>
        <p:spPr>
          <a:xfrm>
            <a:off x="4577493" y="2629811"/>
            <a:ext cx="3037016" cy="1213536"/>
          </a:xfrm>
          <a:prstGeom prst="rect">
            <a:avLst/>
          </a:prstGeom>
          <a:solidFill>
            <a:schemeClr val="accent2"/>
          </a:solidFill>
          <a:ln>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lIns="121913" tIns="60957" rIns="121913" bIns="60957" rtlCol="0" anchor="ctr"/>
          <a:lstStyle/>
          <a:p>
            <a:pPr algn="ctr"/>
            <a:r>
              <a:rPr lang="en-US" sz="3235" dirty="0">
                <a:solidFill>
                  <a:schemeClr val="tx1"/>
                </a:solidFill>
                <a:latin typeface="Helvetica"/>
                <a:cs typeface="Helvetica"/>
              </a:rPr>
              <a:t>ViewModel</a:t>
            </a:r>
          </a:p>
        </p:txBody>
      </p:sp>
      <p:cxnSp>
        <p:nvCxnSpPr>
          <p:cNvPr id="16" name="Straight Arrow Connector 15"/>
          <p:cNvCxnSpPr/>
          <p:nvPr/>
        </p:nvCxnSpPr>
        <p:spPr>
          <a:xfrm>
            <a:off x="7585123" y="3381768"/>
            <a:ext cx="1187220" cy="1"/>
          </a:xfrm>
          <a:prstGeom prst="straightConnector1">
            <a:avLst/>
          </a:prstGeom>
          <a:ln>
            <a:solidFill>
              <a:schemeClr val="tx1"/>
            </a:solidFill>
            <a:tailEnd type="triangle"/>
          </a:ln>
        </p:spPr>
        <p:style>
          <a:lnRef idx="2">
            <a:schemeClr val="accent6"/>
          </a:lnRef>
          <a:fillRef idx="0">
            <a:schemeClr val="accent6"/>
          </a:fillRef>
          <a:effectRef idx="1">
            <a:schemeClr val="accent6"/>
          </a:effectRef>
          <a:fontRef idx="minor">
            <a:schemeClr val="tx1"/>
          </a:fontRef>
        </p:style>
      </p:cxnSp>
      <p:sp>
        <p:nvSpPr>
          <p:cNvPr id="14" name="TextBox 13"/>
          <p:cNvSpPr txBox="1"/>
          <p:nvPr/>
        </p:nvSpPr>
        <p:spPr>
          <a:xfrm>
            <a:off x="8781588" y="4038277"/>
            <a:ext cx="3143327" cy="943715"/>
          </a:xfrm>
          <a:prstGeom prst="rect">
            <a:avLst/>
          </a:prstGeom>
          <a:noFill/>
        </p:spPr>
        <p:txBody>
          <a:bodyPr wrap="square" lIns="121913" tIns="60957" rIns="121913" bIns="60957" rtlCol="0">
            <a:spAutoFit/>
          </a:bodyPr>
          <a:lstStyle/>
          <a:p>
            <a:r>
              <a:rPr lang="en-US" sz="2647" dirty="0">
                <a:latin typeface="Helvetica Light"/>
                <a:cs typeface="Helvetica Light"/>
              </a:rPr>
              <a:t>How to display information</a:t>
            </a:r>
          </a:p>
        </p:txBody>
      </p:sp>
      <p:sp>
        <p:nvSpPr>
          <p:cNvPr id="15" name="TextBox 14"/>
          <p:cNvSpPr txBox="1"/>
          <p:nvPr/>
        </p:nvSpPr>
        <p:spPr>
          <a:xfrm>
            <a:off x="4524337" y="4090799"/>
            <a:ext cx="3377632" cy="943715"/>
          </a:xfrm>
          <a:prstGeom prst="rect">
            <a:avLst/>
          </a:prstGeom>
          <a:noFill/>
        </p:spPr>
        <p:txBody>
          <a:bodyPr wrap="square" lIns="121913" tIns="60957" rIns="121913" bIns="60957" rtlCol="0">
            <a:spAutoFit/>
          </a:bodyPr>
          <a:lstStyle/>
          <a:p>
            <a:r>
              <a:rPr lang="en-US" sz="2647" dirty="0">
                <a:latin typeface="Helvetica Light"/>
                <a:cs typeface="Helvetica Light"/>
              </a:rPr>
              <a:t>What to display</a:t>
            </a:r>
          </a:p>
          <a:p>
            <a:r>
              <a:rPr lang="en-US" sz="2647" dirty="0">
                <a:latin typeface="Helvetica Light"/>
                <a:cs typeface="Helvetica Light"/>
              </a:rPr>
              <a:t>Flow of interaction</a:t>
            </a:r>
          </a:p>
        </p:txBody>
      </p:sp>
      <p:sp>
        <p:nvSpPr>
          <p:cNvPr id="19" name="TextBox 18"/>
          <p:cNvSpPr txBox="1"/>
          <p:nvPr/>
        </p:nvSpPr>
        <p:spPr>
          <a:xfrm>
            <a:off x="501941" y="4090799"/>
            <a:ext cx="3143327" cy="1354025"/>
          </a:xfrm>
          <a:prstGeom prst="rect">
            <a:avLst/>
          </a:prstGeom>
          <a:noFill/>
        </p:spPr>
        <p:txBody>
          <a:bodyPr wrap="square" lIns="121913" tIns="60957" rIns="121913" bIns="60957" rtlCol="0">
            <a:spAutoFit/>
          </a:bodyPr>
          <a:lstStyle/>
          <a:p>
            <a:r>
              <a:rPr lang="en-US" sz="2647" dirty="0">
                <a:latin typeface="Helvetica Light"/>
                <a:cs typeface="Helvetica Light"/>
              </a:rPr>
              <a:t>Business Logic</a:t>
            </a:r>
          </a:p>
          <a:p>
            <a:r>
              <a:rPr lang="en-US" sz="2647" dirty="0">
                <a:latin typeface="Helvetica Light"/>
                <a:cs typeface="Helvetica Light"/>
              </a:rPr>
              <a:t>Data objects</a:t>
            </a:r>
          </a:p>
          <a:p>
            <a:endParaRPr lang="en-US" sz="2647" dirty="0">
              <a:latin typeface="Helvetica Light"/>
              <a:cs typeface="Helvetica Light"/>
            </a:endParaRPr>
          </a:p>
        </p:txBody>
      </p:sp>
      <p:cxnSp>
        <p:nvCxnSpPr>
          <p:cNvPr id="8" name="Straight Arrow Connector 7"/>
          <p:cNvCxnSpPr>
            <a:cxnSpLocks/>
            <a:stCxn id="5" idx="1"/>
            <a:endCxn id="3" idx="3"/>
          </p:cNvCxnSpPr>
          <p:nvPr/>
        </p:nvCxnSpPr>
        <p:spPr>
          <a:xfrm flipH="1">
            <a:off x="3538957" y="3236579"/>
            <a:ext cx="1038536" cy="0"/>
          </a:xfrm>
          <a:prstGeom prst="straightConnector1">
            <a:avLst/>
          </a:prstGeom>
          <a:ln>
            <a:solidFill>
              <a:schemeClr val="tx1"/>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7586966" y="3086154"/>
            <a:ext cx="1187222" cy="0"/>
          </a:xfrm>
          <a:prstGeom prst="straightConnector1">
            <a:avLst/>
          </a:prstGeom>
          <a:ln>
            <a:solidFill>
              <a:schemeClr val="tx1"/>
            </a:solidFill>
            <a:headEnd type="triangle"/>
            <a:tailEnd type="triangle"/>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7642050" y="3418902"/>
            <a:ext cx="1130294" cy="451342"/>
          </a:xfrm>
          <a:prstGeom prst="rect">
            <a:avLst/>
          </a:prstGeom>
          <a:noFill/>
        </p:spPr>
        <p:txBody>
          <a:bodyPr wrap="square" lIns="121913" tIns="60957" rIns="121913" bIns="60957" rtlCol="0">
            <a:spAutoFit/>
          </a:bodyPr>
          <a:lstStyle/>
          <a:p>
            <a:r>
              <a:rPr lang="en-US" sz="2157" dirty="0">
                <a:latin typeface="Helvetica Light"/>
                <a:cs typeface="Helvetica Light"/>
              </a:rPr>
              <a:t>Events</a:t>
            </a:r>
          </a:p>
        </p:txBody>
      </p:sp>
      <p:sp>
        <p:nvSpPr>
          <p:cNvPr id="21" name="TextBox 20"/>
          <p:cNvSpPr txBox="1"/>
          <p:nvPr/>
        </p:nvSpPr>
        <p:spPr>
          <a:xfrm>
            <a:off x="3668383" y="2744204"/>
            <a:ext cx="834768" cy="451342"/>
          </a:xfrm>
          <a:prstGeom prst="rect">
            <a:avLst/>
          </a:prstGeom>
          <a:noFill/>
        </p:spPr>
        <p:txBody>
          <a:bodyPr wrap="square" lIns="121913" tIns="60957" rIns="121913" bIns="60957" rtlCol="0">
            <a:spAutoFit/>
          </a:bodyPr>
          <a:lstStyle/>
          <a:p>
            <a:r>
              <a:rPr lang="en-US" sz="2157" dirty="0">
                <a:latin typeface="Helvetica Light"/>
                <a:cs typeface="Helvetica Light"/>
              </a:rPr>
              <a:t>Data</a:t>
            </a:r>
          </a:p>
        </p:txBody>
      </p:sp>
      <p:sp>
        <p:nvSpPr>
          <p:cNvPr id="22" name="TextBox 21"/>
          <p:cNvSpPr txBox="1"/>
          <p:nvPr/>
        </p:nvSpPr>
        <p:spPr>
          <a:xfrm>
            <a:off x="7763193" y="2744204"/>
            <a:ext cx="834768" cy="451342"/>
          </a:xfrm>
          <a:prstGeom prst="rect">
            <a:avLst/>
          </a:prstGeom>
          <a:noFill/>
        </p:spPr>
        <p:txBody>
          <a:bodyPr wrap="square" lIns="121913" tIns="60957" rIns="121913" bIns="60957" rtlCol="0">
            <a:spAutoFit/>
          </a:bodyPr>
          <a:lstStyle/>
          <a:p>
            <a:r>
              <a:rPr lang="en-US" sz="2157" dirty="0">
                <a:latin typeface="Helvetica Light"/>
                <a:cs typeface="Helvetica Light"/>
              </a:rPr>
              <a:t>Data</a:t>
            </a:r>
          </a:p>
        </p:txBody>
      </p:sp>
    </p:spTree>
    <p:extLst>
      <p:ext uri="{BB962C8B-B14F-4D97-AF65-F5344CB8AC3E}">
        <p14:creationId xmlns:p14="http://schemas.microsoft.com/office/powerpoint/2010/main" val="178332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5" grpId="0"/>
      <p:bldP spid="19" grpId="0"/>
      <p:bldP spid="11" grpId="0"/>
      <p:bldP spid="21" grpId="0"/>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sz="4313" dirty="0">
                <a:solidFill>
                  <a:schemeClr val="tx1"/>
                </a:solidFill>
              </a:rPr>
              <a:t>Model-View-</a:t>
            </a:r>
            <a:r>
              <a:rPr lang="en-US" sz="4313" dirty="0" err="1">
                <a:solidFill>
                  <a:schemeClr val="tx1"/>
                </a:solidFill>
              </a:rPr>
              <a:t>ViewModel</a:t>
            </a:r>
            <a:endParaRPr lang="en-US" sz="4313" dirty="0">
              <a:solidFill>
                <a:schemeClr val="tx1"/>
              </a:solidFill>
            </a:endParaRPr>
          </a:p>
        </p:txBody>
      </p:sp>
      <p:sp>
        <p:nvSpPr>
          <p:cNvPr id="3" name="Rectangle 2"/>
          <p:cNvSpPr/>
          <p:nvPr/>
        </p:nvSpPr>
        <p:spPr>
          <a:xfrm>
            <a:off x="9372356" y="3251589"/>
            <a:ext cx="2572700" cy="1028003"/>
          </a:xfrm>
          <a:prstGeom prst="rect">
            <a:avLst/>
          </a:prstGeom>
          <a:solidFill>
            <a:srgbClr val="3498DB"/>
          </a:solidFill>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r>
              <a:rPr lang="en-US" sz="2647" dirty="0">
                <a:solidFill>
                  <a:schemeClr val="tx1"/>
                </a:solidFill>
                <a:latin typeface="Helvetica"/>
                <a:cs typeface="Helvetica"/>
              </a:rPr>
              <a:t>Model</a:t>
            </a:r>
          </a:p>
        </p:txBody>
      </p:sp>
      <p:sp>
        <p:nvSpPr>
          <p:cNvPr id="4" name="Rectangle 3"/>
          <p:cNvSpPr/>
          <p:nvPr/>
        </p:nvSpPr>
        <p:spPr>
          <a:xfrm>
            <a:off x="439190" y="3282098"/>
            <a:ext cx="2585419" cy="1020391"/>
          </a:xfrm>
          <a:prstGeom prst="rect">
            <a:avLst/>
          </a:prstGeom>
          <a:solidFill>
            <a:srgbClr val="77D065"/>
          </a:solidFill>
        </p:spPr>
        <p:style>
          <a:lnRef idx="1">
            <a:schemeClr val="accent3"/>
          </a:lnRef>
          <a:fillRef idx="3">
            <a:schemeClr val="accent3"/>
          </a:fillRef>
          <a:effectRef idx="2">
            <a:schemeClr val="accent3"/>
          </a:effectRef>
          <a:fontRef idx="minor">
            <a:schemeClr val="lt1"/>
          </a:fontRef>
        </p:style>
        <p:txBody>
          <a:bodyPr lIns="121913" tIns="60957" rIns="121913" bIns="60957" rtlCol="0" anchor="ctr"/>
          <a:lstStyle/>
          <a:p>
            <a:pPr algn="ctr"/>
            <a:r>
              <a:rPr lang="en-US" sz="2647" dirty="0">
                <a:solidFill>
                  <a:schemeClr val="tx1"/>
                </a:solidFill>
                <a:latin typeface="Helvetica"/>
                <a:cs typeface="Helvetica"/>
              </a:rPr>
              <a:t>View</a:t>
            </a:r>
          </a:p>
        </p:txBody>
      </p:sp>
      <p:sp>
        <p:nvSpPr>
          <p:cNvPr id="5" name="Rectangle 4"/>
          <p:cNvSpPr/>
          <p:nvPr/>
        </p:nvSpPr>
        <p:spPr>
          <a:xfrm>
            <a:off x="6209808" y="3242625"/>
            <a:ext cx="2591922" cy="1028003"/>
          </a:xfrm>
          <a:prstGeom prst="rect">
            <a:avLst/>
          </a:prstGeom>
          <a:solidFill>
            <a:srgbClr val="B455B6"/>
          </a:solidFill>
          <a:ln>
            <a:noFill/>
          </a:ln>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lIns="121913" tIns="60957" rIns="121913" bIns="60957" rtlCol="0" anchor="ctr"/>
          <a:lstStyle/>
          <a:p>
            <a:pPr algn="ctr"/>
            <a:r>
              <a:rPr lang="en-US" sz="2647" dirty="0">
                <a:solidFill>
                  <a:schemeClr val="tx1"/>
                </a:solidFill>
                <a:latin typeface="Helvetica"/>
                <a:cs typeface="Helvetica"/>
              </a:rPr>
              <a:t>ViewModel</a:t>
            </a:r>
          </a:p>
        </p:txBody>
      </p:sp>
      <p:cxnSp>
        <p:nvCxnSpPr>
          <p:cNvPr id="16" name="Straight Arrow Connector 15"/>
          <p:cNvCxnSpPr/>
          <p:nvPr/>
        </p:nvCxnSpPr>
        <p:spPr>
          <a:xfrm flipV="1">
            <a:off x="3024609" y="4034674"/>
            <a:ext cx="3185199" cy="4237"/>
          </a:xfrm>
          <a:prstGeom prst="straightConnector1">
            <a:avLst/>
          </a:prstGeom>
          <a:ln>
            <a:solidFill>
              <a:srgbClr val="FFFFFF"/>
            </a:solidFill>
            <a:tailEnd type="triangle"/>
          </a:ln>
        </p:spPr>
        <p:style>
          <a:lnRef idx="2">
            <a:schemeClr val="accent6"/>
          </a:lnRef>
          <a:fillRef idx="0">
            <a:schemeClr val="accent6"/>
          </a:fillRef>
          <a:effectRef idx="1">
            <a:schemeClr val="accent6"/>
          </a:effectRef>
          <a:fontRef idx="minor">
            <a:schemeClr val="tx1"/>
          </a:fontRef>
        </p:style>
      </p:cxnSp>
      <p:cxnSp>
        <p:nvCxnSpPr>
          <p:cNvPr id="8" name="Straight Arrow Connector 7"/>
          <p:cNvCxnSpPr>
            <a:stCxn id="5" idx="3"/>
            <a:endCxn id="3" idx="1"/>
          </p:cNvCxnSpPr>
          <p:nvPr/>
        </p:nvCxnSpPr>
        <p:spPr>
          <a:xfrm>
            <a:off x="8801729" y="3756627"/>
            <a:ext cx="570627" cy="8964"/>
          </a:xfrm>
          <a:prstGeom prst="straightConnector1">
            <a:avLst/>
          </a:prstGeom>
          <a:ln>
            <a:solidFill>
              <a:srgbClr val="FFFFFF"/>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0" name="Straight Arrow Connector 9"/>
          <p:cNvCxnSpPr/>
          <p:nvPr/>
        </p:nvCxnSpPr>
        <p:spPr>
          <a:xfrm>
            <a:off x="3024609" y="3487344"/>
            <a:ext cx="3185199" cy="0"/>
          </a:xfrm>
          <a:prstGeom prst="straightConnector1">
            <a:avLst/>
          </a:prstGeom>
          <a:ln>
            <a:solidFill>
              <a:srgbClr val="FFFFFF"/>
            </a:solidFill>
            <a:headEnd type="triangle"/>
            <a:tailEnd type="triangle"/>
          </a:ln>
        </p:spPr>
        <p:style>
          <a:lnRef idx="2">
            <a:schemeClr val="accent6"/>
          </a:lnRef>
          <a:fillRef idx="0">
            <a:schemeClr val="accent6"/>
          </a:fillRef>
          <a:effectRef idx="1">
            <a:schemeClr val="accent6"/>
          </a:effectRef>
          <a:fontRef idx="minor">
            <a:schemeClr val="tx1"/>
          </a:fontRef>
        </p:style>
      </p:cxnSp>
      <p:sp>
        <p:nvSpPr>
          <p:cNvPr id="30" name="Rectangle 29"/>
          <p:cNvSpPr/>
          <p:nvPr/>
        </p:nvSpPr>
        <p:spPr>
          <a:xfrm>
            <a:off x="2581191" y="1543490"/>
            <a:ext cx="4031048" cy="4492907"/>
          </a:xfrm>
          <a:prstGeom prst="rect">
            <a:avLst/>
          </a:prstGeom>
          <a:noFill/>
          <a:ln w="111125">
            <a:solidFill>
              <a:srgbClr val="B4BCBC"/>
            </a:solidFill>
          </a:ln>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solidFill>
                <a:schemeClr val="tx1"/>
              </a:solidFill>
            </a:endParaRPr>
          </a:p>
        </p:txBody>
      </p:sp>
      <p:sp>
        <p:nvSpPr>
          <p:cNvPr id="31" name="TextBox 30"/>
          <p:cNvSpPr txBox="1"/>
          <p:nvPr/>
        </p:nvSpPr>
        <p:spPr>
          <a:xfrm>
            <a:off x="2910802" y="4904667"/>
            <a:ext cx="3185199" cy="937815"/>
          </a:xfrm>
          <a:prstGeom prst="rect">
            <a:avLst/>
          </a:prstGeom>
          <a:noFill/>
        </p:spPr>
        <p:txBody>
          <a:bodyPr wrap="square" lIns="121913" tIns="60957" rIns="121913" bIns="60957" rtlCol="0">
            <a:spAutoFit/>
          </a:bodyPr>
          <a:lstStyle/>
          <a:p>
            <a:pPr algn="ctr"/>
            <a:r>
              <a:rPr lang="en-US" sz="2647" dirty="0">
                <a:latin typeface="Helvetica"/>
                <a:cs typeface="Helvetica"/>
              </a:rPr>
              <a:t>.NET MAUI</a:t>
            </a:r>
          </a:p>
          <a:p>
            <a:pPr algn="ctr"/>
            <a:r>
              <a:rPr lang="en-US" sz="2647" dirty="0">
                <a:latin typeface="Helvetica"/>
                <a:cs typeface="Helvetica"/>
              </a:rPr>
              <a:t>Data Binding</a:t>
            </a:r>
          </a:p>
        </p:txBody>
      </p:sp>
      <p:sp>
        <p:nvSpPr>
          <p:cNvPr id="11" name="TextBox 10"/>
          <p:cNvSpPr txBox="1"/>
          <p:nvPr/>
        </p:nvSpPr>
        <p:spPr>
          <a:xfrm>
            <a:off x="4012346" y="4034674"/>
            <a:ext cx="1130294" cy="451342"/>
          </a:xfrm>
          <a:prstGeom prst="rect">
            <a:avLst/>
          </a:prstGeom>
          <a:noFill/>
        </p:spPr>
        <p:txBody>
          <a:bodyPr wrap="square" lIns="121913" tIns="60957" rIns="121913" bIns="60957" rtlCol="0">
            <a:spAutoFit/>
          </a:bodyPr>
          <a:lstStyle/>
          <a:p>
            <a:r>
              <a:rPr lang="en-US" sz="2157" dirty="0">
                <a:latin typeface="Helvetica Light"/>
                <a:cs typeface="Helvetica Light"/>
              </a:rPr>
              <a:t>Events</a:t>
            </a:r>
          </a:p>
        </p:txBody>
      </p:sp>
      <p:sp>
        <p:nvSpPr>
          <p:cNvPr id="12" name="TextBox 11"/>
          <p:cNvSpPr txBox="1"/>
          <p:nvPr/>
        </p:nvSpPr>
        <p:spPr>
          <a:xfrm>
            <a:off x="4104103" y="2985314"/>
            <a:ext cx="834768" cy="451342"/>
          </a:xfrm>
          <a:prstGeom prst="rect">
            <a:avLst/>
          </a:prstGeom>
          <a:noFill/>
        </p:spPr>
        <p:txBody>
          <a:bodyPr wrap="square" lIns="121913" tIns="60957" rIns="121913" bIns="60957" rtlCol="0">
            <a:spAutoFit/>
          </a:bodyPr>
          <a:lstStyle/>
          <a:p>
            <a:r>
              <a:rPr lang="en-US" sz="2157" dirty="0">
                <a:latin typeface="Helvetica Light"/>
                <a:cs typeface="Helvetica Light"/>
              </a:rPr>
              <a:t>Data</a:t>
            </a:r>
          </a:p>
        </p:txBody>
      </p:sp>
    </p:spTree>
    <p:extLst>
      <p:ext uri="{BB962C8B-B14F-4D97-AF65-F5344CB8AC3E}">
        <p14:creationId xmlns:p14="http://schemas.microsoft.com/office/powerpoint/2010/main" val="112046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11"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13" dirty="0">
                <a:solidFill>
                  <a:schemeClr val="tx1"/>
                </a:solidFill>
              </a:rPr>
              <a:t>Data Binding</a:t>
            </a:r>
          </a:p>
        </p:txBody>
      </p:sp>
      <p:pic>
        <p:nvPicPr>
          <p:cNvPr id="7" name="Picture 6"/>
          <p:cNvPicPr>
            <a:picLocks noChangeAspect="1"/>
          </p:cNvPicPr>
          <p:nvPr/>
        </p:nvPicPr>
        <p:blipFill>
          <a:blip r:embed="rId3"/>
          <a:stretch>
            <a:fillRect/>
          </a:stretch>
        </p:blipFill>
        <p:spPr>
          <a:xfrm>
            <a:off x="1069848" y="2451455"/>
            <a:ext cx="6549160" cy="2758111"/>
          </a:xfrm>
          <a:prstGeom prst="rect">
            <a:avLst/>
          </a:prstGeom>
        </p:spPr>
      </p:pic>
    </p:spTree>
    <p:extLst>
      <p:ext uri="{BB962C8B-B14F-4D97-AF65-F5344CB8AC3E}">
        <p14:creationId xmlns:p14="http://schemas.microsoft.com/office/powerpoint/2010/main" val="611253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609344"/>
          </a:xfrm>
        </p:spPr>
        <p:txBody>
          <a:bodyPr>
            <a:normAutofit/>
          </a:bodyPr>
          <a:lstStyle/>
          <a:p>
            <a:r>
              <a:rPr lang="en-US" sz="4313" dirty="0">
                <a:solidFill>
                  <a:schemeClr val="tx1"/>
                </a:solidFill>
              </a:rPr>
              <a:t>Data Binding</a:t>
            </a:r>
          </a:p>
        </p:txBody>
      </p:sp>
      <p:pic>
        <p:nvPicPr>
          <p:cNvPr id="7" name="Picture 6"/>
          <p:cNvPicPr>
            <a:picLocks noChangeAspect="1"/>
          </p:cNvPicPr>
          <p:nvPr/>
        </p:nvPicPr>
        <p:blipFill>
          <a:blip r:embed="rId3"/>
          <a:stretch>
            <a:fillRect/>
          </a:stretch>
        </p:blipFill>
        <p:spPr>
          <a:xfrm>
            <a:off x="331091" y="1395653"/>
            <a:ext cx="6549160" cy="2758111"/>
          </a:xfrm>
          <a:prstGeom prst="rect">
            <a:avLst/>
          </a:prstGeom>
          <a:solidFill>
            <a:srgbClr val="000000"/>
          </a:solidFill>
        </p:spPr>
      </p:pic>
      <p:pic>
        <p:nvPicPr>
          <p:cNvPr id="10" name="Picture 9"/>
          <p:cNvPicPr>
            <a:picLocks noChangeAspect="1"/>
          </p:cNvPicPr>
          <p:nvPr/>
        </p:nvPicPr>
        <p:blipFill>
          <a:blip r:embed="rId4"/>
          <a:stretch>
            <a:fillRect/>
          </a:stretch>
        </p:blipFill>
        <p:spPr>
          <a:xfrm>
            <a:off x="7118043" y="1395653"/>
            <a:ext cx="4656269" cy="2758111"/>
          </a:xfrm>
          <a:prstGeom prst="rect">
            <a:avLst/>
          </a:prstGeom>
        </p:spPr>
      </p:pic>
      <p:sp>
        <p:nvSpPr>
          <p:cNvPr id="3" name="Rectangle 2"/>
          <p:cNvSpPr/>
          <p:nvPr/>
        </p:nvSpPr>
        <p:spPr>
          <a:xfrm>
            <a:off x="331091" y="1395653"/>
            <a:ext cx="6549160" cy="275811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solidFill>
                <a:schemeClr val="tx1"/>
              </a:solidFill>
            </a:endParaRPr>
          </a:p>
        </p:txBody>
      </p:sp>
    </p:spTree>
    <p:extLst>
      <p:ext uri="{BB962C8B-B14F-4D97-AF65-F5344CB8AC3E}">
        <p14:creationId xmlns:p14="http://schemas.microsoft.com/office/powerpoint/2010/main" val="5349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Group 197">
            <a:extLst>
              <a:ext uri="{FF2B5EF4-FFF2-40B4-BE49-F238E27FC236}">
                <a16:creationId xmlns:a16="http://schemas.microsoft.com/office/drawing/2014/main" id="{F4B780EA-9DE5-4348-934D-06AD38A9B3AA}"/>
              </a:ext>
            </a:extLst>
          </p:cNvPr>
          <p:cNvGrpSpPr/>
          <p:nvPr/>
        </p:nvGrpSpPr>
        <p:grpSpPr>
          <a:xfrm>
            <a:off x="2045937" y="3085598"/>
            <a:ext cx="8650900" cy="1312387"/>
            <a:chOff x="587375" y="3050167"/>
            <a:chExt cx="11025645" cy="1805270"/>
          </a:xfrm>
        </p:grpSpPr>
        <p:cxnSp>
          <p:nvCxnSpPr>
            <p:cNvPr id="199" name="Straight Connector 198">
              <a:extLst>
                <a:ext uri="{FF2B5EF4-FFF2-40B4-BE49-F238E27FC236}">
                  <a16:creationId xmlns:a16="http://schemas.microsoft.com/office/drawing/2014/main" id="{ADB1DC12-BCCD-4D50-B6F3-46659D67097D}"/>
                </a:ext>
                <a:ext uri="{C183D7F6-B498-43B3-948B-1728B52AA6E4}">
                  <adec:decorative xmlns:adec="http://schemas.microsoft.com/office/drawing/2017/decorative" val="1"/>
                </a:ext>
              </a:extLst>
            </p:cNvPr>
            <p:cNvCxnSpPr>
              <a:cxnSpLocks/>
              <a:endCxn id="219" idx="2"/>
            </p:cNvCxnSpPr>
            <p:nvPr/>
          </p:nvCxnSpPr>
          <p:spPr>
            <a:xfrm flipV="1">
              <a:off x="6100199" y="4362740"/>
              <a:ext cx="0" cy="492697"/>
            </a:xfrm>
            <a:prstGeom prst="line">
              <a:avLst/>
            </a:prstGeom>
            <a:noFill/>
            <a:ln w="28575" cap="rnd" cmpd="sng" algn="ctr">
              <a:solidFill>
                <a:srgbClr val="75757A"/>
              </a:solidFill>
              <a:prstDash val="dash"/>
              <a:miter lim="800000"/>
              <a:headEnd type="none"/>
              <a:tailEnd type="none"/>
            </a:ln>
            <a:effectLst/>
          </p:spPr>
        </p:cxnSp>
        <p:grpSp>
          <p:nvGrpSpPr>
            <p:cNvPr id="200" name="broad application support" descr="broad application support">
              <a:extLst>
                <a:ext uri="{FF2B5EF4-FFF2-40B4-BE49-F238E27FC236}">
                  <a16:creationId xmlns:a16="http://schemas.microsoft.com/office/drawing/2014/main" id="{0B607547-F931-4DD7-987D-0943F65B2866}"/>
                </a:ext>
              </a:extLst>
            </p:cNvPr>
            <p:cNvGrpSpPr/>
            <p:nvPr/>
          </p:nvGrpSpPr>
          <p:grpSpPr>
            <a:xfrm>
              <a:off x="4139578" y="3184508"/>
              <a:ext cx="611788" cy="360630"/>
              <a:chOff x="6313882" y="1370180"/>
              <a:chExt cx="443543" cy="261457"/>
            </a:xfrm>
          </p:grpSpPr>
          <p:sp>
            <p:nvSpPr>
              <p:cNvPr id="266" name="Freeform 907">
                <a:extLst>
                  <a:ext uri="{FF2B5EF4-FFF2-40B4-BE49-F238E27FC236}">
                    <a16:creationId xmlns:a16="http://schemas.microsoft.com/office/drawing/2014/main" id="{C9107BA4-C6B9-4A68-A9A9-699D9DB3A73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67" name="Freeform 908">
                <a:extLst>
                  <a:ext uri="{FF2B5EF4-FFF2-40B4-BE49-F238E27FC236}">
                    <a16:creationId xmlns:a16="http://schemas.microsoft.com/office/drawing/2014/main" id="{03A84D4D-E444-4B46-B4C6-DBD786A5790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68" name="Oval 909">
                <a:extLst>
                  <a:ext uri="{FF2B5EF4-FFF2-40B4-BE49-F238E27FC236}">
                    <a16:creationId xmlns:a16="http://schemas.microsoft.com/office/drawing/2014/main" id="{705C5F5E-77D1-4BD8-A153-B0ECB23469E2}"/>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69" name="Freeform 910">
                <a:extLst>
                  <a:ext uri="{FF2B5EF4-FFF2-40B4-BE49-F238E27FC236}">
                    <a16:creationId xmlns:a16="http://schemas.microsoft.com/office/drawing/2014/main" id="{968B18A1-CB00-4BB9-8FFB-74B9272385AC}"/>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70" name="Freeform 911">
                <a:extLst>
                  <a:ext uri="{FF2B5EF4-FFF2-40B4-BE49-F238E27FC236}">
                    <a16:creationId xmlns:a16="http://schemas.microsoft.com/office/drawing/2014/main" id="{32E6510C-4BBD-440D-8C32-C5874EB8E27B}"/>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grpSp>
        <p:pic>
          <p:nvPicPr>
            <p:cNvPr id="201" name="Graphic 200" descr="Icon of connected dots ">
              <a:extLst>
                <a:ext uri="{FF2B5EF4-FFF2-40B4-BE49-F238E27FC236}">
                  <a16:creationId xmlns:a16="http://schemas.microsoft.com/office/drawing/2014/main" id="{96EB6A79-42E4-4A7D-984F-B014FF663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202" name="online" descr="online">
              <a:extLst>
                <a:ext uri="{FF2B5EF4-FFF2-40B4-BE49-F238E27FC236}">
                  <a16:creationId xmlns:a16="http://schemas.microsoft.com/office/drawing/2014/main" id="{DC581981-C230-439D-BB5A-CE67ED992FDF}"/>
                </a:ext>
              </a:extLst>
            </p:cNvPr>
            <p:cNvGrpSpPr/>
            <p:nvPr/>
          </p:nvGrpSpPr>
          <p:grpSpPr>
            <a:xfrm>
              <a:off x="2489742" y="3063821"/>
              <a:ext cx="602002" cy="602002"/>
              <a:chOff x="4472102" y="5773612"/>
              <a:chExt cx="436448" cy="436448"/>
            </a:xfrm>
          </p:grpSpPr>
          <p:sp>
            <p:nvSpPr>
              <p:cNvPr id="250" name="Freeform: Shape 249">
                <a:extLst>
                  <a:ext uri="{FF2B5EF4-FFF2-40B4-BE49-F238E27FC236}">
                    <a16:creationId xmlns:a16="http://schemas.microsoft.com/office/drawing/2014/main" id="{A6F93C5E-C406-4E1A-84BD-C917B260D63B}"/>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1" name="Freeform: Shape 250">
                <a:extLst>
                  <a:ext uri="{FF2B5EF4-FFF2-40B4-BE49-F238E27FC236}">
                    <a16:creationId xmlns:a16="http://schemas.microsoft.com/office/drawing/2014/main" id="{7E90D19B-D8C9-44A7-B63E-786EA24A753B}"/>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2" name="Freeform: Shape 251">
                <a:extLst>
                  <a:ext uri="{FF2B5EF4-FFF2-40B4-BE49-F238E27FC236}">
                    <a16:creationId xmlns:a16="http://schemas.microsoft.com/office/drawing/2014/main" id="{0CA2CC31-9F72-41FD-9370-7B805D2BEBD5}"/>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3" name="Freeform: Shape 252">
                <a:extLst>
                  <a:ext uri="{FF2B5EF4-FFF2-40B4-BE49-F238E27FC236}">
                    <a16:creationId xmlns:a16="http://schemas.microsoft.com/office/drawing/2014/main" id="{C8FBD1E8-512B-4112-AEAD-93F5EDB9C8B2}"/>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4" name="Freeform: Shape 253">
                <a:extLst>
                  <a:ext uri="{FF2B5EF4-FFF2-40B4-BE49-F238E27FC236}">
                    <a16:creationId xmlns:a16="http://schemas.microsoft.com/office/drawing/2014/main" id="{B8D5BB90-C671-4B36-AC5D-E4D4AAB19532}"/>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5" name="Freeform: Shape 254">
                <a:extLst>
                  <a:ext uri="{FF2B5EF4-FFF2-40B4-BE49-F238E27FC236}">
                    <a16:creationId xmlns:a16="http://schemas.microsoft.com/office/drawing/2014/main" id="{E11EA230-A4A4-42C7-B85D-3A0018518C10}"/>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6" name="Freeform: Shape 255">
                <a:extLst>
                  <a:ext uri="{FF2B5EF4-FFF2-40B4-BE49-F238E27FC236}">
                    <a16:creationId xmlns:a16="http://schemas.microsoft.com/office/drawing/2014/main" id="{112B5D5D-DCD7-44A0-878A-6F8514C9D959}"/>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7" name="Freeform: Shape 256">
                <a:extLst>
                  <a:ext uri="{FF2B5EF4-FFF2-40B4-BE49-F238E27FC236}">
                    <a16:creationId xmlns:a16="http://schemas.microsoft.com/office/drawing/2014/main" id="{E5429F82-F948-4F46-A444-E9F21C67DB67}"/>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8" name="Freeform: Shape 257">
                <a:extLst>
                  <a:ext uri="{FF2B5EF4-FFF2-40B4-BE49-F238E27FC236}">
                    <a16:creationId xmlns:a16="http://schemas.microsoft.com/office/drawing/2014/main" id="{50C606DD-0943-4395-873C-D7CF9C80B1F3}"/>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9" name="Freeform: Shape 258">
                <a:extLst>
                  <a:ext uri="{FF2B5EF4-FFF2-40B4-BE49-F238E27FC236}">
                    <a16:creationId xmlns:a16="http://schemas.microsoft.com/office/drawing/2014/main" id="{69D1EF31-7A2D-46BA-9A1C-55324BD65514}"/>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0" name="Freeform: Shape 259">
                <a:extLst>
                  <a:ext uri="{FF2B5EF4-FFF2-40B4-BE49-F238E27FC236}">
                    <a16:creationId xmlns:a16="http://schemas.microsoft.com/office/drawing/2014/main" id="{2218E3FC-FF4F-4258-B288-E40A836E81B3}"/>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1" name="Freeform: Shape 260">
                <a:extLst>
                  <a:ext uri="{FF2B5EF4-FFF2-40B4-BE49-F238E27FC236}">
                    <a16:creationId xmlns:a16="http://schemas.microsoft.com/office/drawing/2014/main" id="{79577123-FE2D-428B-B101-8606947C1BC9}"/>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2" name="Freeform: Shape 261">
                <a:extLst>
                  <a:ext uri="{FF2B5EF4-FFF2-40B4-BE49-F238E27FC236}">
                    <a16:creationId xmlns:a16="http://schemas.microsoft.com/office/drawing/2014/main" id="{84479907-0FB3-41F3-9501-F5DD7E7730ED}"/>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3" name="Freeform: Shape 262">
                <a:extLst>
                  <a:ext uri="{FF2B5EF4-FFF2-40B4-BE49-F238E27FC236}">
                    <a16:creationId xmlns:a16="http://schemas.microsoft.com/office/drawing/2014/main" id="{E0FB055D-F017-48F1-BBFE-F79067EDEC6B}"/>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4" name="Freeform: Shape 263">
                <a:extLst>
                  <a:ext uri="{FF2B5EF4-FFF2-40B4-BE49-F238E27FC236}">
                    <a16:creationId xmlns:a16="http://schemas.microsoft.com/office/drawing/2014/main" id="{D8D34392-FE4D-4B64-8937-E0BEFCB4E047}"/>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5" name="Freeform: Shape 264">
                <a:extLst>
                  <a:ext uri="{FF2B5EF4-FFF2-40B4-BE49-F238E27FC236}">
                    <a16:creationId xmlns:a16="http://schemas.microsoft.com/office/drawing/2014/main" id="{C6FACA45-57C0-41AA-B5F4-211D8179CE9A}"/>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grpSp>
        <p:grpSp>
          <p:nvGrpSpPr>
            <p:cNvPr id="203" name="gaming" descr=" gaming, controller">
              <a:extLst>
                <a:ext uri="{FF2B5EF4-FFF2-40B4-BE49-F238E27FC236}">
                  <a16:creationId xmlns:a16="http://schemas.microsoft.com/office/drawing/2014/main" id="{C5C3E2D6-40D4-47E9-B860-5C9C5B8C6D1C}"/>
                </a:ext>
              </a:extLst>
            </p:cNvPr>
            <p:cNvGrpSpPr/>
            <p:nvPr/>
          </p:nvGrpSpPr>
          <p:grpSpPr>
            <a:xfrm>
              <a:off x="7440270" y="3050167"/>
              <a:ext cx="629310" cy="629310"/>
              <a:chOff x="7205664" y="1190625"/>
              <a:chExt cx="509586" cy="509586"/>
            </a:xfrm>
          </p:grpSpPr>
          <p:sp>
            <p:nvSpPr>
              <p:cNvPr id="246" name="Freeform: Shape 245">
                <a:extLst>
                  <a:ext uri="{FF2B5EF4-FFF2-40B4-BE49-F238E27FC236}">
                    <a16:creationId xmlns:a16="http://schemas.microsoft.com/office/drawing/2014/main" id="{3AA882A9-09D7-4E84-A26D-757617947877}"/>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47" name="Freeform: Shape 246">
                <a:extLst>
                  <a:ext uri="{FF2B5EF4-FFF2-40B4-BE49-F238E27FC236}">
                    <a16:creationId xmlns:a16="http://schemas.microsoft.com/office/drawing/2014/main" id="{6D3233B9-DFE4-4E52-8639-5A3AA7E18714}"/>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48" name="Freeform: Shape 247">
                <a:extLst>
                  <a:ext uri="{FF2B5EF4-FFF2-40B4-BE49-F238E27FC236}">
                    <a16:creationId xmlns:a16="http://schemas.microsoft.com/office/drawing/2014/main" id="{17A00477-52A1-4424-B662-7A16C1AA7B00}"/>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49" name="Freeform: Shape 248">
                <a:extLst>
                  <a:ext uri="{FF2B5EF4-FFF2-40B4-BE49-F238E27FC236}">
                    <a16:creationId xmlns:a16="http://schemas.microsoft.com/office/drawing/2014/main" id="{F1FB2FF1-C5F0-4E7F-B58C-4CE7F668C726}"/>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grpSp>
        <p:grpSp>
          <p:nvGrpSpPr>
            <p:cNvPr id="204" name="phone" descr="phone">
              <a:extLst>
                <a:ext uri="{FF2B5EF4-FFF2-40B4-BE49-F238E27FC236}">
                  <a16:creationId xmlns:a16="http://schemas.microsoft.com/office/drawing/2014/main" id="{637FD40A-3D9A-468E-9F3D-C94B37CAA205}"/>
                </a:ext>
              </a:extLst>
            </p:cNvPr>
            <p:cNvGrpSpPr/>
            <p:nvPr/>
          </p:nvGrpSpPr>
          <p:grpSpPr>
            <a:xfrm>
              <a:off x="5948868" y="3108101"/>
              <a:ext cx="302660" cy="513442"/>
              <a:chOff x="7648576" y="1841501"/>
              <a:chExt cx="177800" cy="301625"/>
            </a:xfrm>
          </p:grpSpPr>
          <p:sp>
            <p:nvSpPr>
              <p:cNvPr id="242" name="Freeform 48">
                <a:extLst>
                  <a:ext uri="{FF2B5EF4-FFF2-40B4-BE49-F238E27FC236}">
                    <a16:creationId xmlns:a16="http://schemas.microsoft.com/office/drawing/2014/main" id="{27C7C333-1208-4F13-BDF6-947A2EFE6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3BCB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3" name="Rectangle 242">
                <a:extLst>
                  <a:ext uri="{FF2B5EF4-FFF2-40B4-BE49-F238E27FC236}">
                    <a16:creationId xmlns:a16="http://schemas.microsoft.com/office/drawing/2014/main" id="{A85A13EB-19EE-426F-9267-8A807A8450B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4" name="Freeform 50">
                <a:extLst>
                  <a:ext uri="{FF2B5EF4-FFF2-40B4-BE49-F238E27FC236}">
                    <a16:creationId xmlns:a16="http://schemas.microsoft.com/office/drawing/2014/main" id="{9D52DAAB-6C1C-41C0-ADF0-61EB8D57CD8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5" name="Freeform 175">
                <a:extLst>
                  <a:ext uri="{FF2B5EF4-FFF2-40B4-BE49-F238E27FC236}">
                    <a16:creationId xmlns:a16="http://schemas.microsoft.com/office/drawing/2014/main" id="{83E81E61-62EC-4EE9-A6CE-3DD92662FC0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3BCB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grpSp>
        <p:grpSp>
          <p:nvGrpSpPr>
            <p:cNvPr id="205" name="monitor 1" descr="monitor, desktop">
              <a:extLst>
                <a:ext uri="{FF2B5EF4-FFF2-40B4-BE49-F238E27FC236}">
                  <a16:creationId xmlns:a16="http://schemas.microsoft.com/office/drawing/2014/main" id="{32F188D8-C5EA-4DBC-9E5A-EA2C44EF9B6F}"/>
                </a:ext>
              </a:extLst>
            </p:cNvPr>
            <p:cNvGrpSpPr/>
            <p:nvPr/>
          </p:nvGrpSpPr>
          <p:grpSpPr>
            <a:xfrm>
              <a:off x="876832" y="3153600"/>
              <a:ext cx="518366" cy="422446"/>
              <a:chOff x="4233864" y="1827214"/>
              <a:chExt cx="403225" cy="328613"/>
            </a:xfrm>
          </p:grpSpPr>
          <p:sp>
            <p:nvSpPr>
              <p:cNvPr id="239" name="Freeform 53">
                <a:extLst>
                  <a:ext uri="{FF2B5EF4-FFF2-40B4-BE49-F238E27FC236}">
                    <a16:creationId xmlns:a16="http://schemas.microsoft.com/office/drawing/2014/main" id="{D8DEDD5F-6B25-4190-A45C-B1273A40C494}"/>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0" name="Freeform 54">
                <a:extLst>
                  <a:ext uri="{FF2B5EF4-FFF2-40B4-BE49-F238E27FC236}">
                    <a16:creationId xmlns:a16="http://schemas.microsoft.com/office/drawing/2014/main" id="{8734BABB-9252-4410-AF9A-A8D84D6C1BC5}"/>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3BCB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1" name="Freeform 173">
                <a:extLst>
                  <a:ext uri="{FF2B5EF4-FFF2-40B4-BE49-F238E27FC236}">
                    <a16:creationId xmlns:a16="http://schemas.microsoft.com/office/drawing/2014/main" id="{998201E1-EA6D-498B-99BD-A4B5EB8722C7}"/>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3BCB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grpSp>
        <p:grpSp>
          <p:nvGrpSpPr>
            <p:cNvPr id="206" name="IoT 3" descr="IoT, create safer cities">
              <a:extLst>
                <a:ext uri="{FF2B5EF4-FFF2-40B4-BE49-F238E27FC236}">
                  <a16:creationId xmlns:a16="http://schemas.microsoft.com/office/drawing/2014/main" id="{E2790104-5073-4E3E-9125-4C44510BF67A}"/>
                </a:ext>
              </a:extLst>
            </p:cNvPr>
            <p:cNvGrpSpPr/>
            <p:nvPr/>
          </p:nvGrpSpPr>
          <p:grpSpPr>
            <a:xfrm>
              <a:off x="9131303" y="3087451"/>
              <a:ext cx="556698" cy="554742"/>
              <a:chOff x="5433319" y="4819498"/>
              <a:chExt cx="403602" cy="402184"/>
            </a:xfrm>
          </p:grpSpPr>
          <p:sp>
            <p:nvSpPr>
              <p:cNvPr id="222" name="Rectangle 854">
                <a:extLst>
                  <a:ext uri="{FF2B5EF4-FFF2-40B4-BE49-F238E27FC236}">
                    <a16:creationId xmlns:a16="http://schemas.microsoft.com/office/drawing/2014/main" id="{4B0334DA-2A7D-4807-8F5E-320251F6E170}"/>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3" name="Freeform 855">
                <a:extLst>
                  <a:ext uri="{FF2B5EF4-FFF2-40B4-BE49-F238E27FC236}">
                    <a16:creationId xmlns:a16="http://schemas.microsoft.com/office/drawing/2014/main" id="{7B48E1FD-135A-4CD7-B8CC-78B3542F4A96}"/>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4" name="Rectangle 856">
                <a:extLst>
                  <a:ext uri="{FF2B5EF4-FFF2-40B4-BE49-F238E27FC236}">
                    <a16:creationId xmlns:a16="http://schemas.microsoft.com/office/drawing/2014/main" id="{13D00C78-5B36-4A5B-80B6-B905E13E4723}"/>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5" name="Rectangle 857">
                <a:extLst>
                  <a:ext uri="{FF2B5EF4-FFF2-40B4-BE49-F238E27FC236}">
                    <a16:creationId xmlns:a16="http://schemas.microsoft.com/office/drawing/2014/main" id="{548A7CCD-4317-46CC-859F-AAF7C45192E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6" name="Rectangle 858">
                <a:extLst>
                  <a:ext uri="{FF2B5EF4-FFF2-40B4-BE49-F238E27FC236}">
                    <a16:creationId xmlns:a16="http://schemas.microsoft.com/office/drawing/2014/main" id="{FE41DBAD-6E40-4D8E-9D64-5A0D4FB85378}"/>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7" name="Rectangle 859">
                <a:extLst>
                  <a:ext uri="{FF2B5EF4-FFF2-40B4-BE49-F238E27FC236}">
                    <a16:creationId xmlns:a16="http://schemas.microsoft.com/office/drawing/2014/main" id="{4DF9BF12-80A4-475C-BF8D-1BC1E702E9D9}"/>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8" name="Rectangle 860">
                <a:extLst>
                  <a:ext uri="{FF2B5EF4-FFF2-40B4-BE49-F238E27FC236}">
                    <a16:creationId xmlns:a16="http://schemas.microsoft.com/office/drawing/2014/main" id="{1101CD4E-C259-49D1-BDF1-0970B1625D7A}"/>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9" name="Rectangle 861">
                <a:extLst>
                  <a:ext uri="{FF2B5EF4-FFF2-40B4-BE49-F238E27FC236}">
                    <a16:creationId xmlns:a16="http://schemas.microsoft.com/office/drawing/2014/main" id="{52394C17-500B-4931-8745-0C09A3409553}"/>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0" name="Rectangle 862">
                <a:extLst>
                  <a:ext uri="{FF2B5EF4-FFF2-40B4-BE49-F238E27FC236}">
                    <a16:creationId xmlns:a16="http://schemas.microsoft.com/office/drawing/2014/main" id="{D09C0615-FE04-499E-94B9-DD2934A029C5}"/>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1" name="Rectangle 863">
                <a:extLst>
                  <a:ext uri="{FF2B5EF4-FFF2-40B4-BE49-F238E27FC236}">
                    <a16:creationId xmlns:a16="http://schemas.microsoft.com/office/drawing/2014/main" id="{2861D0C6-8335-4819-A986-15308C381D82}"/>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2" name="Rectangle 864">
                <a:extLst>
                  <a:ext uri="{FF2B5EF4-FFF2-40B4-BE49-F238E27FC236}">
                    <a16:creationId xmlns:a16="http://schemas.microsoft.com/office/drawing/2014/main" id="{DEBC6ADD-0FDC-4A24-ADBB-1B395144F2FC}"/>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3" name="Rectangle 865">
                <a:extLst>
                  <a:ext uri="{FF2B5EF4-FFF2-40B4-BE49-F238E27FC236}">
                    <a16:creationId xmlns:a16="http://schemas.microsoft.com/office/drawing/2014/main" id="{404CD477-C78F-4DF6-ABD7-4C399C75BECD}"/>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4" name="Rectangle 866">
                <a:extLst>
                  <a:ext uri="{FF2B5EF4-FFF2-40B4-BE49-F238E27FC236}">
                    <a16:creationId xmlns:a16="http://schemas.microsoft.com/office/drawing/2014/main" id="{8F39FFA7-BA30-460B-BC09-44C4BB716EC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5" name="Rectangle 867">
                <a:extLst>
                  <a:ext uri="{FF2B5EF4-FFF2-40B4-BE49-F238E27FC236}">
                    <a16:creationId xmlns:a16="http://schemas.microsoft.com/office/drawing/2014/main" id="{96F5F212-E8E5-49DC-BD23-CA525410B25D}"/>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6" name="Oval 868">
                <a:extLst>
                  <a:ext uri="{FF2B5EF4-FFF2-40B4-BE49-F238E27FC236}">
                    <a16:creationId xmlns:a16="http://schemas.microsoft.com/office/drawing/2014/main" id="{6039FFDA-7CA9-422D-BC2B-A69C7B2B80DE}"/>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7" name="Freeform 869">
                <a:extLst>
                  <a:ext uri="{FF2B5EF4-FFF2-40B4-BE49-F238E27FC236}">
                    <a16:creationId xmlns:a16="http://schemas.microsoft.com/office/drawing/2014/main" id="{FA2CDD34-D7D1-497F-909F-3D5EB2FA7AC7}"/>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8" name="Oval 870">
                <a:extLst>
                  <a:ext uri="{FF2B5EF4-FFF2-40B4-BE49-F238E27FC236}">
                    <a16:creationId xmlns:a16="http://schemas.microsoft.com/office/drawing/2014/main" id="{5960B596-BEE9-4A24-991A-32644DD7302F}"/>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grpSp>
        <p:sp>
          <p:nvSpPr>
            <p:cNvPr id="207" name="Title 18">
              <a:extLst>
                <a:ext uri="{FF2B5EF4-FFF2-40B4-BE49-F238E27FC236}">
                  <a16:creationId xmlns:a16="http://schemas.microsoft.com/office/drawing/2014/main" id="{888A0EF8-98E5-427E-A07F-C3EF75226127}"/>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Desktop</a:t>
              </a:r>
            </a:p>
          </p:txBody>
        </p:sp>
        <p:sp>
          <p:nvSpPr>
            <p:cNvPr id="208" name="Title 18">
              <a:extLst>
                <a:ext uri="{FF2B5EF4-FFF2-40B4-BE49-F238E27FC236}">
                  <a16:creationId xmlns:a16="http://schemas.microsoft.com/office/drawing/2014/main" id="{6AF19CD9-A5B0-4497-9712-F312045E6C96}"/>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Web</a:t>
              </a:r>
            </a:p>
          </p:txBody>
        </p:sp>
        <p:sp>
          <p:nvSpPr>
            <p:cNvPr id="209" name="Title 18">
              <a:extLst>
                <a:ext uri="{FF2B5EF4-FFF2-40B4-BE49-F238E27FC236}">
                  <a16:creationId xmlns:a16="http://schemas.microsoft.com/office/drawing/2014/main" id="{DC2B8D35-4D14-4168-9FA8-CAF51658215C}"/>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tx1"/>
                  </a:solidFill>
                  <a:effectLst/>
                  <a:uLnTx/>
                  <a:uFillTx/>
                  <a:latin typeface="Segoe UI"/>
                  <a:ea typeface="+mn-ea"/>
                  <a:cs typeface="Segoe UI" pitchFamily="34" charset="0"/>
                </a:rPr>
                <a:t>Cloud</a:t>
              </a:r>
            </a:p>
          </p:txBody>
        </p:sp>
        <p:sp>
          <p:nvSpPr>
            <p:cNvPr id="210" name="Title 18">
              <a:extLst>
                <a:ext uri="{FF2B5EF4-FFF2-40B4-BE49-F238E27FC236}">
                  <a16:creationId xmlns:a16="http://schemas.microsoft.com/office/drawing/2014/main" id="{B8405D98-109F-4C50-AEDA-595DEDA397E7}"/>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tx1"/>
                  </a:solidFill>
                  <a:effectLst/>
                  <a:uLnTx/>
                  <a:uFillTx/>
                  <a:latin typeface="Segoe UI"/>
                  <a:ea typeface="+mn-ea"/>
                  <a:cs typeface="Segoe UI" pitchFamily="34" charset="0"/>
                </a:rPr>
                <a:t>Mobile</a:t>
              </a:r>
            </a:p>
          </p:txBody>
        </p:sp>
        <p:sp>
          <p:nvSpPr>
            <p:cNvPr id="211" name="Title 18">
              <a:extLst>
                <a:ext uri="{FF2B5EF4-FFF2-40B4-BE49-F238E27FC236}">
                  <a16:creationId xmlns:a16="http://schemas.microsoft.com/office/drawing/2014/main" id="{87C0D324-641A-4CAC-9CBE-6F0C5BCD783A}"/>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Gaming</a:t>
              </a:r>
            </a:p>
          </p:txBody>
        </p:sp>
        <p:sp>
          <p:nvSpPr>
            <p:cNvPr id="212" name="Title 18">
              <a:extLst>
                <a:ext uri="{FF2B5EF4-FFF2-40B4-BE49-F238E27FC236}">
                  <a16:creationId xmlns:a16="http://schemas.microsoft.com/office/drawing/2014/main" id="{639E2881-6600-468A-8710-7FE1939F375E}"/>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IoT</a:t>
              </a:r>
            </a:p>
          </p:txBody>
        </p:sp>
        <p:sp>
          <p:nvSpPr>
            <p:cNvPr id="213" name="Title 18">
              <a:extLst>
                <a:ext uri="{FF2B5EF4-FFF2-40B4-BE49-F238E27FC236}">
                  <a16:creationId xmlns:a16="http://schemas.microsoft.com/office/drawing/2014/main" id="{94985349-05E9-49F5-A626-814D246A1367}"/>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AI</a:t>
              </a:r>
            </a:p>
          </p:txBody>
        </p:sp>
        <p:sp>
          <p:nvSpPr>
            <p:cNvPr id="214" name="Oval 213">
              <a:extLst>
                <a:ext uri="{FF2B5EF4-FFF2-40B4-BE49-F238E27FC236}">
                  <a16:creationId xmlns:a16="http://schemas.microsoft.com/office/drawing/2014/main" id="{389FAAF0-9C0C-443B-A27C-8F59431C69CD}"/>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cxnSp>
          <p:nvCxnSpPr>
            <p:cNvPr id="215" name="Straight Connector 214">
              <a:extLst>
                <a:ext uri="{FF2B5EF4-FFF2-40B4-BE49-F238E27FC236}">
                  <a16:creationId xmlns:a16="http://schemas.microsoft.com/office/drawing/2014/main" id="{AAFDECF5-3DC2-452C-93C9-4CC93893D119}"/>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noFill/>
            <a:ln w="28575" cap="rnd" cmpd="sng" algn="ctr">
              <a:solidFill>
                <a:srgbClr val="75757A"/>
              </a:solidFill>
              <a:prstDash val="dash"/>
              <a:miter lim="800000"/>
              <a:headEnd type="none"/>
              <a:tailEnd type="none"/>
            </a:ln>
            <a:effectLst/>
          </p:spPr>
        </p:cxnSp>
        <p:sp>
          <p:nvSpPr>
            <p:cNvPr id="216" name="Oval 215">
              <a:extLst>
                <a:ext uri="{FF2B5EF4-FFF2-40B4-BE49-F238E27FC236}">
                  <a16:creationId xmlns:a16="http://schemas.microsoft.com/office/drawing/2014/main" id="{63C9ACD3-E131-4F18-AC0F-006A68A26170}"/>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17" name="Oval 216">
              <a:extLst>
                <a:ext uri="{FF2B5EF4-FFF2-40B4-BE49-F238E27FC236}">
                  <a16:creationId xmlns:a16="http://schemas.microsoft.com/office/drawing/2014/main" id="{95B15D77-5EC8-4E62-96AE-6C102ABC8A4C}"/>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16CE7BB0-5F06-49DB-9662-D725233405F2}"/>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DC743588-C2E6-4070-B49D-A8D6E230D209}"/>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2DF334B3-EF92-4383-9836-435695A81D56}"/>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21" name="Oval 220">
              <a:extLst>
                <a:ext uri="{FF2B5EF4-FFF2-40B4-BE49-F238E27FC236}">
                  <a16:creationId xmlns:a16="http://schemas.microsoft.com/office/drawing/2014/main" id="{616ABC38-187F-4E4B-AB35-1BC35D94BF9C}"/>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grpSp>
      <p:sp>
        <p:nvSpPr>
          <p:cNvPr id="41" name="Title 18">
            <a:extLst>
              <a:ext uri="{FF2B5EF4-FFF2-40B4-BE49-F238E27FC236}">
                <a16:creationId xmlns:a16="http://schemas.microsoft.com/office/drawing/2014/main" id="{3F68A269-CA13-4480-9DDC-23E3D1B1D7C5}"/>
              </a:ext>
            </a:extLst>
          </p:cNvPr>
          <p:cNvSpPr txBox="1">
            <a:spLocks/>
          </p:cNvSpPr>
          <p:nvPr/>
        </p:nvSpPr>
        <p:spPr>
          <a:xfrm>
            <a:off x="588156" y="1586326"/>
            <a:ext cx="1101568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400" spc="0" dirty="0">
                <a:solidFill>
                  <a:schemeClr val="tx1"/>
                </a:solidFill>
                <a:ea typeface="Open Sans" panose="020B0606030504020204" pitchFamily="34" charset="0"/>
                <a:cs typeface="Open Sans" panose="020B0606030504020204"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613682" y="755145"/>
            <a:ext cx="11015688"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400" dirty="0">
                <a:solidFill>
                  <a:srgbClr val="C00000"/>
                </a:solidFill>
                <a:ea typeface="Open Sans" panose="020B0606030504020204" pitchFamily="34" charset="0"/>
                <a:cs typeface="Open Sans" panose="020B0606030504020204" pitchFamily="34" charset="0"/>
              </a:rPr>
              <a:t>.NET</a:t>
            </a: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893925" y="4770888"/>
            <a:ext cx="1001571" cy="1001571"/>
          </a:xfrm>
          <a:prstGeom prst="rect">
            <a:avLst/>
          </a:prstGeom>
        </p:spPr>
      </p:pic>
      <p:pic>
        <p:nvPicPr>
          <p:cNvPr id="4" name="Picture 3">
            <a:extLst>
              <a:ext uri="{FF2B5EF4-FFF2-40B4-BE49-F238E27FC236}">
                <a16:creationId xmlns:a16="http://schemas.microsoft.com/office/drawing/2014/main" id="{5FCBD1FC-5A2F-4A99-BE7D-EFD81C7A4760}"/>
              </a:ext>
            </a:extLst>
          </p:cNvPr>
          <p:cNvPicPr>
            <a:picLocks noChangeAspect="1"/>
          </p:cNvPicPr>
          <p:nvPr/>
        </p:nvPicPr>
        <p:blipFill>
          <a:blip r:embed="rId6"/>
          <a:stretch>
            <a:fillRect/>
          </a:stretch>
        </p:blipFill>
        <p:spPr>
          <a:xfrm>
            <a:off x="0" y="2243229"/>
            <a:ext cx="12192000" cy="3593153"/>
          </a:xfrm>
          <a:prstGeom prst="rect">
            <a:avLst/>
          </a:prstGeom>
        </p:spPr>
      </p:pic>
    </p:spTree>
    <p:extLst>
      <p:ext uri="{BB962C8B-B14F-4D97-AF65-F5344CB8AC3E}">
        <p14:creationId xmlns:p14="http://schemas.microsoft.com/office/powerpoint/2010/main" val="38343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par>
                                <p:cTn id="18" presetID="42" presetClass="path" presetSubtype="0" decel="100000" fill="hold" nodeType="withEffect">
                                  <p:stCondLst>
                                    <p:cond delay="200"/>
                                  </p:stCondLst>
                                  <p:childTnLst>
                                    <p:animMotion origin="layout" path="M 6.25E-7 -1.11111E-6 L 6.25E-7 0.03287 " pathEditMode="relative" rAng="0" ptsTypes="AA">
                                      <p:cBhvr>
                                        <p:cTn id="19" dur="500" spd="-100000" fill="hold"/>
                                        <p:tgtEl>
                                          <p:spTgt spid="198"/>
                                        </p:tgtEl>
                                        <p:attrNameLst>
                                          <p:attrName>ppt_x</p:attrName>
                                          <p:attrName>ppt_y</p:attrName>
                                        </p:attrNameLst>
                                      </p:cBhvr>
                                      <p:rCtr x="0" y="1644"/>
                                    </p:animMotion>
                                  </p:childTnLst>
                                </p:cTn>
                              </p:par>
                              <p:par>
                                <p:cTn id="20" presetID="42" presetClass="entr" presetSubtype="0" fill="hold"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1091" y="1395653"/>
            <a:ext cx="6549160" cy="2758111"/>
          </a:xfrm>
          <a:prstGeom prst="rect">
            <a:avLst/>
          </a:prstGeom>
        </p:spPr>
      </p:pic>
      <p:pic>
        <p:nvPicPr>
          <p:cNvPr id="10" name="Picture 9"/>
          <p:cNvPicPr>
            <a:picLocks noChangeAspect="1"/>
          </p:cNvPicPr>
          <p:nvPr/>
        </p:nvPicPr>
        <p:blipFill>
          <a:blip r:embed="rId4"/>
          <a:stretch>
            <a:fillRect/>
          </a:stretch>
        </p:blipFill>
        <p:spPr>
          <a:xfrm>
            <a:off x="7118043" y="1395653"/>
            <a:ext cx="4656269" cy="2758111"/>
          </a:xfrm>
          <a:prstGeom prst="rect">
            <a:avLst/>
          </a:prstGeom>
        </p:spPr>
      </p:pic>
      <p:pic>
        <p:nvPicPr>
          <p:cNvPr id="11" name="Picture 10"/>
          <p:cNvPicPr>
            <a:picLocks noChangeAspect="1"/>
          </p:cNvPicPr>
          <p:nvPr/>
        </p:nvPicPr>
        <p:blipFill>
          <a:blip r:embed="rId5"/>
          <a:stretch>
            <a:fillRect/>
          </a:stretch>
        </p:blipFill>
        <p:spPr>
          <a:xfrm>
            <a:off x="2001073" y="4507509"/>
            <a:ext cx="8487078" cy="806854"/>
          </a:xfrm>
          <a:prstGeom prst="rect">
            <a:avLst/>
          </a:prstGeom>
        </p:spPr>
      </p:pic>
      <p:sp>
        <p:nvSpPr>
          <p:cNvPr id="8" name="Rectangle 7"/>
          <p:cNvSpPr/>
          <p:nvPr/>
        </p:nvSpPr>
        <p:spPr>
          <a:xfrm>
            <a:off x="355601" y="1395653"/>
            <a:ext cx="6549160" cy="275811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solidFill>
                <a:schemeClr val="tx1"/>
              </a:solidFill>
            </a:endParaRPr>
          </a:p>
        </p:txBody>
      </p:sp>
      <p:sp>
        <p:nvSpPr>
          <p:cNvPr id="13" name="Rectangle 12"/>
          <p:cNvSpPr/>
          <p:nvPr/>
        </p:nvSpPr>
        <p:spPr>
          <a:xfrm>
            <a:off x="7118043" y="1398645"/>
            <a:ext cx="4656269" cy="275811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solidFill>
                <a:schemeClr val="tx1"/>
              </a:solidFill>
            </a:endParaRPr>
          </a:p>
        </p:txBody>
      </p:sp>
      <p:sp>
        <p:nvSpPr>
          <p:cNvPr id="15" name="TextBox 14">
            <a:extLst>
              <a:ext uri="{FF2B5EF4-FFF2-40B4-BE49-F238E27FC236}">
                <a16:creationId xmlns:a16="http://schemas.microsoft.com/office/drawing/2014/main" id="{42A7A7D7-6F75-4F8F-A979-22FA1C162419}"/>
              </a:ext>
            </a:extLst>
          </p:cNvPr>
          <p:cNvSpPr txBox="1"/>
          <p:nvPr/>
        </p:nvSpPr>
        <p:spPr>
          <a:xfrm>
            <a:off x="0" y="378020"/>
            <a:ext cx="6096000" cy="756041"/>
          </a:xfrm>
          <a:prstGeom prst="rect">
            <a:avLst/>
          </a:prstGeom>
          <a:noFill/>
        </p:spPr>
        <p:txBody>
          <a:bodyPr wrap="square">
            <a:spAutoFit/>
          </a:bodyPr>
          <a:lstStyle/>
          <a:p>
            <a:r>
              <a:rPr kumimoji="0" lang="en-US" sz="4313" b="0" i="0" u="none" strike="noStrike" kern="1200" cap="all" spc="0" normalizeH="0" baseline="0" noProof="0" dirty="0">
                <a:ln>
                  <a:noFill/>
                </a:ln>
                <a:solidFill>
                  <a:prstClr val="black"/>
                </a:solidFill>
                <a:effectLst/>
                <a:uLnTx/>
                <a:uFillTx/>
                <a:latin typeface="Rockwell Condensed" panose="02060603050405020104"/>
                <a:ea typeface="+mj-ea"/>
                <a:cs typeface="+mj-cs"/>
              </a:rPr>
              <a:t>Data Binding</a:t>
            </a:r>
            <a:endParaRPr lang="en-US" dirty="0"/>
          </a:p>
        </p:txBody>
      </p:sp>
    </p:spTree>
    <p:extLst>
      <p:ext uri="{BB962C8B-B14F-4D97-AF65-F5344CB8AC3E}">
        <p14:creationId xmlns:p14="http://schemas.microsoft.com/office/powerpoint/2010/main" val="31015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609344"/>
          </a:xfrm>
        </p:spPr>
        <p:txBody>
          <a:bodyPr>
            <a:normAutofit/>
          </a:bodyPr>
          <a:lstStyle/>
          <a:p>
            <a:r>
              <a:rPr lang="en-US" sz="4313" dirty="0">
                <a:solidFill>
                  <a:schemeClr val="tx1"/>
                </a:solidFill>
              </a:rPr>
              <a:t>Data Binding</a:t>
            </a:r>
          </a:p>
        </p:txBody>
      </p:sp>
      <p:sp>
        <p:nvSpPr>
          <p:cNvPr id="9" name="Rectangle 8"/>
          <p:cNvSpPr/>
          <p:nvPr/>
        </p:nvSpPr>
        <p:spPr>
          <a:xfrm>
            <a:off x="6244613" y="2970092"/>
            <a:ext cx="5529700" cy="90537"/>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solidFill>
                <a:schemeClr val="tx1"/>
              </a:solidFill>
            </a:endParaRPr>
          </a:p>
        </p:txBody>
      </p:sp>
      <p:pic>
        <p:nvPicPr>
          <p:cNvPr id="7" name="Picture 6"/>
          <p:cNvPicPr>
            <a:picLocks noChangeAspect="1"/>
          </p:cNvPicPr>
          <p:nvPr/>
        </p:nvPicPr>
        <p:blipFill>
          <a:blip r:embed="rId3"/>
          <a:stretch>
            <a:fillRect/>
          </a:stretch>
        </p:blipFill>
        <p:spPr>
          <a:xfrm>
            <a:off x="331091" y="1395653"/>
            <a:ext cx="6549160" cy="2758111"/>
          </a:xfrm>
          <a:prstGeom prst="rect">
            <a:avLst/>
          </a:prstGeom>
        </p:spPr>
      </p:pic>
      <p:pic>
        <p:nvPicPr>
          <p:cNvPr id="10" name="Picture 9"/>
          <p:cNvPicPr>
            <a:picLocks noChangeAspect="1"/>
          </p:cNvPicPr>
          <p:nvPr/>
        </p:nvPicPr>
        <p:blipFill>
          <a:blip r:embed="rId4"/>
          <a:stretch>
            <a:fillRect/>
          </a:stretch>
        </p:blipFill>
        <p:spPr>
          <a:xfrm>
            <a:off x="7118043" y="1395653"/>
            <a:ext cx="4656269" cy="2758111"/>
          </a:xfrm>
          <a:prstGeom prst="rect">
            <a:avLst/>
          </a:prstGeom>
        </p:spPr>
      </p:pic>
      <p:pic>
        <p:nvPicPr>
          <p:cNvPr id="11" name="Picture 10"/>
          <p:cNvPicPr>
            <a:picLocks noChangeAspect="1"/>
          </p:cNvPicPr>
          <p:nvPr/>
        </p:nvPicPr>
        <p:blipFill>
          <a:blip r:embed="rId5"/>
          <a:stretch>
            <a:fillRect/>
          </a:stretch>
        </p:blipFill>
        <p:spPr>
          <a:xfrm>
            <a:off x="2001073" y="4507509"/>
            <a:ext cx="8487078" cy="806854"/>
          </a:xfrm>
          <a:prstGeom prst="rect">
            <a:avLst/>
          </a:prstGeom>
        </p:spPr>
      </p:pic>
      <p:sp>
        <p:nvSpPr>
          <p:cNvPr id="8" name="Rectangle 7"/>
          <p:cNvSpPr/>
          <p:nvPr/>
        </p:nvSpPr>
        <p:spPr>
          <a:xfrm>
            <a:off x="355601" y="1395653"/>
            <a:ext cx="6549160" cy="275811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solidFill>
                <a:schemeClr val="tx1"/>
              </a:solidFill>
            </a:endParaRPr>
          </a:p>
        </p:txBody>
      </p:sp>
      <p:sp>
        <p:nvSpPr>
          <p:cNvPr id="13" name="Rectangle 12"/>
          <p:cNvSpPr/>
          <p:nvPr/>
        </p:nvSpPr>
        <p:spPr>
          <a:xfrm>
            <a:off x="7118043" y="1398645"/>
            <a:ext cx="4656269" cy="2758111"/>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solidFill>
                <a:schemeClr val="tx1"/>
              </a:solidFill>
            </a:endParaRPr>
          </a:p>
        </p:txBody>
      </p:sp>
      <p:sp>
        <p:nvSpPr>
          <p:cNvPr id="14" name="Rectangle 13"/>
          <p:cNvSpPr/>
          <p:nvPr/>
        </p:nvSpPr>
        <p:spPr>
          <a:xfrm>
            <a:off x="2001072" y="4507509"/>
            <a:ext cx="8487078" cy="806854"/>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solidFill>
                <a:schemeClr val="tx1"/>
              </a:solidFill>
            </a:endParaRPr>
          </a:p>
        </p:txBody>
      </p:sp>
      <p:pic>
        <p:nvPicPr>
          <p:cNvPr id="15" name="Picture 14"/>
          <p:cNvPicPr>
            <a:picLocks noChangeAspect="1"/>
          </p:cNvPicPr>
          <p:nvPr/>
        </p:nvPicPr>
        <p:blipFill>
          <a:blip r:embed="rId6"/>
          <a:stretch>
            <a:fillRect/>
          </a:stretch>
        </p:blipFill>
        <p:spPr>
          <a:xfrm>
            <a:off x="1" y="5638633"/>
            <a:ext cx="12192000" cy="642176"/>
          </a:xfrm>
          <a:prstGeom prst="rect">
            <a:avLst/>
          </a:prstGeom>
        </p:spPr>
      </p:pic>
    </p:spTree>
    <p:extLst>
      <p:ext uri="{BB962C8B-B14F-4D97-AF65-F5344CB8AC3E}">
        <p14:creationId xmlns:p14="http://schemas.microsoft.com/office/powerpoint/2010/main" val="980727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13" dirty="0">
                <a:solidFill>
                  <a:schemeClr val="tx1"/>
                </a:solidFill>
              </a:rPr>
              <a:t>Data Binding – XAML</a:t>
            </a:r>
          </a:p>
        </p:txBody>
      </p:sp>
      <p:pic>
        <p:nvPicPr>
          <p:cNvPr id="3" name="Picture 2"/>
          <p:cNvPicPr>
            <a:picLocks noChangeAspect="1"/>
          </p:cNvPicPr>
          <p:nvPr/>
        </p:nvPicPr>
        <p:blipFill>
          <a:blip r:embed="rId3"/>
          <a:stretch>
            <a:fillRect/>
          </a:stretch>
        </p:blipFill>
        <p:spPr>
          <a:xfrm>
            <a:off x="3332024" y="1934959"/>
            <a:ext cx="5428350" cy="610067"/>
          </a:xfrm>
          <a:prstGeom prst="rect">
            <a:avLst/>
          </a:prstGeom>
        </p:spPr>
      </p:pic>
    </p:spTree>
    <p:extLst>
      <p:ext uri="{BB962C8B-B14F-4D97-AF65-F5344CB8AC3E}">
        <p14:creationId xmlns:p14="http://schemas.microsoft.com/office/powerpoint/2010/main" val="180558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13" dirty="0">
                <a:solidFill>
                  <a:schemeClr val="tx1"/>
                </a:solidFill>
              </a:rPr>
              <a:t>Data Binding – XAML</a:t>
            </a:r>
          </a:p>
        </p:txBody>
      </p:sp>
      <p:pic>
        <p:nvPicPr>
          <p:cNvPr id="3" name="Picture 2"/>
          <p:cNvPicPr>
            <a:picLocks noChangeAspect="1"/>
          </p:cNvPicPr>
          <p:nvPr/>
        </p:nvPicPr>
        <p:blipFill>
          <a:blip r:embed="rId3"/>
          <a:stretch>
            <a:fillRect/>
          </a:stretch>
        </p:blipFill>
        <p:spPr>
          <a:xfrm>
            <a:off x="3332024" y="1934959"/>
            <a:ext cx="5428350" cy="610067"/>
          </a:xfrm>
          <a:prstGeom prst="rect">
            <a:avLst/>
          </a:prstGeom>
        </p:spPr>
      </p:pic>
      <p:sp>
        <p:nvSpPr>
          <p:cNvPr id="4" name="Rectangle 3"/>
          <p:cNvSpPr/>
          <p:nvPr/>
        </p:nvSpPr>
        <p:spPr>
          <a:xfrm>
            <a:off x="3332024" y="1934959"/>
            <a:ext cx="5428350" cy="610067"/>
          </a:xfrm>
          <a:prstGeom prst="rect">
            <a:avLst/>
          </a:prstGeom>
          <a:solidFill>
            <a:srgbClr val="000000">
              <a:alpha val="41000"/>
            </a:srgbClr>
          </a:solidFill>
          <a:ln>
            <a:noFill/>
          </a:ln>
        </p:spPr>
        <p:style>
          <a:lnRef idx="1">
            <a:schemeClr val="accent1"/>
          </a:lnRef>
          <a:fillRef idx="3">
            <a:schemeClr val="accent1"/>
          </a:fillRef>
          <a:effectRef idx="2">
            <a:schemeClr val="accent1"/>
          </a:effectRef>
          <a:fontRef idx="minor">
            <a:schemeClr val="lt1"/>
          </a:fontRef>
        </p:style>
        <p:txBody>
          <a:bodyPr lIns="121913" tIns="60957" rIns="121913" bIns="60957" rtlCol="0" anchor="ctr"/>
          <a:lstStyle/>
          <a:p>
            <a:pPr algn="ctr"/>
            <a:endParaRPr lang="en-US" sz="1765">
              <a:solidFill>
                <a:schemeClr val="tx1"/>
              </a:solidFill>
            </a:endParaRPr>
          </a:p>
        </p:txBody>
      </p:sp>
      <p:pic>
        <p:nvPicPr>
          <p:cNvPr id="5" name="Picture 4"/>
          <p:cNvPicPr>
            <a:picLocks noChangeAspect="1"/>
          </p:cNvPicPr>
          <p:nvPr/>
        </p:nvPicPr>
        <p:blipFill>
          <a:blip r:embed="rId4"/>
          <a:stretch>
            <a:fillRect/>
          </a:stretch>
        </p:blipFill>
        <p:spPr>
          <a:xfrm>
            <a:off x="2340666" y="3424332"/>
            <a:ext cx="7495107" cy="896425"/>
          </a:xfrm>
          <a:prstGeom prst="rect">
            <a:avLst/>
          </a:prstGeom>
        </p:spPr>
      </p:pic>
    </p:spTree>
    <p:extLst>
      <p:ext uri="{BB962C8B-B14F-4D97-AF65-F5344CB8AC3E}">
        <p14:creationId xmlns:p14="http://schemas.microsoft.com/office/powerpoint/2010/main" val="14019725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69239" y="1189177"/>
            <a:ext cx="5476481" cy="5301323"/>
          </a:xfrm>
        </p:spPr>
        <p:txBody>
          <a:bodyPr/>
          <a:lstStyle/>
          <a:p>
            <a:r>
              <a:rPr lang="en-US" dirty="0"/>
              <a:t>UI raises events to notify code about user activity</a:t>
            </a:r>
          </a:p>
          <a:p>
            <a:pPr lvl="1">
              <a:buFont typeface="Wingdings" charset="2"/>
              <a:buChar char="§"/>
            </a:pPr>
            <a:r>
              <a:rPr lang="en-US" dirty="0">
                <a:latin typeface="Consolas"/>
                <a:cs typeface="Consolas"/>
              </a:rPr>
              <a:t>Clicked</a:t>
            </a:r>
          </a:p>
          <a:p>
            <a:pPr lvl="1">
              <a:buFont typeface="Wingdings" charset="2"/>
              <a:buChar char="§"/>
            </a:pPr>
            <a:r>
              <a:rPr lang="en-US" dirty="0" err="1">
                <a:latin typeface="Consolas"/>
                <a:cs typeface="Consolas"/>
              </a:rPr>
              <a:t>ItemSelected</a:t>
            </a:r>
            <a:endParaRPr lang="en-US" dirty="0">
              <a:latin typeface="Consolas"/>
              <a:cs typeface="Consolas"/>
            </a:endParaRPr>
          </a:p>
          <a:p>
            <a:pPr lvl="1">
              <a:buFont typeface="Wingdings" charset="2"/>
              <a:buChar char="§"/>
            </a:pPr>
            <a:r>
              <a:rPr lang="en-US" dirty="0"/>
              <a:t>…</a:t>
            </a:r>
          </a:p>
          <a:p>
            <a:r>
              <a:rPr lang="en-US" dirty="0"/>
              <a:t>The downside is that these events </a:t>
            </a:r>
            <a:r>
              <a:rPr lang="en-US" b="1" dirty="0"/>
              <a:t>must be handled</a:t>
            </a:r>
            <a:r>
              <a:rPr lang="en-US" dirty="0"/>
              <a:t> in the code behind file</a:t>
            </a:r>
          </a:p>
        </p:txBody>
      </p:sp>
      <p:sp>
        <p:nvSpPr>
          <p:cNvPr id="4" name="Title 3"/>
          <p:cNvSpPr>
            <a:spLocks noGrp="1"/>
          </p:cNvSpPr>
          <p:nvPr>
            <p:ph type="title"/>
          </p:nvPr>
        </p:nvSpPr>
        <p:spPr>
          <a:xfrm>
            <a:off x="0" y="39595"/>
            <a:ext cx="10058400" cy="1609344"/>
          </a:xfrm>
        </p:spPr>
        <p:txBody>
          <a:bodyPr/>
          <a:lstStyle/>
          <a:p>
            <a:r>
              <a:rPr lang="en-US" dirty="0"/>
              <a:t>Event Handling</a:t>
            </a:r>
          </a:p>
        </p:txBody>
      </p:sp>
      <p:sp>
        <p:nvSpPr>
          <p:cNvPr id="10" name="Rectangle 9"/>
          <p:cNvSpPr/>
          <p:nvPr/>
        </p:nvSpPr>
        <p:spPr>
          <a:xfrm>
            <a:off x="5716941" y="3217333"/>
            <a:ext cx="6239903" cy="3252878"/>
          </a:xfrm>
          <a:prstGeom prst="rect">
            <a:avLst/>
          </a:prstGeom>
          <a:solidFill>
            <a:srgbClr val="FFFFFF"/>
          </a:solidFill>
          <a:ln>
            <a:solidFill>
              <a:schemeClr val="accent5"/>
            </a:solidFill>
          </a:ln>
        </p:spPr>
        <p:txBody>
          <a:bodyPr wrap="square">
            <a:spAutoFit/>
          </a:bodyPr>
          <a:lstStyle/>
          <a:p>
            <a:r>
              <a:rPr lang="en-US" sz="1867" dirty="0">
                <a:solidFill>
                  <a:srgbClr val="0000FF"/>
                </a:solidFill>
                <a:latin typeface="Consolas"/>
              </a:rPr>
              <a:t>public</a:t>
            </a:r>
            <a:r>
              <a:rPr lang="en-US" sz="1867" dirty="0">
                <a:solidFill>
                  <a:srgbClr val="000000"/>
                </a:solidFill>
                <a:latin typeface="Consolas"/>
              </a:rPr>
              <a:t> </a:t>
            </a:r>
            <a:r>
              <a:rPr lang="en-US" sz="1867" dirty="0" err="1">
                <a:solidFill>
                  <a:srgbClr val="000000"/>
                </a:solidFill>
                <a:latin typeface="Consolas"/>
              </a:rPr>
              <a:t>MainPage</a:t>
            </a:r>
            <a:r>
              <a:rPr lang="en-US" sz="1867" dirty="0">
                <a:solidFill>
                  <a:srgbClr val="000000"/>
                </a:solidFill>
                <a:latin typeface="Consolas"/>
              </a:rPr>
              <a:t>()</a:t>
            </a:r>
            <a:br>
              <a:rPr lang="en-US" sz="1867" dirty="0">
                <a:latin typeface="Consolas"/>
              </a:rPr>
            </a:br>
            <a:r>
              <a:rPr lang="en-US" sz="1867" dirty="0">
                <a:solidFill>
                  <a:srgbClr val="000000"/>
                </a:solidFill>
                <a:latin typeface="Consolas"/>
              </a:rPr>
              <a:t>{</a:t>
            </a:r>
            <a:br>
              <a:rPr lang="en-US" sz="1867" dirty="0">
                <a:latin typeface="Consolas"/>
              </a:rPr>
            </a:br>
            <a:r>
              <a:rPr lang="en-US" sz="1867" dirty="0">
                <a:latin typeface="Consolas"/>
              </a:rPr>
              <a:t>   ...</a:t>
            </a:r>
            <a:br>
              <a:rPr lang="en-US" sz="1867" dirty="0">
                <a:latin typeface="Consolas"/>
              </a:rPr>
            </a:br>
            <a:r>
              <a:rPr lang="en-US" sz="1867" dirty="0">
                <a:solidFill>
                  <a:srgbClr val="000000"/>
                </a:solidFill>
                <a:latin typeface="Consolas"/>
              </a:rPr>
              <a:t>   </a:t>
            </a:r>
            <a:r>
              <a:rPr lang="en-US" sz="1867" dirty="0">
                <a:solidFill>
                  <a:srgbClr val="2B8FAF"/>
                </a:solidFill>
                <a:latin typeface="Consolas"/>
              </a:rPr>
              <a:t>Button</a:t>
            </a:r>
            <a:r>
              <a:rPr lang="en-US" sz="1867" dirty="0">
                <a:solidFill>
                  <a:srgbClr val="000000"/>
                </a:solidFill>
                <a:latin typeface="Consolas"/>
              </a:rPr>
              <a:t> </a:t>
            </a:r>
            <a:r>
              <a:rPr lang="en-US" sz="1867" dirty="0" err="1">
                <a:solidFill>
                  <a:srgbClr val="000000"/>
                </a:solidFill>
                <a:latin typeface="Consolas"/>
              </a:rPr>
              <a:t>editButton</a:t>
            </a:r>
            <a:r>
              <a:rPr lang="en-US" sz="1867" dirty="0">
                <a:solidFill>
                  <a:srgbClr val="000000"/>
                </a:solidFill>
                <a:latin typeface="Consolas"/>
              </a:rPr>
              <a:t> = ...;</a:t>
            </a:r>
            <a:br>
              <a:rPr lang="en-US" sz="1867" dirty="0">
                <a:latin typeface="Consolas"/>
              </a:rPr>
            </a:br>
            <a:r>
              <a:rPr lang="en-US" sz="1867" dirty="0">
                <a:solidFill>
                  <a:srgbClr val="000000"/>
                </a:solidFill>
                <a:latin typeface="Consolas"/>
              </a:rPr>
              <a:t>   </a:t>
            </a:r>
            <a:r>
              <a:rPr lang="en-US" sz="1867" dirty="0" err="1">
                <a:solidFill>
                  <a:srgbClr val="000000"/>
                </a:solidFill>
                <a:latin typeface="Consolas"/>
              </a:rPr>
              <a:t>editButton.Clicked</a:t>
            </a:r>
            <a:r>
              <a:rPr lang="en-US" sz="1867" dirty="0">
                <a:solidFill>
                  <a:srgbClr val="000000"/>
                </a:solidFill>
                <a:latin typeface="Consolas"/>
              </a:rPr>
              <a:t> += </a:t>
            </a:r>
            <a:r>
              <a:rPr lang="en-US" sz="1867" dirty="0" err="1">
                <a:solidFill>
                  <a:srgbClr val="000000"/>
                </a:solidFill>
                <a:latin typeface="Consolas"/>
              </a:rPr>
              <a:t>OnClick</a:t>
            </a:r>
            <a:r>
              <a:rPr lang="en-US" sz="1867" dirty="0">
                <a:solidFill>
                  <a:srgbClr val="000000"/>
                </a:solidFill>
                <a:latin typeface="Consolas"/>
              </a:rPr>
              <a:t>;</a:t>
            </a:r>
            <a:br>
              <a:rPr lang="en-US" sz="1867" dirty="0">
                <a:latin typeface="Consolas"/>
              </a:rPr>
            </a:br>
            <a:r>
              <a:rPr lang="en-US" sz="1867" dirty="0">
                <a:solidFill>
                  <a:srgbClr val="000000"/>
                </a:solidFill>
                <a:latin typeface="Consolas"/>
              </a:rPr>
              <a:t>}</a:t>
            </a:r>
            <a:br>
              <a:rPr lang="en-US" sz="1867" dirty="0">
                <a:latin typeface="Consolas"/>
              </a:rPr>
            </a:br>
            <a:br>
              <a:rPr lang="en-US" sz="1867" dirty="0">
                <a:latin typeface="Consolas"/>
              </a:rPr>
            </a:br>
            <a:r>
              <a:rPr lang="en-US" sz="1867" dirty="0">
                <a:solidFill>
                  <a:srgbClr val="0000FF"/>
                </a:solidFill>
                <a:latin typeface="Consolas"/>
              </a:rPr>
              <a:t>void</a:t>
            </a:r>
            <a:r>
              <a:rPr lang="en-US" sz="1867" dirty="0">
                <a:solidFill>
                  <a:srgbClr val="000000"/>
                </a:solidFill>
                <a:latin typeface="Consolas"/>
              </a:rPr>
              <a:t> </a:t>
            </a:r>
            <a:r>
              <a:rPr lang="en-US" sz="1867" dirty="0" err="1">
                <a:solidFill>
                  <a:srgbClr val="000000"/>
                </a:solidFill>
                <a:latin typeface="Consolas"/>
              </a:rPr>
              <a:t>OnClick</a:t>
            </a:r>
            <a:r>
              <a:rPr lang="en-US" sz="1867" dirty="0">
                <a:solidFill>
                  <a:srgbClr val="000000"/>
                </a:solidFill>
                <a:latin typeface="Consolas"/>
              </a:rPr>
              <a:t> (</a:t>
            </a:r>
            <a:r>
              <a:rPr lang="en-US" sz="1867" dirty="0">
                <a:solidFill>
                  <a:srgbClr val="0000FF"/>
                </a:solidFill>
                <a:latin typeface="Consolas"/>
              </a:rPr>
              <a:t>object</a:t>
            </a:r>
            <a:r>
              <a:rPr lang="en-US" sz="1867" dirty="0">
                <a:solidFill>
                  <a:srgbClr val="000000"/>
                </a:solidFill>
                <a:latin typeface="Consolas"/>
              </a:rPr>
              <a:t> sender, </a:t>
            </a:r>
            <a:r>
              <a:rPr lang="en-US" sz="1867" dirty="0" err="1">
                <a:solidFill>
                  <a:srgbClr val="2B8FAF"/>
                </a:solidFill>
                <a:latin typeface="Consolas"/>
              </a:rPr>
              <a:t>EventArgs</a:t>
            </a:r>
            <a:r>
              <a:rPr lang="en-US" sz="1867" dirty="0">
                <a:solidFill>
                  <a:srgbClr val="000000"/>
                </a:solidFill>
                <a:latin typeface="Consolas"/>
              </a:rPr>
              <a:t> e)</a:t>
            </a:r>
            <a:br>
              <a:rPr lang="en-US" sz="1867" dirty="0">
                <a:latin typeface="Consolas"/>
              </a:rPr>
            </a:br>
            <a:r>
              <a:rPr lang="en-US" sz="1867" dirty="0">
                <a:solidFill>
                  <a:srgbClr val="000000"/>
                </a:solidFill>
                <a:latin typeface="Consolas"/>
              </a:rPr>
              <a:t>{</a:t>
            </a:r>
            <a:br>
              <a:rPr lang="en-US" sz="1867" dirty="0">
                <a:latin typeface="Consolas"/>
              </a:rPr>
            </a:br>
            <a:r>
              <a:rPr lang="en-US" sz="1867" dirty="0">
                <a:solidFill>
                  <a:srgbClr val="000000"/>
                </a:solidFill>
                <a:latin typeface="Consolas"/>
              </a:rPr>
              <a:t>    ...</a:t>
            </a:r>
            <a:br>
              <a:rPr lang="en-US" sz="1867" dirty="0">
                <a:latin typeface="Consolas"/>
              </a:rPr>
            </a:br>
            <a:r>
              <a:rPr lang="en-US" sz="1867" dirty="0">
                <a:solidFill>
                  <a:srgbClr val="000000"/>
                </a:solidFill>
                <a:latin typeface="Consolas"/>
              </a:rPr>
              <a:t>}</a:t>
            </a:r>
            <a:endParaRPr lang="en-US" sz="1867" dirty="0"/>
          </a:p>
        </p:txBody>
      </p:sp>
      <p:grpSp>
        <p:nvGrpSpPr>
          <p:cNvPr id="12" name="Group 11"/>
          <p:cNvGrpSpPr/>
          <p:nvPr/>
        </p:nvGrpSpPr>
        <p:grpSpPr>
          <a:xfrm>
            <a:off x="5921746" y="1107196"/>
            <a:ext cx="4570933" cy="1972368"/>
            <a:chOff x="5276777" y="1298148"/>
            <a:chExt cx="3428200" cy="1479276"/>
          </a:xfrm>
        </p:grpSpPr>
        <p:sp>
          <p:nvSpPr>
            <p:cNvPr id="6" name="Rounded Rectangle 5"/>
            <p:cNvSpPr/>
            <p:nvPr/>
          </p:nvSpPr>
          <p:spPr>
            <a:xfrm>
              <a:off x="5714728" y="1321781"/>
              <a:ext cx="1487395" cy="7834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2A84D3"/>
                  </a:solidFill>
                  <a:latin typeface="Segoe UI Light"/>
                  <a:cs typeface="Segoe UI Light"/>
                </a:rPr>
                <a:t>Edit</a:t>
              </a: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backgroundRemoval t="2500" b="100000" l="9959" r="89627"/>
                      </a14:imgEffect>
                    </a14:imgLayer>
                  </a14:imgProps>
                </a:ext>
              </a:extLst>
            </a:blip>
            <a:stretch>
              <a:fillRect/>
            </a:stretch>
          </p:blipFill>
          <p:spPr>
            <a:xfrm rot="1157939">
              <a:off x="5276777" y="1298148"/>
              <a:ext cx="933925" cy="1317569"/>
            </a:xfrm>
            <a:prstGeom prst="rect">
              <a:avLst/>
            </a:prstGeom>
          </p:spPr>
        </p:pic>
        <p:sp>
          <p:nvSpPr>
            <p:cNvPr id="8" name="Lightning Bolt 7"/>
            <p:cNvSpPr/>
            <p:nvPr/>
          </p:nvSpPr>
          <p:spPr>
            <a:xfrm flipH="1">
              <a:off x="6980555" y="1479841"/>
              <a:ext cx="791538" cy="835139"/>
            </a:xfrm>
            <a:prstGeom prst="lightningBolt">
              <a:avLst/>
            </a:prstGeom>
            <a:solidFill>
              <a:srgbClr val="FFFF00"/>
            </a:solidFill>
            <a:ln>
              <a:solidFill>
                <a:srgbClr val="9597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p:cNvSpPr txBox="1"/>
            <p:nvPr/>
          </p:nvSpPr>
          <p:spPr>
            <a:xfrm>
              <a:off x="6839209" y="2281132"/>
              <a:ext cx="1865768" cy="346249"/>
            </a:xfrm>
            <a:prstGeom prst="rect">
              <a:avLst/>
            </a:prstGeom>
            <a:noFill/>
          </p:spPr>
          <p:txBody>
            <a:bodyPr wrap="square" rtlCol="0">
              <a:spAutoFit/>
            </a:bodyPr>
            <a:lstStyle/>
            <a:p>
              <a:r>
                <a:rPr lang="en-US" sz="2400" dirty="0">
                  <a:latin typeface="Consolas"/>
                  <a:cs typeface="Consolas"/>
                </a:rPr>
                <a:t>Clicked</a:t>
              </a:r>
            </a:p>
          </p:txBody>
        </p:sp>
        <p:sp>
          <p:nvSpPr>
            <p:cNvPr id="11" name="Down Arrow 10"/>
            <p:cNvSpPr/>
            <p:nvPr/>
          </p:nvSpPr>
          <p:spPr>
            <a:xfrm>
              <a:off x="6318815" y="2201889"/>
              <a:ext cx="417514" cy="575535"/>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6235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Microsoft defined the </a:t>
            </a:r>
            <a:r>
              <a:rPr lang="en-US" dirty="0" err="1">
                <a:latin typeface="Consolas"/>
                <a:cs typeface="Consolas"/>
              </a:rPr>
              <a:t>ICommand</a:t>
            </a:r>
            <a:r>
              <a:rPr lang="en-US" dirty="0"/>
              <a:t> interface to provide a commanding abstraction for their XAML frameworks</a:t>
            </a:r>
          </a:p>
        </p:txBody>
      </p:sp>
      <p:sp>
        <p:nvSpPr>
          <p:cNvPr id="2" name="Title 1"/>
          <p:cNvSpPr>
            <a:spLocks noGrp="1"/>
          </p:cNvSpPr>
          <p:nvPr>
            <p:ph type="title"/>
          </p:nvPr>
        </p:nvSpPr>
        <p:spPr>
          <a:xfrm>
            <a:off x="0" y="-16084"/>
            <a:ext cx="10058400" cy="1609344"/>
          </a:xfrm>
        </p:spPr>
        <p:txBody>
          <a:bodyPr/>
          <a:lstStyle/>
          <a:p>
            <a:r>
              <a:rPr lang="en-US" dirty="0"/>
              <a:t>Commands</a:t>
            </a:r>
          </a:p>
        </p:txBody>
      </p:sp>
      <p:sp>
        <p:nvSpPr>
          <p:cNvPr id="4" name="TextBox 3"/>
          <p:cNvSpPr txBox="1"/>
          <p:nvPr/>
        </p:nvSpPr>
        <p:spPr>
          <a:xfrm>
            <a:off x="737173" y="3217927"/>
            <a:ext cx="7265184" cy="2308324"/>
          </a:xfrm>
          <a:prstGeom prst="rect">
            <a:avLst/>
          </a:prstGeom>
          <a:solidFill>
            <a:srgbClr val="FFFFFF"/>
          </a:solidFill>
          <a:ln>
            <a:solidFill>
              <a:schemeClr val="accent5"/>
            </a:solidFill>
            <a:prstDash val="solid"/>
          </a:ln>
        </p:spPr>
        <p:txBody>
          <a:bodyPr wrap="square">
            <a:spAutoFit/>
          </a:bodyPr>
          <a:lstStyle/>
          <a:p>
            <a:pPr defTabSz="1219170">
              <a:defRPr/>
            </a:pPr>
            <a:r>
              <a:rPr lang="en-US" sz="2400" dirty="0">
                <a:solidFill>
                  <a:srgbClr val="0000FF"/>
                </a:solidFill>
                <a:latin typeface="Consolas"/>
              </a:rPr>
              <a:t>public</a:t>
            </a:r>
            <a:r>
              <a:rPr lang="en-US" sz="2400" dirty="0">
                <a:solidFill>
                  <a:srgbClr val="000000"/>
                </a:solidFill>
                <a:latin typeface="Consolas"/>
              </a:rPr>
              <a:t> </a:t>
            </a:r>
            <a:r>
              <a:rPr lang="en-US" sz="2400" dirty="0">
                <a:solidFill>
                  <a:srgbClr val="0000FF"/>
                </a:solidFill>
                <a:latin typeface="Consolas"/>
              </a:rPr>
              <a:t>interface</a:t>
            </a:r>
            <a:r>
              <a:rPr lang="en-US" sz="2400" dirty="0">
                <a:solidFill>
                  <a:srgbClr val="000000"/>
                </a:solidFill>
                <a:latin typeface="Consolas"/>
              </a:rPr>
              <a:t> </a:t>
            </a:r>
            <a:r>
              <a:rPr lang="en-US" sz="2400" dirty="0" err="1">
                <a:solidFill>
                  <a:srgbClr val="2B8FAF"/>
                </a:solidFill>
                <a:latin typeface="Consolas"/>
              </a:rPr>
              <a:t>ICommand</a:t>
            </a:r>
            <a:br>
              <a:rPr lang="en-US" sz="2400" dirty="0">
                <a:latin typeface="Consolas"/>
              </a:rPr>
            </a:br>
            <a:r>
              <a:rPr lang="en-US" sz="2400" dirty="0">
                <a:solidFill>
                  <a:srgbClr val="000000"/>
                </a:solidFill>
                <a:latin typeface="Consolas"/>
              </a:rPr>
              <a:t>{</a:t>
            </a:r>
            <a:br>
              <a:rPr lang="en-US" sz="2400" dirty="0">
                <a:latin typeface="Consolas"/>
              </a:rPr>
            </a:br>
            <a:r>
              <a:rPr lang="en-US" sz="2400" dirty="0">
                <a:solidFill>
                  <a:srgbClr val="000000"/>
                </a:solidFill>
                <a:latin typeface="Consolas"/>
              </a:rPr>
              <a:t>    </a:t>
            </a:r>
            <a:r>
              <a:rPr lang="en-US" sz="2400" dirty="0">
                <a:solidFill>
                  <a:srgbClr val="0000FF"/>
                </a:solidFill>
                <a:latin typeface="Consolas"/>
              </a:rPr>
              <a:t>event</a:t>
            </a:r>
            <a:r>
              <a:rPr lang="en-US" sz="2400" dirty="0">
                <a:solidFill>
                  <a:srgbClr val="000000"/>
                </a:solidFill>
                <a:latin typeface="Consolas"/>
              </a:rPr>
              <a:t> </a:t>
            </a:r>
            <a:r>
              <a:rPr lang="en-US" sz="2400" dirty="0" err="1">
                <a:solidFill>
                  <a:srgbClr val="2B8FAF"/>
                </a:solidFill>
                <a:latin typeface="Consolas"/>
              </a:rPr>
              <a:t>EventHandler</a:t>
            </a:r>
            <a:r>
              <a:rPr lang="en-US" sz="2400" dirty="0">
                <a:solidFill>
                  <a:srgbClr val="000000"/>
                </a:solidFill>
                <a:latin typeface="Consolas"/>
              </a:rPr>
              <a:t> </a:t>
            </a:r>
            <a:r>
              <a:rPr lang="en-US" sz="2400" dirty="0" err="1">
                <a:solidFill>
                  <a:srgbClr val="000000"/>
                </a:solidFill>
                <a:latin typeface="Consolas"/>
              </a:rPr>
              <a:t>CanExecuteChanged</a:t>
            </a:r>
            <a:r>
              <a:rPr lang="en-US" sz="2400" dirty="0">
                <a:solidFill>
                  <a:srgbClr val="000000"/>
                </a:solidFill>
                <a:latin typeface="Consolas"/>
              </a:rPr>
              <a:t>;</a:t>
            </a:r>
            <a:br>
              <a:rPr lang="en-US" sz="2400" dirty="0">
                <a:latin typeface="Consolas"/>
              </a:rPr>
            </a:br>
            <a:r>
              <a:rPr lang="en-US" sz="2400" dirty="0">
                <a:solidFill>
                  <a:srgbClr val="000000"/>
                </a:solidFill>
                <a:latin typeface="Consolas"/>
              </a:rPr>
              <a:t>    </a:t>
            </a:r>
            <a:r>
              <a:rPr lang="en-US" sz="2400" dirty="0" err="1">
                <a:solidFill>
                  <a:srgbClr val="0000FF"/>
                </a:solidFill>
                <a:latin typeface="Consolas"/>
              </a:rPr>
              <a:t>bool</a:t>
            </a:r>
            <a:r>
              <a:rPr lang="en-US" sz="2400" dirty="0">
                <a:solidFill>
                  <a:srgbClr val="000000"/>
                </a:solidFill>
                <a:latin typeface="Consolas"/>
              </a:rPr>
              <a:t> </a:t>
            </a:r>
            <a:r>
              <a:rPr lang="en-US" sz="2400" dirty="0" err="1">
                <a:solidFill>
                  <a:srgbClr val="000000"/>
                </a:solidFill>
                <a:latin typeface="Consolas"/>
              </a:rPr>
              <a:t>CanExecute</a:t>
            </a:r>
            <a:r>
              <a:rPr lang="en-US" sz="2400" dirty="0">
                <a:solidFill>
                  <a:srgbClr val="000000"/>
                </a:solidFill>
                <a:latin typeface="Consolas"/>
              </a:rPr>
              <a:t>(</a:t>
            </a:r>
            <a:r>
              <a:rPr lang="en-US" sz="2400" dirty="0">
                <a:solidFill>
                  <a:srgbClr val="0000FF"/>
                </a:solidFill>
                <a:latin typeface="Consolas"/>
              </a:rPr>
              <a:t>object</a:t>
            </a:r>
            <a:r>
              <a:rPr lang="en-US" sz="2400" dirty="0">
                <a:solidFill>
                  <a:srgbClr val="000000"/>
                </a:solidFill>
                <a:latin typeface="Consolas"/>
              </a:rPr>
              <a:t> parameter);</a:t>
            </a:r>
            <a:br>
              <a:rPr lang="en-US" sz="2400" dirty="0">
                <a:latin typeface="Consolas"/>
              </a:rPr>
            </a:br>
            <a:r>
              <a:rPr lang="en-US" sz="2400" dirty="0">
                <a:solidFill>
                  <a:srgbClr val="000000"/>
                </a:solidFill>
                <a:latin typeface="Consolas"/>
              </a:rPr>
              <a:t>    </a:t>
            </a:r>
            <a:r>
              <a:rPr lang="en-US" sz="2400" dirty="0">
                <a:solidFill>
                  <a:srgbClr val="0000FF"/>
                </a:solidFill>
                <a:latin typeface="Consolas"/>
              </a:rPr>
              <a:t>void</a:t>
            </a:r>
            <a:r>
              <a:rPr lang="en-US" sz="2400" dirty="0">
                <a:solidFill>
                  <a:srgbClr val="000000"/>
                </a:solidFill>
                <a:latin typeface="Consolas"/>
              </a:rPr>
              <a:t> Execute(</a:t>
            </a:r>
            <a:r>
              <a:rPr lang="en-US" sz="2400" dirty="0">
                <a:solidFill>
                  <a:srgbClr val="0000FF"/>
                </a:solidFill>
                <a:latin typeface="Consolas"/>
              </a:rPr>
              <a:t>object</a:t>
            </a:r>
            <a:r>
              <a:rPr lang="en-US" sz="2400" dirty="0">
                <a:solidFill>
                  <a:srgbClr val="000000"/>
                </a:solidFill>
                <a:latin typeface="Consolas"/>
              </a:rPr>
              <a:t> parameter);</a:t>
            </a:r>
            <a:br>
              <a:rPr lang="en-US" sz="2400" dirty="0">
                <a:latin typeface="Consolas"/>
              </a:rPr>
            </a:br>
            <a:r>
              <a:rPr lang="en-US" sz="2400" dirty="0">
                <a:solidFill>
                  <a:srgbClr val="000000"/>
                </a:solidFill>
                <a:latin typeface="Consolas"/>
              </a:rPr>
              <a:t>}</a:t>
            </a:r>
            <a:endParaRPr lang="en-US" sz="2400" kern="0" dirty="0">
              <a:solidFill>
                <a:sysClr val="windowText" lastClr="000000"/>
              </a:solidFill>
              <a:latin typeface="Consolas"/>
              <a:cs typeface="Consolas"/>
            </a:endParaRPr>
          </a:p>
        </p:txBody>
      </p:sp>
      <p:grpSp>
        <p:nvGrpSpPr>
          <p:cNvPr id="13" name="Group 12"/>
          <p:cNvGrpSpPr/>
          <p:nvPr/>
        </p:nvGrpSpPr>
        <p:grpSpPr>
          <a:xfrm>
            <a:off x="8245907" y="2705455"/>
            <a:ext cx="3502484" cy="3215525"/>
            <a:chOff x="5592952" y="2166142"/>
            <a:chExt cx="2626863" cy="2411644"/>
          </a:xfrm>
        </p:grpSpPr>
        <p:sp>
          <p:nvSpPr>
            <p:cNvPr id="6" name="Rounded Rectangle 5"/>
            <p:cNvSpPr/>
            <p:nvPr/>
          </p:nvSpPr>
          <p:spPr>
            <a:xfrm>
              <a:off x="5706030" y="2166142"/>
              <a:ext cx="1104673" cy="55675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solidFill>
                    <a:srgbClr val="2A84D3"/>
                  </a:solidFill>
                  <a:latin typeface="Segoe UI Light"/>
                  <a:cs typeface="Segoe UI Light"/>
                </a:rPr>
                <a:t>Edit</a:t>
              </a:r>
            </a:p>
          </p:txBody>
        </p:sp>
        <p:sp>
          <p:nvSpPr>
            <p:cNvPr id="7" name="Lightning Bolt 6"/>
            <p:cNvSpPr/>
            <p:nvPr/>
          </p:nvSpPr>
          <p:spPr>
            <a:xfrm flipH="1">
              <a:off x="6414934" y="2420323"/>
              <a:ext cx="517544" cy="546052"/>
            </a:xfrm>
            <a:prstGeom prst="lightningBolt">
              <a:avLst/>
            </a:prstGeom>
            <a:solidFill>
              <a:srgbClr val="FFFF00"/>
            </a:solidFill>
            <a:ln>
              <a:solidFill>
                <a:srgbClr val="95970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Rectangle 7"/>
            <p:cNvSpPr/>
            <p:nvPr/>
          </p:nvSpPr>
          <p:spPr>
            <a:xfrm>
              <a:off x="5592952" y="3427660"/>
              <a:ext cx="1443904" cy="4524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Light"/>
                  <a:cs typeface="Segoe UI Light"/>
                </a:rPr>
                <a:t>Command</a:t>
              </a:r>
            </a:p>
          </p:txBody>
        </p:sp>
        <p:sp>
          <p:nvSpPr>
            <p:cNvPr id="9" name="Down Arrow 8"/>
            <p:cNvSpPr/>
            <p:nvPr/>
          </p:nvSpPr>
          <p:spPr>
            <a:xfrm>
              <a:off x="6045260" y="2792496"/>
              <a:ext cx="369674" cy="530662"/>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400"/>
            </a:p>
          </p:txBody>
        </p:sp>
        <p:sp>
          <p:nvSpPr>
            <p:cNvPr id="10" name="TextBox 9"/>
            <p:cNvSpPr txBox="1"/>
            <p:nvPr/>
          </p:nvSpPr>
          <p:spPr>
            <a:xfrm>
              <a:off x="6297509" y="3914935"/>
              <a:ext cx="1922306" cy="561596"/>
            </a:xfrm>
            <a:prstGeom prst="rect">
              <a:avLst/>
            </a:prstGeom>
            <a:noFill/>
          </p:spPr>
          <p:txBody>
            <a:bodyPr wrap="square" rtlCol="0">
              <a:spAutoFit/>
            </a:bodyPr>
            <a:lstStyle/>
            <a:p>
              <a:r>
                <a:rPr lang="en-US" sz="2133" dirty="0" err="1">
                  <a:latin typeface="Consolas"/>
                  <a:cs typeface="Consolas"/>
                </a:rPr>
                <a:t>CanExecute</a:t>
              </a:r>
              <a:r>
                <a:rPr lang="en-US" sz="2133" dirty="0">
                  <a:latin typeface="Consolas"/>
                  <a:cs typeface="Consolas"/>
                </a:rPr>
                <a:t>?</a:t>
              </a:r>
            </a:p>
            <a:p>
              <a:r>
                <a:rPr lang="en-US" sz="2133" dirty="0">
                  <a:latin typeface="Consolas"/>
                  <a:cs typeface="Consolas"/>
                </a:rPr>
                <a:t>Execute(…)</a:t>
              </a:r>
            </a:p>
          </p:txBody>
        </p:sp>
        <p:cxnSp>
          <p:nvCxnSpPr>
            <p:cNvPr id="12" name="Straight Connector 11"/>
            <p:cNvCxnSpPr/>
            <p:nvPr/>
          </p:nvCxnSpPr>
          <p:spPr>
            <a:xfrm>
              <a:off x="6297509" y="3880136"/>
              <a:ext cx="0" cy="697650"/>
            </a:xfrm>
            <a:prstGeom prst="line">
              <a:avLst/>
            </a:prstGeom>
            <a:ln>
              <a:solidFill>
                <a:schemeClr val="accent3">
                  <a:lumMod val="50000"/>
                </a:schemeClr>
              </a:solidFill>
            </a:ln>
          </p:spPr>
          <p:style>
            <a:lnRef idx="2">
              <a:schemeClr val="accent3"/>
            </a:lnRef>
            <a:fillRef idx="0">
              <a:schemeClr val="accent3"/>
            </a:fillRef>
            <a:effectRef idx="1">
              <a:schemeClr val="accent3"/>
            </a:effectRef>
            <a:fontRef idx="minor">
              <a:schemeClr val="tx1"/>
            </a:fontRef>
          </p:style>
        </p:cxnSp>
      </p:grpSp>
      <p:sp>
        <p:nvSpPr>
          <p:cNvPr id="5" name="TextBox 4"/>
          <p:cNvSpPr txBox="1"/>
          <p:nvPr/>
        </p:nvSpPr>
        <p:spPr>
          <a:xfrm>
            <a:off x="737174" y="5590898"/>
            <a:ext cx="7368249" cy="830997"/>
          </a:xfrm>
          <a:prstGeom prst="rect">
            <a:avLst/>
          </a:prstGeom>
          <a:noFill/>
        </p:spPr>
        <p:txBody>
          <a:bodyPr wrap="square" rtlCol="0">
            <a:spAutoFit/>
          </a:bodyPr>
          <a:lstStyle/>
          <a:p>
            <a:r>
              <a:rPr lang="en-US" sz="2400" dirty="0">
                <a:latin typeface="Segoe UI Light"/>
                <a:cs typeface="Segoe UI Light"/>
              </a:rPr>
              <a:t>Can provide an optional parameter (often </a:t>
            </a:r>
            <a:r>
              <a:rPr lang="en-US" sz="2400" dirty="0">
                <a:solidFill>
                  <a:srgbClr val="0000FF"/>
                </a:solidFill>
                <a:latin typeface="Consolas"/>
                <a:cs typeface="Consolas"/>
              </a:rPr>
              <a:t>null</a:t>
            </a:r>
            <a:r>
              <a:rPr lang="en-US" sz="2400" dirty="0">
                <a:latin typeface="Segoe UI Light"/>
                <a:cs typeface="Segoe UI Light"/>
              </a:rPr>
              <a:t>) for the command to work with for context</a:t>
            </a:r>
          </a:p>
        </p:txBody>
      </p:sp>
      <p:cxnSp>
        <p:nvCxnSpPr>
          <p:cNvPr id="14" name="Straight Arrow Connector 13"/>
          <p:cNvCxnSpPr/>
          <p:nvPr/>
        </p:nvCxnSpPr>
        <p:spPr>
          <a:xfrm flipV="1">
            <a:off x="5565421" y="5136444"/>
            <a:ext cx="0" cy="567547"/>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03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err="1">
                <a:latin typeface="Consolas"/>
                <a:cs typeface="Consolas"/>
              </a:rPr>
              <a:t>ICommand</a:t>
            </a:r>
            <a:r>
              <a:rPr lang="en-US" dirty="0"/>
              <a:t> has three required members you must implement</a:t>
            </a:r>
          </a:p>
        </p:txBody>
      </p:sp>
      <p:sp>
        <p:nvSpPr>
          <p:cNvPr id="3" name="Title 2"/>
          <p:cNvSpPr>
            <a:spLocks noGrp="1"/>
          </p:cNvSpPr>
          <p:nvPr>
            <p:ph type="title"/>
          </p:nvPr>
        </p:nvSpPr>
        <p:spPr>
          <a:xfrm>
            <a:off x="0" y="0"/>
            <a:ext cx="10058400" cy="1609344"/>
          </a:xfrm>
        </p:spPr>
        <p:txBody>
          <a:bodyPr/>
          <a:lstStyle/>
          <a:p>
            <a:r>
              <a:rPr lang="en-US" dirty="0" err="1"/>
              <a:t>ICommand</a:t>
            </a:r>
            <a:endParaRPr lang="en-US" dirty="0"/>
          </a:p>
        </p:txBody>
      </p:sp>
      <p:sp>
        <p:nvSpPr>
          <p:cNvPr id="5" name="TextBox 4"/>
          <p:cNvSpPr txBox="1"/>
          <p:nvPr/>
        </p:nvSpPr>
        <p:spPr>
          <a:xfrm>
            <a:off x="4215616" y="2832254"/>
            <a:ext cx="7265184" cy="2308324"/>
          </a:xfrm>
          <a:prstGeom prst="rect">
            <a:avLst/>
          </a:prstGeom>
          <a:solidFill>
            <a:srgbClr val="FFFFFF"/>
          </a:solidFill>
          <a:ln>
            <a:solidFill>
              <a:schemeClr val="accent5"/>
            </a:solidFill>
            <a:prstDash val="solid"/>
          </a:ln>
        </p:spPr>
        <p:txBody>
          <a:bodyPr wrap="square">
            <a:spAutoFit/>
          </a:bodyPr>
          <a:lstStyle/>
          <a:p>
            <a:pPr defTabSz="1219170">
              <a:defRPr/>
            </a:pPr>
            <a:r>
              <a:rPr lang="en-US" sz="2400" dirty="0">
                <a:solidFill>
                  <a:srgbClr val="0000FF"/>
                </a:solidFill>
                <a:latin typeface="Consolas"/>
              </a:rPr>
              <a:t>public</a:t>
            </a:r>
            <a:r>
              <a:rPr lang="en-US" sz="2400" dirty="0">
                <a:solidFill>
                  <a:srgbClr val="000000"/>
                </a:solidFill>
                <a:latin typeface="Consolas"/>
              </a:rPr>
              <a:t> </a:t>
            </a:r>
            <a:r>
              <a:rPr lang="en-US" sz="2400" dirty="0">
                <a:solidFill>
                  <a:srgbClr val="0000FF"/>
                </a:solidFill>
                <a:latin typeface="Consolas"/>
              </a:rPr>
              <a:t>interface</a:t>
            </a:r>
            <a:r>
              <a:rPr lang="en-US" sz="2400" dirty="0">
                <a:solidFill>
                  <a:srgbClr val="000000"/>
                </a:solidFill>
                <a:latin typeface="Consolas"/>
              </a:rPr>
              <a:t> </a:t>
            </a:r>
            <a:r>
              <a:rPr lang="en-US" sz="2400" dirty="0" err="1">
                <a:solidFill>
                  <a:srgbClr val="2B8FAF"/>
                </a:solidFill>
                <a:latin typeface="Consolas"/>
              </a:rPr>
              <a:t>ICommand</a:t>
            </a:r>
            <a:br>
              <a:rPr lang="en-US" sz="2400" dirty="0">
                <a:latin typeface="Consolas"/>
              </a:rPr>
            </a:br>
            <a:r>
              <a:rPr lang="en-US" sz="2400" dirty="0">
                <a:solidFill>
                  <a:srgbClr val="000000"/>
                </a:solidFill>
                <a:latin typeface="Consolas"/>
              </a:rPr>
              <a:t>{</a:t>
            </a:r>
            <a:br>
              <a:rPr lang="en-US" sz="2400" dirty="0">
                <a:latin typeface="Consolas"/>
              </a:rPr>
            </a:br>
            <a:r>
              <a:rPr lang="en-US" sz="2400" dirty="0">
                <a:solidFill>
                  <a:srgbClr val="000000"/>
                </a:solidFill>
                <a:latin typeface="Consolas"/>
              </a:rPr>
              <a:t>    </a:t>
            </a:r>
            <a:r>
              <a:rPr lang="en-US" sz="2400" dirty="0" err="1">
                <a:solidFill>
                  <a:srgbClr val="0000FF"/>
                </a:solidFill>
                <a:latin typeface="Consolas"/>
              </a:rPr>
              <a:t>bool</a:t>
            </a:r>
            <a:r>
              <a:rPr lang="en-US" sz="2400" dirty="0">
                <a:solidFill>
                  <a:srgbClr val="000000"/>
                </a:solidFill>
                <a:latin typeface="Consolas"/>
              </a:rPr>
              <a:t> </a:t>
            </a:r>
            <a:r>
              <a:rPr lang="en-US" sz="2400" dirty="0" err="1">
                <a:solidFill>
                  <a:srgbClr val="000000"/>
                </a:solidFill>
                <a:latin typeface="Consolas"/>
              </a:rPr>
              <a:t>CanExecute</a:t>
            </a:r>
            <a:r>
              <a:rPr lang="en-US" sz="2400" dirty="0">
                <a:solidFill>
                  <a:srgbClr val="000000"/>
                </a:solidFill>
                <a:latin typeface="Consolas"/>
              </a:rPr>
              <a:t>(</a:t>
            </a:r>
            <a:r>
              <a:rPr lang="en-US" sz="2400" dirty="0">
                <a:solidFill>
                  <a:srgbClr val="0000FF"/>
                </a:solidFill>
                <a:latin typeface="Consolas"/>
              </a:rPr>
              <a:t>object</a:t>
            </a:r>
            <a:r>
              <a:rPr lang="en-US" sz="2400" dirty="0">
                <a:solidFill>
                  <a:srgbClr val="000000"/>
                </a:solidFill>
                <a:latin typeface="Consolas"/>
              </a:rPr>
              <a:t> parameter);</a:t>
            </a:r>
            <a:br>
              <a:rPr lang="en-US" sz="2400" dirty="0">
                <a:latin typeface="Consolas"/>
              </a:rPr>
            </a:br>
            <a:r>
              <a:rPr lang="en-US" sz="2400" dirty="0">
                <a:solidFill>
                  <a:srgbClr val="000000"/>
                </a:solidFill>
                <a:latin typeface="Consolas"/>
              </a:rPr>
              <a:t>    </a:t>
            </a:r>
            <a:r>
              <a:rPr lang="en-US" sz="2400" dirty="0">
                <a:solidFill>
                  <a:srgbClr val="0000FF"/>
                </a:solidFill>
                <a:latin typeface="Consolas"/>
              </a:rPr>
              <a:t>void</a:t>
            </a:r>
            <a:r>
              <a:rPr lang="en-US" sz="2400" dirty="0">
                <a:solidFill>
                  <a:srgbClr val="000000"/>
                </a:solidFill>
                <a:latin typeface="Consolas"/>
              </a:rPr>
              <a:t> Execute(</a:t>
            </a:r>
            <a:r>
              <a:rPr lang="en-US" sz="2400" dirty="0">
                <a:solidFill>
                  <a:srgbClr val="0000FF"/>
                </a:solidFill>
                <a:latin typeface="Consolas"/>
              </a:rPr>
              <a:t>object</a:t>
            </a:r>
            <a:r>
              <a:rPr lang="en-US" sz="2400" dirty="0">
                <a:solidFill>
                  <a:srgbClr val="000000"/>
                </a:solidFill>
                <a:latin typeface="Consolas"/>
              </a:rPr>
              <a:t> parameter);</a:t>
            </a:r>
            <a:br>
              <a:rPr lang="en-US" sz="2400" dirty="0">
                <a:latin typeface="Consolas"/>
              </a:rPr>
            </a:br>
            <a:r>
              <a:rPr lang="en-US" sz="2400" dirty="0">
                <a:solidFill>
                  <a:srgbClr val="000000"/>
                </a:solidFill>
                <a:latin typeface="Consolas"/>
              </a:rPr>
              <a:t>    </a:t>
            </a:r>
            <a:r>
              <a:rPr lang="en-US" sz="2400" dirty="0">
                <a:solidFill>
                  <a:srgbClr val="0000FF"/>
                </a:solidFill>
                <a:latin typeface="Consolas"/>
              </a:rPr>
              <a:t>event</a:t>
            </a:r>
            <a:r>
              <a:rPr lang="en-US" sz="2400" dirty="0">
                <a:solidFill>
                  <a:srgbClr val="000000"/>
                </a:solidFill>
                <a:latin typeface="Consolas"/>
              </a:rPr>
              <a:t> </a:t>
            </a:r>
            <a:r>
              <a:rPr lang="en-US" sz="2400" dirty="0" err="1">
                <a:solidFill>
                  <a:srgbClr val="2B8FAF"/>
                </a:solidFill>
                <a:latin typeface="Consolas"/>
              </a:rPr>
              <a:t>EventHandler</a:t>
            </a:r>
            <a:r>
              <a:rPr lang="en-US" sz="2400" dirty="0">
                <a:solidFill>
                  <a:srgbClr val="000000"/>
                </a:solidFill>
                <a:latin typeface="Consolas"/>
              </a:rPr>
              <a:t> </a:t>
            </a:r>
            <a:r>
              <a:rPr lang="en-US" sz="2400" dirty="0" err="1">
                <a:solidFill>
                  <a:srgbClr val="000000"/>
                </a:solidFill>
                <a:latin typeface="Consolas"/>
              </a:rPr>
              <a:t>CanExecuteChanged</a:t>
            </a:r>
            <a:r>
              <a:rPr lang="en-US" sz="2400" dirty="0">
                <a:solidFill>
                  <a:srgbClr val="000000"/>
                </a:solidFill>
                <a:latin typeface="Consolas"/>
              </a:rPr>
              <a:t>;</a:t>
            </a:r>
            <a:br>
              <a:rPr lang="en-US" sz="2400" dirty="0">
                <a:latin typeface="Consolas"/>
              </a:rPr>
            </a:br>
            <a:r>
              <a:rPr lang="en-US" sz="2400" dirty="0">
                <a:solidFill>
                  <a:srgbClr val="000000"/>
                </a:solidFill>
                <a:latin typeface="Consolas"/>
              </a:rPr>
              <a:t>}</a:t>
            </a:r>
            <a:endParaRPr lang="en-US" sz="2400" kern="0" dirty="0">
              <a:solidFill>
                <a:sysClr val="windowText" lastClr="000000"/>
              </a:solidFill>
              <a:latin typeface="Consolas"/>
              <a:cs typeface="Consolas"/>
            </a:endParaRPr>
          </a:p>
        </p:txBody>
      </p:sp>
      <p:grpSp>
        <p:nvGrpSpPr>
          <p:cNvPr id="9" name="Group 8"/>
          <p:cNvGrpSpPr/>
          <p:nvPr/>
        </p:nvGrpSpPr>
        <p:grpSpPr>
          <a:xfrm>
            <a:off x="609599" y="2562579"/>
            <a:ext cx="4255912" cy="2308324"/>
            <a:chOff x="457199" y="1921934"/>
            <a:chExt cx="3191934" cy="1731243"/>
          </a:xfrm>
        </p:grpSpPr>
        <p:sp>
          <p:nvSpPr>
            <p:cNvPr id="6" name="TextBox 5"/>
            <p:cNvSpPr txBox="1"/>
            <p:nvPr/>
          </p:nvSpPr>
          <p:spPr>
            <a:xfrm>
              <a:off x="457199" y="1921934"/>
              <a:ext cx="2472267" cy="1731243"/>
            </a:xfrm>
            <a:prstGeom prst="rect">
              <a:avLst/>
            </a:prstGeom>
            <a:noFill/>
          </p:spPr>
          <p:txBody>
            <a:bodyPr wrap="square" rtlCol="0">
              <a:spAutoFit/>
            </a:bodyPr>
            <a:lstStyle/>
            <a:p>
              <a:r>
                <a:rPr lang="en-US" sz="2400" dirty="0" err="1">
                  <a:latin typeface="Consolas"/>
                  <a:cs typeface="Consolas"/>
                </a:rPr>
                <a:t>CanExecute</a:t>
              </a:r>
              <a:r>
                <a:rPr lang="en-US" sz="2400" dirty="0">
                  <a:latin typeface="Segoe UI Light"/>
                  <a:cs typeface="Segoe UI Light"/>
                </a:rPr>
                <a:t> is called to determine whether the command is valid, this can enable / disable the control which is bound to the command</a:t>
              </a:r>
            </a:p>
          </p:txBody>
        </p:sp>
        <p:cxnSp>
          <p:nvCxnSpPr>
            <p:cNvPr id="8" name="Straight Arrow Connector 7"/>
            <p:cNvCxnSpPr/>
            <p:nvPr/>
          </p:nvCxnSpPr>
          <p:spPr>
            <a:xfrm>
              <a:off x="2582333" y="2904067"/>
              <a:ext cx="1066800" cy="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2002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err="1">
                <a:latin typeface="Consolas"/>
                <a:cs typeface="Consolas"/>
              </a:rPr>
              <a:t>ICommand</a:t>
            </a:r>
            <a:r>
              <a:rPr lang="en-US" dirty="0"/>
              <a:t> has three required members you must implement</a:t>
            </a:r>
          </a:p>
        </p:txBody>
      </p:sp>
      <p:sp>
        <p:nvSpPr>
          <p:cNvPr id="3" name="Title 2"/>
          <p:cNvSpPr>
            <a:spLocks noGrp="1"/>
          </p:cNvSpPr>
          <p:nvPr>
            <p:ph type="title"/>
          </p:nvPr>
        </p:nvSpPr>
        <p:spPr>
          <a:xfrm>
            <a:off x="0" y="-5719"/>
            <a:ext cx="10058400" cy="1609344"/>
          </a:xfrm>
        </p:spPr>
        <p:txBody>
          <a:bodyPr/>
          <a:lstStyle/>
          <a:p>
            <a:r>
              <a:rPr lang="en-US" dirty="0" err="1"/>
              <a:t>ICommand</a:t>
            </a:r>
            <a:endParaRPr lang="en-US" dirty="0"/>
          </a:p>
        </p:txBody>
      </p:sp>
      <p:sp>
        <p:nvSpPr>
          <p:cNvPr id="5" name="TextBox 4"/>
          <p:cNvSpPr txBox="1"/>
          <p:nvPr/>
        </p:nvSpPr>
        <p:spPr>
          <a:xfrm>
            <a:off x="4215616" y="2832254"/>
            <a:ext cx="7265184" cy="2308324"/>
          </a:xfrm>
          <a:prstGeom prst="rect">
            <a:avLst/>
          </a:prstGeom>
          <a:solidFill>
            <a:srgbClr val="FFFFFF"/>
          </a:solidFill>
          <a:ln>
            <a:solidFill>
              <a:schemeClr val="accent5"/>
            </a:solidFill>
            <a:prstDash val="solid"/>
          </a:ln>
        </p:spPr>
        <p:txBody>
          <a:bodyPr wrap="square">
            <a:spAutoFit/>
          </a:bodyPr>
          <a:lstStyle/>
          <a:p>
            <a:pPr defTabSz="1219170">
              <a:defRPr/>
            </a:pPr>
            <a:r>
              <a:rPr lang="en-US" sz="2400" dirty="0">
                <a:solidFill>
                  <a:srgbClr val="0000FF"/>
                </a:solidFill>
                <a:latin typeface="Consolas"/>
              </a:rPr>
              <a:t>public</a:t>
            </a:r>
            <a:r>
              <a:rPr lang="en-US" sz="2400" dirty="0">
                <a:solidFill>
                  <a:srgbClr val="000000"/>
                </a:solidFill>
                <a:latin typeface="Consolas"/>
              </a:rPr>
              <a:t> </a:t>
            </a:r>
            <a:r>
              <a:rPr lang="en-US" sz="2400" dirty="0">
                <a:solidFill>
                  <a:srgbClr val="0000FF"/>
                </a:solidFill>
                <a:latin typeface="Consolas"/>
              </a:rPr>
              <a:t>interface</a:t>
            </a:r>
            <a:r>
              <a:rPr lang="en-US" sz="2400" dirty="0">
                <a:solidFill>
                  <a:srgbClr val="000000"/>
                </a:solidFill>
                <a:latin typeface="Consolas"/>
              </a:rPr>
              <a:t> </a:t>
            </a:r>
            <a:r>
              <a:rPr lang="en-US" sz="2400" dirty="0" err="1">
                <a:solidFill>
                  <a:srgbClr val="2B8FAF"/>
                </a:solidFill>
                <a:latin typeface="Consolas"/>
              </a:rPr>
              <a:t>ICommand</a:t>
            </a:r>
            <a:br>
              <a:rPr lang="en-US" sz="2400" dirty="0">
                <a:latin typeface="Consolas"/>
              </a:rPr>
            </a:br>
            <a:r>
              <a:rPr lang="en-US" sz="2400" dirty="0">
                <a:solidFill>
                  <a:srgbClr val="000000"/>
                </a:solidFill>
                <a:latin typeface="Consolas"/>
              </a:rPr>
              <a:t>{</a:t>
            </a:r>
            <a:br>
              <a:rPr lang="en-US" sz="2400" dirty="0">
                <a:latin typeface="Consolas"/>
              </a:rPr>
            </a:br>
            <a:r>
              <a:rPr lang="en-US" sz="2400" dirty="0">
                <a:solidFill>
                  <a:srgbClr val="000000"/>
                </a:solidFill>
                <a:latin typeface="Consolas"/>
              </a:rPr>
              <a:t>    </a:t>
            </a:r>
            <a:r>
              <a:rPr lang="en-US" sz="2400" dirty="0" err="1">
                <a:solidFill>
                  <a:srgbClr val="0000FF"/>
                </a:solidFill>
                <a:latin typeface="Consolas"/>
              </a:rPr>
              <a:t>bool</a:t>
            </a:r>
            <a:r>
              <a:rPr lang="en-US" sz="2400" dirty="0">
                <a:solidFill>
                  <a:srgbClr val="000000"/>
                </a:solidFill>
                <a:latin typeface="Consolas"/>
              </a:rPr>
              <a:t> </a:t>
            </a:r>
            <a:r>
              <a:rPr lang="en-US" sz="2400" dirty="0" err="1">
                <a:solidFill>
                  <a:srgbClr val="000000"/>
                </a:solidFill>
                <a:latin typeface="Consolas"/>
              </a:rPr>
              <a:t>CanExecute</a:t>
            </a:r>
            <a:r>
              <a:rPr lang="en-US" sz="2400" dirty="0">
                <a:solidFill>
                  <a:srgbClr val="000000"/>
                </a:solidFill>
                <a:latin typeface="Consolas"/>
              </a:rPr>
              <a:t>(</a:t>
            </a:r>
            <a:r>
              <a:rPr lang="en-US" sz="2400" dirty="0">
                <a:solidFill>
                  <a:srgbClr val="0000FF"/>
                </a:solidFill>
                <a:latin typeface="Consolas"/>
              </a:rPr>
              <a:t>object</a:t>
            </a:r>
            <a:r>
              <a:rPr lang="en-US" sz="2400" dirty="0">
                <a:solidFill>
                  <a:srgbClr val="000000"/>
                </a:solidFill>
                <a:latin typeface="Consolas"/>
              </a:rPr>
              <a:t> parameter);</a:t>
            </a:r>
            <a:br>
              <a:rPr lang="en-US" sz="2400" dirty="0">
                <a:latin typeface="Consolas"/>
              </a:rPr>
            </a:br>
            <a:r>
              <a:rPr lang="en-US" sz="2400" dirty="0">
                <a:solidFill>
                  <a:srgbClr val="000000"/>
                </a:solidFill>
                <a:latin typeface="Consolas"/>
              </a:rPr>
              <a:t>    </a:t>
            </a:r>
            <a:r>
              <a:rPr lang="en-US" sz="2400" dirty="0">
                <a:solidFill>
                  <a:srgbClr val="0000FF"/>
                </a:solidFill>
                <a:latin typeface="Consolas"/>
              </a:rPr>
              <a:t>void</a:t>
            </a:r>
            <a:r>
              <a:rPr lang="en-US" sz="2400" dirty="0">
                <a:solidFill>
                  <a:srgbClr val="000000"/>
                </a:solidFill>
                <a:latin typeface="Consolas"/>
              </a:rPr>
              <a:t> Execute(</a:t>
            </a:r>
            <a:r>
              <a:rPr lang="en-US" sz="2400" dirty="0">
                <a:solidFill>
                  <a:srgbClr val="0000FF"/>
                </a:solidFill>
                <a:latin typeface="Consolas"/>
              </a:rPr>
              <a:t>object</a:t>
            </a:r>
            <a:r>
              <a:rPr lang="en-US" sz="2400" dirty="0">
                <a:solidFill>
                  <a:srgbClr val="000000"/>
                </a:solidFill>
                <a:latin typeface="Consolas"/>
              </a:rPr>
              <a:t> parameter);</a:t>
            </a:r>
            <a:br>
              <a:rPr lang="en-US" sz="2400" dirty="0">
                <a:latin typeface="Consolas"/>
              </a:rPr>
            </a:br>
            <a:r>
              <a:rPr lang="en-US" sz="2400" dirty="0">
                <a:solidFill>
                  <a:srgbClr val="000000"/>
                </a:solidFill>
                <a:latin typeface="Consolas"/>
              </a:rPr>
              <a:t>    </a:t>
            </a:r>
            <a:r>
              <a:rPr lang="en-US" sz="2400" dirty="0">
                <a:solidFill>
                  <a:srgbClr val="0000FF"/>
                </a:solidFill>
                <a:latin typeface="Consolas"/>
              </a:rPr>
              <a:t>event</a:t>
            </a:r>
            <a:r>
              <a:rPr lang="en-US" sz="2400" dirty="0">
                <a:solidFill>
                  <a:srgbClr val="000000"/>
                </a:solidFill>
                <a:latin typeface="Consolas"/>
              </a:rPr>
              <a:t> </a:t>
            </a:r>
            <a:r>
              <a:rPr lang="en-US" sz="2400" dirty="0" err="1">
                <a:solidFill>
                  <a:srgbClr val="2B8FAF"/>
                </a:solidFill>
                <a:latin typeface="Consolas"/>
              </a:rPr>
              <a:t>EventHandler</a:t>
            </a:r>
            <a:r>
              <a:rPr lang="en-US" sz="2400" dirty="0">
                <a:solidFill>
                  <a:srgbClr val="000000"/>
                </a:solidFill>
                <a:latin typeface="Consolas"/>
              </a:rPr>
              <a:t> </a:t>
            </a:r>
            <a:r>
              <a:rPr lang="en-US" sz="2400" dirty="0" err="1">
                <a:solidFill>
                  <a:srgbClr val="000000"/>
                </a:solidFill>
                <a:latin typeface="Consolas"/>
              </a:rPr>
              <a:t>CanExecuteChanged</a:t>
            </a:r>
            <a:r>
              <a:rPr lang="en-US" sz="2400" dirty="0">
                <a:solidFill>
                  <a:srgbClr val="000000"/>
                </a:solidFill>
                <a:latin typeface="Consolas"/>
              </a:rPr>
              <a:t>;</a:t>
            </a:r>
            <a:br>
              <a:rPr lang="en-US" sz="2400" dirty="0">
                <a:latin typeface="Consolas"/>
              </a:rPr>
            </a:br>
            <a:r>
              <a:rPr lang="en-US" sz="2400" dirty="0">
                <a:solidFill>
                  <a:srgbClr val="000000"/>
                </a:solidFill>
                <a:latin typeface="Consolas"/>
              </a:rPr>
              <a:t>}</a:t>
            </a:r>
            <a:endParaRPr lang="en-US" sz="2400" kern="0" dirty="0">
              <a:solidFill>
                <a:sysClr val="windowText" lastClr="000000"/>
              </a:solidFill>
              <a:latin typeface="Consolas"/>
              <a:cs typeface="Consolas"/>
            </a:endParaRPr>
          </a:p>
        </p:txBody>
      </p:sp>
      <p:grpSp>
        <p:nvGrpSpPr>
          <p:cNvPr id="9" name="Group 8"/>
          <p:cNvGrpSpPr/>
          <p:nvPr/>
        </p:nvGrpSpPr>
        <p:grpSpPr>
          <a:xfrm>
            <a:off x="609601" y="2845249"/>
            <a:ext cx="4255911" cy="3046988"/>
            <a:chOff x="457200" y="2133937"/>
            <a:chExt cx="3191933" cy="2285241"/>
          </a:xfrm>
        </p:grpSpPr>
        <p:sp>
          <p:nvSpPr>
            <p:cNvPr id="6" name="TextBox 5"/>
            <p:cNvSpPr txBox="1"/>
            <p:nvPr/>
          </p:nvSpPr>
          <p:spPr>
            <a:xfrm>
              <a:off x="457200" y="2133937"/>
              <a:ext cx="2472267" cy="2285241"/>
            </a:xfrm>
            <a:prstGeom prst="rect">
              <a:avLst/>
            </a:prstGeom>
            <a:noFill/>
          </p:spPr>
          <p:txBody>
            <a:bodyPr wrap="square" rtlCol="0">
              <a:spAutoFit/>
            </a:bodyPr>
            <a:lstStyle/>
            <a:p>
              <a:r>
                <a:rPr lang="en-US" sz="2400" dirty="0">
                  <a:latin typeface="Consolas"/>
                  <a:cs typeface="Consolas"/>
                </a:rPr>
                <a:t>Execute</a:t>
              </a:r>
              <a:r>
                <a:rPr lang="en-US" sz="2400" dirty="0">
                  <a:latin typeface="Segoe UI Light"/>
                  <a:cs typeface="Segoe UI Light"/>
                </a:rPr>
                <a:t> is called to actually run the logic associated with the command when the control is activated – it will only be called if </a:t>
              </a:r>
              <a:r>
                <a:rPr lang="en-US" sz="2400" dirty="0" err="1">
                  <a:latin typeface="Consolas"/>
                  <a:cs typeface="Consolas"/>
                </a:rPr>
                <a:t>CanExecute</a:t>
              </a:r>
              <a:r>
                <a:rPr lang="en-US" sz="2400" dirty="0">
                  <a:latin typeface="Segoe UI Light"/>
                  <a:cs typeface="Segoe UI Light"/>
                </a:rPr>
                <a:t> returned </a:t>
              </a:r>
              <a:r>
                <a:rPr lang="en-US" sz="2400" dirty="0">
                  <a:solidFill>
                    <a:srgbClr val="0000FF"/>
                  </a:solidFill>
                  <a:latin typeface="Consolas"/>
                  <a:cs typeface="Consolas"/>
                </a:rPr>
                <a:t>true</a:t>
              </a:r>
            </a:p>
          </p:txBody>
        </p:sp>
        <p:cxnSp>
          <p:nvCxnSpPr>
            <p:cNvPr id="8" name="Straight Arrow Connector 7"/>
            <p:cNvCxnSpPr/>
            <p:nvPr/>
          </p:nvCxnSpPr>
          <p:spPr>
            <a:xfrm>
              <a:off x="2929466" y="3149600"/>
              <a:ext cx="719667" cy="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1285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err="1">
                <a:latin typeface="Consolas"/>
                <a:cs typeface="Consolas"/>
              </a:rPr>
              <a:t>ICommand</a:t>
            </a:r>
            <a:r>
              <a:rPr lang="en-US" dirty="0"/>
              <a:t> has three required members you must implement</a:t>
            </a:r>
          </a:p>
        </p:txBody>
      </p:sp>
      <p:sp>
        <p:nvSpPr>
          <p:cNvPr id="3" name="Title 2"/>
          <p:cNvSpPr>
            <a:spLocks noGrp="1"/>
          </p:cNvSpPr>
          <p:nvPr>
            <p:ph type="title"/>
          </p:nvPr>
        </p:nvSpPr>
        <p:spPr>
          <a:xfrm>
            <a:off x="0" y="-16282"/>
            <a:ext cx="10058400" cy="1609344"/>
          </a:xfrm>
        </p:spPr>
        <p:txBody>
          <a:bodyPr/>
          <a:lstStyle/>
          <a:p>
            <a:r>
              <a:rPr lang="en-US" dirty="0" err="1"/>
              <a:t>ICommand</a:t>
            </a:r>
            <a:endParaRPr lang="en-US" dirty="0"/>
          </a:p>
        </p:txBody>
      </p:sp>
      <p:sp>
        <p:nvSpPr>
          <p:cNvPr id="5" name="TextBox 4"/>
          <p:cNvSpPr txBox="1"/>
          <p:nvPr/>
        </p:nvSpPr>
        <p:spPr>
          <a:xfrm>
            <a:off x="4215616" y="2832254"/>
            <a:ext cx="7265184" cy="2308324"/>
          </a:xfrm>
          <a:prstGeom prst="rect">
            <a:avLst/>
          </a:prstGeom>
          <a:solidFill>
            <a:srgbClr val="FFFFFF"/>
          </a:solidFill>
          <a:ln>
            <a:solidFill>
              <a:schemeClr val="accent5"/>
            </a:solidFill>
            <a:prstDash val="solid"/>
          </a:ln>
        </p:spPr>
        <p:txBody>
          <a:bodyPr wrap="square">
            <a:spAutoFit/>
          </a:bodyPr>
          <a:lstStyle/>
          <a:p>
            <a:pPr defTabSz="1219170">
              <a:defRPr/>
            </a:pPr>
            <a:r>
              <a:rPr lang="en-US" sz="2400" dirty="0">
                <a:solidFill>
                  <a:srgbClr val="0000FF"/>
                </a:solidFill>
                <a:latin typeface="Consolas"/>
              </a:rPr>
              <a:t>public</a:t>
            </a:r>
            <a:r>
              <a:rPr lang="en-US" sz="2400" dirty="0">
                <a:solidFill>
                  <a:srgbClr val="000000"/>
                </a:solidFill>
                <a:latin typeface="Consolas"/>
              </a:rPr>
              <a:t> </a:t>
            </a:r>
            <a:r>
              <a:rPr lang="en-US" sz="2400" dirty="0">
                <a:solidFill>
                  <a:srgbClr val="0000FF"/>
                </a:solidFill>
                <a:latin typeface="Consolas"/>
              </a:rPr>
              <a:t>interface</a:t>
            </a:r>
            <a:r>
              <a:rPr lang="en-US" sz="2400" dirty="0">
                <a:solidFill>
                  <a:srgbClr val="000000"/>
                </a:solidFill>
                <a:latin typeface="Consolas"/>
              </a:rPr>
              <a:t> </a:t>
            </a:r>
            <a:r>
              <a:rPr lang="en-US" sz="2400" dirty="0" err="1">
                <a:solidFill>
                  <a:srgbClr val="2B8FAF"/>
                </a:solidFill>
                <a:latin typeface="Consolas"/>
              </a:rPr>
              <a:t>ICommand</a:t>
            </a:r>
            <a:br>
              <a:rPr lang="en-US" sz="2400" dirty="0">
                <a:latin typeface="Consolas"/>
              </a:rPr>
            </a:br>
            <a:r>
              <a:rPr lang="en-US" sz="2400" dirty="0">
                <a:solidFill>
                  <a:srgbClr val="000000"/>
                </a:solidFill>
                <a:latin typeface="Consolas"/>
              </a:rPr>
              <a:t>{</a:t>
            </a:r>
            <a:br>
              <a:rPr lang="en-US" sz="2400" dirty="0">
                <a:latin typeface="Consolas"/>
              </a:rPr>
            </a:br>
            <a:r>
              <a:rPr lang="en-US" sz="2400" dirty="0">
                <a:solidFill>
                  <a:srgbClr val="000000"/>
                </a:solidFill>
                <a:latin typeface="Consolas"/>
              </a:rPr>
              <a:t>    </a:t>
            </a:r>
            <a:r>
              <a:rPr lang="en-US" sz="2400" dirty="0" err="1">
                <a:solidFill>
                  <a:srgbClr val="0000FF"/>
                </a:solidFill>
                <a:latin typeface="Consolas"/>
              </a:rPr>
              <a:t>bool</a:t>
            </a:r>
            <a:r>
              <a:rPr lang="en-US" sz="2400" dirty="0">
                <a:solidFill>
                  <a:srgbClr val="000000"/>
                </a:solidFill>
                <a:latin typeface="Consolas"/>
              </a:rPr>
              <a:t> </a:t>
            </a:r>
            <a:r>
              <a:rPr lang="en-US" sz="2400" dirty="0" err="1">
                <a:solidFill>
                  <a:srgbClr val="000000"/>
                </a:solidFill>
                <a:latin typeface="Consolas"/>
              </a:rPr>
              <a:t>CanExecute</a:t>
            </a:r>
            <a:r>
              <a:rPr lang="en-US" sz="2400" dirty="0">
                <a:solidFill>
                  <a:srgbClr val="000000"/>
                </a:solidFill>
                <a:latin typeface="Consolas"/>
              </a:rPr>
              <a:t>(</a:t>
            </a:r>
            <a:r>
              <a:rPr lang="en-US" sz="2400" dirty="0">
                <a:solidFill>
                  <a:srgbClr val="0000FF"/>
                </a:solidFill>
                <a:latin typeface="Consolas"/>
              </a:rPr>
              <a:t>object</a:t>
            </a:r>
            <a:r>
              <a:rPr lang="en-US" sz="2400" dirty="0">
                <a:solidFill>
                  <a:srgbClr val="000000"/>
                </a:solidFill>
                <a:latin typeface="Consolas"/>
              </a:rPr>
              <a:t> parameter);</a:t>
            </a:r>
            <a:br>
              <a:rPr lang="en-US" sz="2400" dirty="0">
                <a:latin typeface="Consolas"/>
              </a:rPr>
            </a:br>
            <a:r>
              <a:rPr lang="en-US" sz="2400" dirty="0">
                <a:solidFill>
                  <a:srgbClr val="000000"/>
                </a:solidFill>
                <a:latin typeface="Consolas"/>
              </a:rPr>
              <a:t>    </a:t>
            </a:r>
            <a:r>
              <a:rPr lang="en-US" sz="2400" dirty="0">
                <a:solidFill>
                  <a:srgbClr val="0000FF"/>
                </a:solidFill>
                <a:latin typeface="Consolas"/>
              </a:rPr>
              <a:t>void</a:t>
            </a:r>
            <a:r>
              <a:rPr lang="en-US" sz="2400" dirty="0">
                <a:solidFill>
                  <a:srgbClr val="000000"/>
                </a:solidFill>
                <a:latin typeface="Consolas"/>
              </a:rPr>
              <a:t> Execute(</a:t>
            </a:r>
            <a:r>
              <a:rPr lang="en-US" sz="2400" dirty="0">
                <a:solidFill>
                  <a:srgbClr val="0000FF"/>
                </a:solidFill>
                <a:latin typeface="Consolas"/>
              </a:rPr>
              <a:t>object</a:t>
            </a:r>
            <a:r>
              <a:rPr lang="en-US" sz="2400" dirty="0">
                <a:solidFill>
                  <a:srgbClr val="000000"/>
                </a:solidFill>
                <a:latin typeface="Consolas"/>
              </a:rPr>
              <a:t> parameter);</a:t>
            </a:r>
            <a:br>
              <a:rPr lang="en-US" sz="2400" dirty="0">
                <a:latin typeface="Consolas"/>
              </a:rPr>
            </a:br>
            <a:r>
              <a:rPr lang="en-US" sz="2400" dirty="0">
                <a:solidFill>
                  <a:srgbClr val="000000"/>
                </a:solidFill>
                <a:latin typeface="Consolas"/>
              </a:rPr>
              <a:t>    </a:t>
            </a:r>
            <a:r>
              <a:rPr lang="en-US" sz="2400" dirty="0">
                <a:solidFill>
                  <a:srgbClr val="0000FF"/>
                </a:solidFill>
                <a:latin typeface="Consolas"/>
              </a:rPr>
              <a:t>event</a:t>
            </a:r>
            <a:r>
              <a:rPr lang="en-US" sz="2400" dirty="0">
                <a:solidFill>
                  <a:srgbClr val="000000"/>
                </a:solidFill>
                <a:latin typeface="Consolas"/>
              </a:rPr>
              <a:t> </a:t>
            </a:r>
            <a:r>
              <a:rPr lang="en-US" sz="2400" dirty="0" err="1">
                <a:solidFill>
                  <a:srgbClr val="2B8FAF"/>
                </a:solidFill>
                <a:latin typeface="Consolas"/>
              </a:rPr>
              <a:t>EventHandler</a:t>
            </a:r>
            <a:r>
              <a:rPr lang="en-US" sz="2400" dirty="0">
                <a:solidFill>
                  <a:srgbClr val="000000"/>
                </a:solidFill>
                <a:latin typeface="Consolas"/>
              </a:rPr>
              <a:t> </a:t>
            </a:r>
            <a:r>
              <a:rPr lang="en-US" sz="2400" dirty="0" err="1">
                <a:solidFill>
                  <a:srgbClr val="000000"/>
                </a:solidFill>
                <a:latin typeface="Consolas"/>
              </a:rPr>
              <a:t>CanExecuteChanged</a:t>
            </a:r>
            <a:r>
              <a:rPr lang="en-US" sz="2400" dirty="0">
                <a:solidFill>
                  <a:srgbClr val="000000"/>
                </a:solidFill>
                <a:latin typeface="Consolas"/>
              </a:rPr>
              <a:t>;</a:t>
            </a:r>
            <a:br>
              <a:rPr lang="en-US" sz="2400" dirty="0">
                <a:latin typeface="Consolas"/>
              </a:rPr>
            </a:br>
            <a:r>
              <a:rPr lang="en-US" sz="2400" dirty="0">
                <a:solidFill>
                  <a:srgbClr val="000000"/>
                </a:solidFill>
                <a:latin typeface="Consolas"/>
              </a:rPr>
              <a:t>}</a:t>
            </a:r>
            <a:endParaRPr lang="en-US" sz="2400" kern="0" dirty="0">
              <a:solidFill>
                <a:sysClr val="windowText" lastClr="000000"/>
              </a:solidFill>
              <a:latin typeface="Consolas"/>
              <a:cs typeface="Consolas"/>
            </a:endParaRPr>
          </a:p>
        </p:txBody>
      </p:sp>
      <p:grpSp>
        <p:nvGrpSpPr>
          <p:cNvPr id="7" name="Group 6"/>
          <p:cNvGrpSpPr/>
          <p:nvPr/>
        </p:nvGrpSpPr>
        <p:grpSpPr>
          <a:xfrm>
            <a:off x="609600" y="2527453"/>
            <a:ext cx="10972800" cy="3427609"/>
            <a:chOff x="457200" y="2133937"/>
            <a:chExt cx="8229600" cy="2570707"/>
          </a:xfrm>
        </p:grpSpPr>
        <p:grpSp>
          <p:nvGrpSpPr>
            <p:cNvPr id="9" name="Group 8"/>
            <p:cNvGrpSpPr/>
            <p:nvPr/>
          </p:nvGrpSpPr>
          <p:grpSpPr>
            <a:xfrm>
              <a:off x="457200" y="2133937"/>
              <a:ext cx="3191934" cy="2008242"/>
              <a:chOff x="457200" y="2133937"/>
              <a:chExt cx="3191934" cy="2008242"/>
            </a:xfrm>
          </p:grpSpPr>
          <p:sp>
            <p:nvSpPr>
              <p:cNvPr id="6" name="TextBox 5"/>
              <p:cNvSpPr txBox="1"/>
              <p:nvPr/>
            </p:nvSpPr>
            <p:spPr>
              <a:xfrm>
                <a:off x="457200" y="2133937"/>
                <a:ext cx="2472267" cy="2008242"/>
              </a:xfrm>
              <a:prstGeom prst="rect">
                <a:avLst/>
              </a:prstGeom>
              <a:noFill/>
            </p:spPr>
            <p:txBody>
              <a:bodyPr wrap="square" rtlCol="0">
                <a:spAutoFit/>
              </a:bodyPr>
              <a:lstStyle/>
              <a:p>
                <a:r>
                  <a:rPr lang="en-US" sz="2400" dirty="0" err="1">
                    <a:latin typeface="Consolas"/>
                    <a:cs typeface="Consolas"/>
                  </a:rPr>
                  <a:t>CanExecuteChanged</a:t>
                </a:r>
                <a:r>
                  <a:rPr lang="en-US" sz="2400" dirty="0">
                    <a:latin typeface="Segoe UI Light"/>
                    <a:cs typeface="Segoe UI Light"/>
                  </a:rPr>
                  <a:t> is an event which the binding will subscribe to, the </a:t>
                </a:r>
                <a:r>
                  <a:rPr lang="en-US" sz="2400" dirty="0" err="1">
                    <a:latin typeface="Segoe UI Light"/>
                    <a:cs typeface="Segoe UI Light"/>
                  </a:rPr>
                  <a:t>ViewModel</a:t>
                </a:r>
                <a:r>
                  <a:rPr lang="en-US" sz="2400" dirty="0">
                    <a:latin typeface="Segoe UI Light"/>
                    <a:cs typeface="Segoe UI Light"/>
                  </a:rPr>
                  <a:t> should raise this event when the validity of the command changes</a:t>
                </a:r>
                <a:endParaRPr lang="en-US" sz="2400" dirty="0">
                  <a:solidFill>
                    <a:srgbClr val="0000FF"/>
                  </a:solidFill>
                  <a:latin typeface="Consolas"/>
                  <a:cs typeface="Consolas"/>
                </a:endParaRPr>
              </a:p>
            </p:txBody>
          </p:sp>
          <p:cxnSp>
            <p:nvCxnSpPr>
              <p:cNvPr id="8" name="Straight Arrow Connector 7"/>
              <p:cNvCxnSpPr/>
              <p:nvPr/>
            </p:nvCxnSpPr>
            <p:spPr>
              <a:xfrm>
                <a:off x="2929467" y="3657601"/>
                <a:ext cx="719667" cy="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457200" y="4358395"/>
              <a:ext cx="8229600" cy="346249"/>
            </a:xfrm>
            <a:prstGeom prst="rect">
              <a:avLst/>
            </a:prstGeom>
            <a:noFill/>
          </p:spPr>
          <p:txBody>
            <a:bodyPr wrap="square" rtlCol="0">
              <a:spAutoFit/>
            </a:bodyPr>
            <a:lstStyle/>
            <a:p>
              <a:r>
                <a:rPr lang="en-US" sz="2400" dirty="0">
                  <a:latin typeface="Segoe UI Light"/>
                  <a:cs typeface="Segoe UI Light"/>
                </a:rPr>
                <a:t>The binding will then call </a:t>
              </a:r>
              <a:r>
                <a:rPr lang="en-US" sz="2400" dirty="0" err="1">
                  <a:latin typeface="Consolas"/>
                  <a:cs typeface="Consolas"/>
                </a:rPr>
                <a:t>CanExecute</a:t>
              </a:r>
              <a:r>
                <a:rPr lang="en-US" sz="2400" dirty="0">
                  <a:latin typeface="Segoe UI Light"/>
                  <a:cs typeface="Segoe UI Light"/>
                </a:rPr>
                <a:t> and enable / disable the UI in response</a:t>
              </a:r>
            </a:p>
          </p:txBody>
        </p:sp>
      </p:grpSp>
    </p:spTree>
    <p:extLst>
      <p:ext uri="{BB962C8B-B14F-4D97-AF65-F5344CB8AC3E}">
        <p14:creationId xmlns:p14="http://schemas.microsoft.com/office/powerpoint/2010/main" val="524256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269239" y="1189177"/>
            <a:ext cx="11653523" cy="1270732"/>
          </a:xfrm>
        </p:spPr>
        <p:txBody>
          <a:bodyPr/>
          <a:lstStyle/>
          <a:p>
            <a:r>
              <a:rPr lang="en-US" dirty="0"/>
              <a:t>.NET MAUI controls expose a </a:t>
            </a:r>
            <a:r>
              <a:rPr lang="en-US" dirty="0">
                <a:latin typeface="Consolas"/>
                <a:cs typeface="Consolas"/>
              </a:rPr>
              <a:t>Command</a:t>
            </a:r>
            <a:r>
              <a:rPr lang="en-US" dirty="0"/>
              <a:t> property for the main action of a control</a:t>
            </a:r>
          </a:p>
        </p:txBody>
      </p:sp>
      <p:sp>
        <p:nvSpPr>
          <p:cNvPr id="3" name="Title 2"/>
          <p:cNvSpPr>
            <a:spLocks noGrp="1"/>
          </p:cNvSpPr>
          <p:nvPr>
            <p:ph type="title"/>
          </p:nvPr>
        </p:nvSpPr>
        <p:spPr>
          <a:xfrm>
            <a:off x="0" y="2851"/>
            <a:ext cx="10058400" cy="1609344"/>
          </a:xfrm>
        </p:spPr>
        <p:txBody>
          <a:bodyPr/>
          <a:lstStyle/>
          <a:p>
            <a:r>
              <a:rPr lang="en-US" dirty="0"/>
              <a:t>Commands in .NET MAUI</a:t>
            </a:r>
          </a:p>
        </p:txBody>
      </p:sp>
      <p:grpSp>
        <p:nvGrpSpPr>
          <p:cNvPr id="12" name="Group 11"/>
          <p:cNvGrpSpPr/>
          <p:nvPr/>
        </p:nvGrpSpPr>
        <p:grpSpPr>
          <a:xfrm>
            <a:off x="1467553" y="3318934"/>
            <a:ext cx="1704623" cy="2245311"/>
            <a:chOff x="889000" y="2489200"/>
            <a:chExt cx="1278467" cy="1683983"/>
          </a:xfrm>
        </p:grpSpPr>
        <p:pic>
          <p:nvPicPr>
            <p:cNvPr id="4" name="Picture 3" descr="Men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67" y="2489200"/>
              <a:ext cx="1219200" cy="1219200"/>
            </a:xfrm>
            <a:prstGeom prst="rect">
              <a:avLst/>
            </a:prstGeom>
          </p:spPr>
        </p:pic>
        <p:sp>
          <p:nvSpPr>
            <p:cNvPr id="5" name="TextBox 4"/>
            <p:cNvSpPr txBox="1"/>
            <p:nvPr/>
          </p:nvSpPr>
          <p:spPr>
            <a:xfrm>
              <a:off x="889000" y="3826934"/>
              <a:ext cx="1278467" cy="346249"/>
            </a:xfrm>
            <a:prstGeom prst="rect">
              <a:avLst/>
            </a:prstGeom>
            <a:noFill/>
          </p:spPr>
          <p:txBody>
            <a:bodyPr wrap="square" rtlCol="0">
              <a:spAutoFit/>
            </a:bodyPr>
            <a:lstStyle/>
            <a:p>
              <a:pPr algn="ctr"/>
              <a:r>
                <a:rPr lang="en-US" sz="2400" dirty="0">
                  <a:latin typeface="Consolas"/>
                  <a:cs typeface="Consolas"/>
                </a:rPr>
                <a:t>Menu</a:t>
              </a:r>
            </a:p>
          </p:txBody>
        </p:sp>
      </p:grpSp>
      <p:grpSp>
        <p:nvGrpSpPr>
          <p:cNvPr id="13" name="Group 12"/>
          <p:cNvGrpSpPr/>
          <p:nvPr/>
        </p:nvGrpSpPr>
        <p:grpSpPr>
          <a:xfrm>
            <a:off x="3781777" y="3318934"/>
            <a:ext cx="1704623" cy="2245311"/>
            <a:chOff x="2734734" y="2489200"/>
            <a:chExt cx="1278467" cy="1683983"/>
          </a:xfrm>
        </p:grpSpPr>
        <p:pic>
          <p:nvPicPr>
            <p:cNvPr id="6" name="Picture 5" descr="Butt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734" y="2489200"/>
              <a:ext cx="1219200" cy="1219200"/>
            </a:xfrm>
            <a:prstGeom prst="rect">
              <a:avLst/>
            </a:prstGeom>
          </p:spPr>
        </p:pic>
        <p:sp>
          <p:nvSpPr>
            <p:cNvPr id="7" name="TextBox 6"/>
            <p:cNvSpPr txBox="1"/>
            <p:nvPr/>
          </p:nvSpPr>
          <p:spPr>
            <a:xfrm>
              <a:off x="2734734" y="3826934"/>
              <a:ext cx="1278467" cy="346249"/>
            </a:xfrm>
            <a:prstGeom prst="rect">
              <a:avLst/>
            </a:prstGeom>
            <a:noFill/>
          </p:spPr>
          <p:txBody>
            <a:bodyPr wrap="square" rtlCol="0">
              <a:spAutoFit/>
            </a:bodyPr>
            <a:lstStyle/>
            <a:p>
              <a:pPr algn="ctr"/>
              <a:r>
                <a:rPr lang="en-US" sz="2400" dirty="0">
                  <a:latin typeface="Consolas"/>
                  <a:cs typeface="Consolas"/>
                </a:rPr>
                <a:t>Button</a:t>
              </a:r>
            </a:p>
          </p:txBody>
        </p:sp>
      </p:grpSp>
      <p:grpSp>
        <p:nvGrpSpPr>
          <p:cNvPr id="14" name="Group 13"/>
          <p:cNvGrpSpPr/>
          <p:nvPr/>
        </p:nvGrpSpPr>
        <p:grpSpPr>
          <a:xfrm>
            <a:off x="6096001" y="3318933"/>
            <a:ext cx="2190041" cy="2245310"/>
            <a:chOff x="4284136" y="2489200"/>
            <a:chExt cx="1642531" cy="1683983"/>
          </a:xfrm>
        </p:grpSpPr>
        <p:pic>
          <p:nvPicPr>
            <p:cNvPr id="8" name="Picture 7" descr="Toolb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489200"/>
              <a:ext cx="1219200" cy="1219200"/>
            </a:xfrm>
            <a:prstGeom prst="rect">
              <a:avLst/>
            </a:prstGeom>
          </p:spPr>
        </p:pic>
        <p:sp>
          <p:nvSpPr>
            <p:cNvPr id="9" name="TextBox 8"/>
            <p:cNvSpPr txBox="1"/>
            <p:nvPr/>
          </p:nvSpPr>
          <p:spPr>
            <a:xfrm>
              <a:off x="4284136" y="3826934"/>
              <a:ext cx="1642531" cy="346249"/>
            </a:xfrm>
            <a:prstGeom prst="rect">
              <a:avLst/>
            </a:prstGeom>
            <a:noFill/>
          </p:spPr>
          <p:txBody>
            <a:bodyPr wrap="square" rtlCol="0">
              <a:spAutoFit/>
            </a:bodyPr>
            <a:lstStyle/>
            <a:p>
              <a:pPr algn="ctr"/>
              <a:r>
                <a:rPr lang="en-US" sz="2400" dirty="0" err="1">
                  <a:latin typeface="Consolas"/>
                  <a:cs typeface="Consolas"/>
                </a:rPr>
                <a:t>ToolbarItem</a:t>
              </a:r>
              <a:endParaRPr lang="en-US" sz="2400" dirty="0">
                <a:latin typeface="Consolas"/>
                <a:cs typeface="Consolas"/>
              </a:endParaRPr>
            </a:p>
          </p:txBody>
        </p:sp>
      </p:grpSp>
      <p:grpSp>
        <p:nvGrpSpPr>
          <p:cNvPr id="15" name="Group 14"/>
          <p:cNvGrpSpPr/>
          <p:nvPr/>
        </p:nvGrpSpPr>
        <p:grpSpPr>
          <a:xfrm>
            <a:off x="8895642" y="3318933"/>
            <a:ext cx="1941689" cy="2245310"/>
            <a:chOff x="6460067" y="2489200"/>
            <a:chExt cx="1456267" cy="1683983"/>
          </a:xfrm>
        </p:grpSpPr>
        <p:pic>
          <p:nvPicPr>
            <p:cNvPr id="10" name="Picture 9" descr="Text Decoration - 0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0067" y="2489200"/>
              <a:ext cx="1219200" cy="1219200"/>
            </a:xfrm>
            <a:prstGeom prst="rect">
              <a:avLst/>
            </a:prstGeom>
          </p:spPr>
        </p:pic>
        <p:sp>
          <p:nvSpPr>
            <p:cNvPr id="11" name="TextBox 10"/>
            <p:cNvSpPr txBox="1"/>
            <p:nvPr/>
          </p:nvSpPr>
          <p:spPr>
            <a:xfrm>
              <a:off x="6460067" y="3826934"/>
              <a:ext cx="1456267" cy="346249"/>
            </a:xfrm>
            <a:prstGeom prst="rect">
              <a:avLst/>
            </a:prstGeom>
            <a:noFill/>
          </p:spPr>
          <p:txBody>
            <a:bodyPr wrap="square" rtlCol="0">
              <a:spAutoFit/>
            </a:bodyPr>
            <a:lstStyle/>
            <a:p>
              <a:pPr algn="ctr"/>
              <a:r>
                <a:rPr lang="en-US" sz="2400" dirty="0" err="1">
                  <a:latin typeface="Consolas"/>
                  <a:cs typeface="Consolas"/>
                </a:rPr>
                <a:t>TextCell</a:t>
              </a:r>
              <a:endParaRPr lang="en-US" sz="2400" dirty="0">
                <a:latin typeface="Consolas"/>
                <a:cs typeface="Consolas"/>
              </a:endParaRPr>
            </a:p>
          </p:txBody>
        </p:sp>
      </p:grpSp>
    </p:spTree>
    <p:extLst>
      <p:ext uri="{BB962C8B-B14F-4D97-AF65-F5344CB8AC3E}">
        <p14:creationId xmlns:p14="http://schemas.microsoft.com/office/powerpoint/2010/main" val="1532013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900" decel="100000" fill="hold"/>
                                        <p:tgtEl>
                                          <p:spTgt spid="1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900" decel="100000" fill="hold"/>
                                        <p:tgtEl>
                                          <p:spTgt spid="15"/>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9259BF-1475-E08D-9089-A717B2622557}"/>
              </a:ext>
            </a:extLst>
          </p:cNvPr>
          <p:cNvGrpSpPr/>
          <p:nvPr/>
        </p:nvGrpSpPr>
        <p:grpSpPr>
          <a:xfrm>
            <a:off x="1367822" y="2313665"/>
            <a:ext cx="9487221" cy="1723172"/>
            <a:chOff x="1367822" y="2313665"/>
            <a:chExt cx="9487221" cy="1723172"/>
          </a:xfrm>
        </p:grpSpPr>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nvGrpSpPr>
          <p:cNvPr id="5" name="Group 4">
            <a:extLst>
              <a:ext uri="{FF2B5EF4-FFF2-40B4-BE49-F238E27FC236}">
                <a16:creationId xmlns:a16="http://schemas.microsoft.com/office/drawing/2014/main" id="{6B0ADF95-1D91-63C2-468B-6B71FB0AFD77}"/>
              </a:ext>
            </a:extLst>
          </p:cNvPr>
          <p:cNvGrpSpPr/>
          <p:nvPr/>
        </p:nvGrpSpPr>
        <p:grpSpPr>
          <a:xfrm>
            <a:off x="1324830" y="4262903"/>
            <a:ext cx="9479451" cy="1591331"/>
            <a:chOff x="1324830" y="4262903"/>
            <a:chExt cx="9479451" cy="1591331"/>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3"/>
              <a:ext cx="2899917" cy="1591331"/>
              <a:chOff x="1387603" y="4672955"/>
              <a:chExt cx="2899917" cy="1591331"/>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0" y="7792"/>
            <a:ext cx="11563350" cy="1609344"/>
          </a:xfrm>
        </p:spPr>
        <p:txBody>
          <a:bodyPr>
            <a:normAutofit/>
          </a:bodyPr>
          <a:lstStyle/>
          <a:p>
            <a:r>
              <a:rPr lang="en-US"/>
              <a:t>Build anything with a unified platform</a:t>
            </a:r>
          </a:p>
        </p:txBody>
      </p:sp>
    </p:spTree>
    <p:extLst>
      <p:ext uri="{BB962C8B-B14F-4D97-AF65-F5344CB8AC3E}">
        <p14:creationId xmlns:p14="http://schemas.microsoft.com/office/powerpoint/2010/main" val="12323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accel="50000" decel="50000" fill="hold" grpId="1" nodeType="withEffect">
                                  <p:stCondLst>
                                    <p:cond delay="0"/>
                                  </p:stCondLst>
                                  <p:childTnLst>
                                    <p:animMotion origin="layout" path="M 1.25E-6 1.48148E-6 L 1.25E-6 0.06366 " pathEditMode="relative" rAng="0" ptsTypes="AA">
                                      <p:cBhvr>
                                        <p:cTn id="9" dur="500" spd="-100000" fill="hold"/>
                                        <p:tgtEl>
                                          <p:spTgt spid="3"/>
                                        </p:tgtEl>
                                        <p:attrNameLst>
                                          <p:attrName>ppt_x</p:attrName>
                                          <p:attrName>ppt_y</p:attrName>
                                        </p:attrNameLst>
                                      </p:cBhvr>
                                      <p:rCtr x="0" y="317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82"/>
                                        </p:tgtEl>
                                        <p:attrNameLst>
                                          <p:attrName>style.visibility</p:attrName>
                                        </p:attrNameLst>
                                      </p:cBhvr>
                                      <p:to>
                                        <p:strVal val="visible"/>
                                      </p:to>
                                    </p:set>
                                    <p:animEffect transition="in" filter="fade">
                                      <p:cBhvr>
                                        <p:cTn id="13" dur="500"/>
                                        <p:tgtEl>
                                          <p:spTgt spid="1082"/>
                                        </p:tgtEl>
                                      </p:cBhvr>
                                    </p:animEffect>
                                  </p:childTnLst>
                                </p:cTn>
                              </p:par>
                              <p:par>
                                <p:cTn id="14" presetID="42" presetClass="path" presetSubtype="0" accel="50000" decel="50000" fill="hold" nodeType="withEffect">
                                  <p:stCondLst>
                                    <p:cond delay="0"/>
                                  </p:stCondLst>
                                  <p:childTnLst>
                                    <p:animMotion origin="layout" path="M 4.16667E-6 0 L 4.16667E-6 0.06366 " pathEditMode="relative" rAng="0" ptsTypes="AA">
                                      <p:cBhvr>
                                        <p:cTn id="15" dur="500" spd="-100000" fill="hold"/>
                                        <p:tgtEl>
                                          <p:spTgt spid="1082"/>
                                        </p:tgtEl>
                                        <p:attrNameLst>
                                          <p:attrName>ppt_x</p:attrName>
                                          <p:attrName>ppt_y</p:attrName>
                                        </p:attrNameLst>
                                      </p:cBhvr>
                                      <p:rCtr x="0" y="3171"/>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accel="50000" decel="50000" fill="hold" nodeType="withEffect">
                                  <p:stCondLst>
                                    <p:cond delay="0"/>
                                  </p:stCondLst>
                                  <p:childTnLst>
                                    <p:animMotion origin="layout" path="M 4.16667E-6 0 L 4.16667E-6 0.06366 " pathEditMode="relative" rAng="0" ptsTypes="AA">
                                      <p:cBhvr>
                                        <p:cTn id="21" dur="500" spd="-100000" fill="hold"/>
                                        <p:tgtEl>
                                          <p:spTgt spid="4"/>
                                        </p:tgtEl>
                                        <p:attrNameLst>
                                          <p:attrName>ppt_x</p:attrName>
                                          <p:attrName>ppt_y</p:attrName>
                                        </p:attrNameLst>
                                      </p:cBhvr>
                                      <p:rCtr x="0" y="3171"/>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accel="50000" decel="50000" fill="hold" nodeType="withEffect">
                                  <p:stCondLst>
                                    <p:cond delay="0"/>
                                  </p:stCondLst>
                                  <p:childTnLst>
                                    <p:animMotion origin="layout" path="M 4.16667E-6 0 L 4.16667E-6 0.06366 " pathEditMode="relative" rAng="0" ptsTypes="AA">
                                      <p:cBhvr>
                                        <p:cTn id="27" dur="500" spd="-100000" fill="hold"/>
                                        <p:tgtEl>
                                          <p:spTgt spid="5"/>
                                        </p:tgtEl>
                                        <p:attrNameLst>
                                          <p:attrName>ppt_x</p:attrName>
                                          <p:attrName>ppt_y</p:attrName>
                                        </p:attrNameLst>
                                      </p:cBhvr>
                                      <p:rCtr x="0"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270732"/>
          </a:xfrm>
        </p:spPr>
        <p:txBody>
          <a:bodyPr/>
          <a:lstStyle/>
          <a:p>
            <a:r>
              <a:rPr lang="en-US" dirty="0"/>
              <a:t>.NET MAUI controls expose a </a:t>
            </a:r>
            <a:r>
              <a:rPr lang="en-US" dirty="0">
                <a:latin typeface="Consolas"/>
                <a:cs typeface="Consolas"/>
              </a:rPr>
              <a:t>Command</a:t>
            </a:r>
            <a:r>
              <a:rPr lang="en-US" dirty="0"/>
              <a:t> property for the main action of a control</a:t>
            </a:r>
          </a:p>
        </p:txBody>
      </p:sp>
      <p:sp>
        <p:nvSpPr>
          <p:cNvPr id="2" name="Title 1"/>
          <p:cNvSpPr>
            <a:spLocks noGrp="1"/>
          </p:cNvSpPr>
          <p:nvPr>
            <p:ph type="title"/>
          </p:nvPr>
        </p:nvSpPr>
        <p:spPr>
          <a:xfrm>
            <a:off x="0" y="0"/>
            <a:ext cx="10058400" cy="1609344"/>
          </a:xfrm>
        </p:spPr>
        <p:txBody>
          <a:bodyPr/>
          <a:lstStyle/>
          <a:p>
            <a:r>
              <a:rPr lang="en-US" dirty="0"/>
              <a:t>Commands in .NET MAUI</a:t>
            </a:r>
          </a:p>
        </p:txBody>
      </p:sp>
      <p:sp>
        <p:nvSpPr>
          <p:cNvPr id="4" name="Rectangle 3"/>
          <p:cNvSpPr/>
          <p:nvPr/>
        </p:nvSpPr>
        <p:spPr>
          <a:xfrm>
            <a:off x="745069" y="3371890"/>
            <a:ext cx="10837332" cy="830997"/>
          </a:xfrm>
          <a:prstGeom prst="rect">
            <a:avLst/>
          </a:prstGeom>
          <a:solidFill>
            <a:srgbClr val="FFFFFF"/>
          </a:solidFill>
          <a:ln>
            <a:solidFill>
              <a:schemeClr val="accent5"/>
            </a:solidFill>
          </a:ln>
        </p:spPr>
        <p:txBody>
          <a:bodyPr wrap="square">
            <a:spAutoFit/>
          </a:bodyPr>
          <a:lstStyle/>
          <a:p>
            <a:r>
              <a:rPr lang="en-US" sz="2400" dirty="0">
                <a:solidFill>
                  <a:srgbClr val="0000FF"/>
                </a:solidFill>
                <a:latin typeface="Lucida Console"/>
              </a:rPr>
              <a:t>&lt;</a:t>
            </a:r>
            <a:r>
              <a:rPr lang="en-US" sz="2400" dirty="0">
                <a:solidFill>
                  <a:srgbClr val="A31515"/>
                </a:solidFill>
                <a:latin typeface="Lucida Console"/>
              </a:rPr>
              <a:t>Button </a:t>
            </a:r>
            <a:r>
              <a:rPr lang="en-US" sz="2400" dirty="0">
                <a:solidFill>
                  <a:srgbClr val="FF0000"/>
                </a:solidFill>
                <a:latin typeface="Lucida Console"/>
              </a:rPr>
              <a:t>Text</a:t>
            </a:r>
            <a:r>
              <a:rPr lang="en-US" sz="2400" dirty="0">
                <a:solidFill>
                  <a:srgbClr val="0000FF"/>
                </a:solidFill>
                <a:latin typeface="Lucida Console"/>
              </a:rPr>
              <a:t>=</a:t>
            </a:r>
            <a:r>
              <a:rPr lang="en-US" sz="2400" dirty="0">
                <a:solidFill>
                  <a:srgbClr val="000000"/>
                </a:solidFill>
                <a:latin typeface="Lucida Console"/>
              </a:rPr>
              <a:t>"</a:t>
            </a:r>
            <a:r>
              <a:rPr lang="en-US" sz="2400" dirty="0">
                <a:solidFill>
                  <a:srgbClr val="0000FF"/>
                </a:solidFill>
                <a:latin typeface="Lucida Console"/>
              </a:rPr>
              <a:t>Give Bonus</a:t>
            </a:r>
            <a:r>
              <a:rPr lang="en-US" sz="2400" dirty="0">
                <a:solidFill>
                  <a:srgbClr val="000000"/>
                </a:solidFill>
                <a:latin typeface="Lucida Console"/>
              </a:rPr>
              <a:t>"</a:t>
            </a:r>
            <a:br>
              <a:rPr lang="en-US" sz="2400" dirty="0">
                <a:latin typeface="Lucida Console"/>
              </a:rPr>
            </a:br>
            <a:r>
              <a:rPr lang="en-US" sz="2400" dirty="0">
                <a:solidFill>
                  <a:srgbClr val="A31515"/>
                </a:solidFill>
                <a:latin typeface="Lucida Console"/>
              </a:rPr>
              <a:t>        </a:t>
            </a:r>
            <a:r>
              <a:rPr lang="en-US" sz="2400" dirty="0">
                <a:solidFill>
                  <a:srgbClr val="FF0000"/>
                </a:solidFill>
                <a:latin typeface="Lucida Console"/>
              </a:rPr>
              <a:t>Command</a:t>
            </a:r>
            <a:r>
              <a:rPr lang="en-US" sz="2400" dirty="0">
                <a:solidFill>
                  <a:srgbClr val="0000FF"/>
                </a:solidFill>
                <a:latin typeface="Lucida Console"/>
              </a:rPr>
              <a:t>=</a:t>
            </a:r>
            <a:r>
              <a:rPr lang="en-US" sz="2400" dirty="0">
                <a:solidFill>
                  <a:srgbClr val="000000"/>
                </a:solidFill>
                <a:latin typeface="Lucida Console"/>
              </a:rPr>
              <a:t>"</a:t>
            </a:r>
            <a:r>
              <a:rPr lang="en-US" sz="2400" dirty="0">
                <a:solidFill>
                  <a:srgbClr val="0000FF"/>
                </a:solidFill>
                <a:latin typeface="Lucida Console"/>
              </a:rPr>
              <a:t>{Binding </a:t>
            </a:r>
            <a:r>
              <a:rPr lang="en-US" sz="2400" dirty="0" err="1">
                <a:solidFill>
                  <a:srgbClr val="0000FF"/>
                </a:solidFill>
                <a:latin typeface="Lucida Console"/>
              </a:rPr>
              <a:t>GiveBonus</a:t>
            </a:r>
            <a:r>
              <a:rPr lang="en-US" sz="2400" dirty="0">
                <a:solidFill>
                  <a:srgbClr val="0000FF"/>
                </a:solidFill>
                <a:latin typeface="Lucida Console"/>
              </a:rPr>
              <a:t>}</a:t>
            </a:r>
            <a:r>
              <a:rPr lang="en-US" sz="2400" dirty="0">
                <a:solidFill>
                  <a:srgbClr val="000000"/>
                </a:solidFill>
                <a:latin typeface="Lucida Console"/>
              </a:rPr>
              <a:t>"</a:t>
            </a:r>
            <a:r>
              <a:rPr lang="en-US" sz="2400" dirty="0">
                <a:solidFill>
                  <a:srgbClr val="A31515"/>
                </a:solidFill>
                <a:latin typeface="Lucida Console"/>
              </a:rPr>
              <a:t> </a:t>
            </a:r>
            <a:r>
              <a:rPr lang="en-US" sz="2400" dirty="0">
                <a:solidFill>
                  <a:srgbClr val="0000FF"/>
                </a:solidFill>
                <a:latin typeface="Lucida Console"/>
              </a:rPr>
              <a:t>/&gt;</a:t>
            </a:r>
            <a:endParaRPr lang="en-US" sz="2400" dirty="0"/>
          </a:p>
        </p:txBody>
      </p:sp>
      <p:sp>
        <p:nvSpPr>
          <p:cNvPr id="6" name="TextBox 5"/>
          <p:cNvSpPr txBox="1"/>
          <p:nvPr/>
        </p:nvSpPr>
        <p:spPr>
          <a:xfrm>
            <a:off x="1320801" y="4689158"/>
            <a:ext cx="9911644" cy="461665"/>
          </a:xfrm>
          <a:prstGeom prst="rect">
            <a:avLst/>
          </a:prstGeom>
          <a:noFill/>
        </p:spPr>
        <p:txBody>
          <a:bodyPr wrap="square" rtlCol="0">
            <a:spAutoFit/>
          </a:bodyPr>
          <a:lstStyle/>
          <a:p>
            <a:pPr algn="ctr"/>
            <a:r>
              <a:rPr lang="en-US" sz="2400" dirty="0">
                <a:latin typeface="Segoe UI Light"/>
                <a:cs typeface="Segoe UI Light"/>
              </a:rPr>
              <a:t>Can data bind a property of type </a:t>
            </a:r>
            <a:r>
              <a:rPr lang="en-US" sz="2400" dirty="0" err="1">
                <a:latin typeface="Consolas"/>
                <a:cs typeface="Consolas"/>
              </a:rPr>
              <a:t>ICommand</a:t>
            </a:r>
            <a:r>
              <a:rPr lang="en-US" sz="2400" dirty="0">
                <a:latin typeface="Segoe UI Light"/>
                <a:cs typeface="Segoe UI Light"/>
              </a:rPr>
              <a:t> to the </a:t>
            </a:r>
            <a:r>
              <a:rPr lang="en-US" sz="2400" dirty="0">
                <a:latin typeface="Consolas"/>
                <a:cs typeface="Consolas"/>
              </a:rPr>
              <a:t>Command</a:t>
            </a:r>
            <a:r>
              <a:rPr lang="en-US" sz="2400" dirty="0">
                <a:latin typeface="Segoe UI Light"/>
                <a:cs typeface="Segoe UI Light"/>
              </a:rPr>
              <a:t> property</a:t>
            </a:r>
          </a:p>
        </p:txBody>
      </p:sp>
      <p:sp>
        <p:nvSpPr>
          <p:cNvPr id="8" name="Rectangle 7"/>
          <p:cNvSpPr/>
          <p:nvPr/>
        </p:nvSpPr>
        <p:spPr>
          <a:xfrm>
            <a:off x="6129867" y="2723137"/>
            <a:ext cx="5452533" cy="420564"/>
          </a:xfrm>
          <a:prstGeom prst="rect">
            <a:avLst/>
          </a:prstGeom>
          <a:solidFill>
            <a:schemeClr val="bg2"/>
          </a:solidFill>
          <a:ln>
            <a:solidFill>
              <a:schemeClr val="bg2">
                <a:lumMod val="25000"/>
              </a:schemeClr>
            </a:solidFill>
            <a:prstDash val="sysDash"/>
          </a:ln>
        </p:spPr>
        <p:txBody>
          <a:bodyPr wrap="square">
            <a:spAutoFit/>
          </a:bodyPr>
          <a:lstStyle/>
          <a:p>
            <a:r>
              <a:rPr lang="en-US" sz="2133" dirty="0">
                <a:solidFill>
                  <a:srgbClr val="0000FF"/>
                </a:solidFill>
                <a:latin typeface="Consolas"/>
              </a:rPr>
              <a:t>public</a:t>
            </a:r>
            <a:r>
              <a:rPr lang="en-US" sz="2133" dirty="0">
                <a:solidFill>
                  <a:srgbClr val="000000"/>
                </a:solidFill>
                <a:latin typeface="Consolas"/>
              </a:rPr>
              <a:t> </a:t>
            </a:r>
            <a:r>
              <a:rPr lang="en-US" sz="2133" dirty="0" err="1">
                <a:solidFill>
                  <a:srgbClr val="2B8FAF"/>
                </a:solidFill>
                <a:latin typeface="Consolas"/>
              </a:rPr>
              <a:t>ICommand</a:t>
            </a:r>
            <a:r>
              <a:rPr lang="en-US" sz="2133" dirty="0">
                <a:solidFill>
                  <a:srgbClr val="000000"/>
                </a:solidFill>
                <a:latin typeface="Consolas"/>
              </a:rPr>
              <a:t> </a:t>
            </a:r>
            <a:r>
              <a:rPr lang="en-US" sz="2133" dirty="0" err="1">
                <a:solidFill>
                  <a:srgbClr val="000000"/>
                </a:solidFill>
                <a:latin typeface="Consolas"/>
              </a:rPr>
              <a:t>GiveBonus</a:t>
            </a:r>
            <a:r>
              <a:rPr lang="en-US" sz="2133" dirty="0">
                <a:solidFill>
                  <a:srgbClr val="000000"/>
                </a:solidFill>
                <a:latin typeface="Consolas"/>
              </a:rPr>
              <a:t> { </a:t>
            </a:r>
            <a:r>
              <a:rPr lang="en-US" sz="2133" dirty="0">
                <a:solidFill>
                  <a:srgbClr val="0000FF"/>
                </a:solidFill>
                <a:latin typeface="Consolas"/>
              </a:rPr>
              <a:t>get</a:t>
            </a:r>
            <a:r>
              <a:rPr lang="en-US" sz="2133" dirty="0">
                <a:solidFill>
                  <a:srgbClr val="000000"/>
                </a:solidFill>
                <a:latin typeface="Consolas"/>
              </a:rPr>
              <a:t>; }</a:t>
            </a:r>
            <a:endParaRPr lang="en-US" sz="2133" dirty="0"/>
          </a:p>
        </p:txBody>
      </p:sp>
      <p:cxnSp>
        <p:nvCxnSpPr>
          <p:cNvPr id="10" name="Elbow Connector 9"/>
          <p:cNvCxnSpPr>
            <a:endCxn id="8" idx="2"/>
          </p:cNvCxnSpPr>
          <p:nvPr/>
        </p:nvCxnSpPr>
        <p:spPr>
          <a:xfrm flipV="1">
            <a:off x="7755467" y="3143701"/>
            <a:ext cx="1100667" cy="875145"/>
          </a:xfrm>
          <a:prstGeom prst="bentConnector2">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73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269239" y="1189177"/>
            <a:ext cx="11653523" cy="1071062"/>
          </a:xfrm>
        </p:spPr>
        <p:txBody>
          <a:bodyPr/>
          <a:lstStyle/>
          <a:p>
            <a:r>
              <a:rPr lang="en-US" sz="3200" dirty="0"/>
              <a:t>.NET MAUI also includes a </a:t>
            </a:r>
            <a:r>
              <a:rPr lang="en-US" sz="3200" dirty="0" err="1">
                <a:latin typeface="Consolas"/>
                <a:cs typeface="Consolas"/>
              </a:rPr>
              <a:t>TapGestureRecognizer</a:t>
            </a:r>
            <a:r>
              <a:rPr lang="en-US" sz="3200" dirty="0"/>
              <a:t> which can provide a command interaction for other controls or visuals </a:t>
            </a:r>
          </a:p>
        </p:txBody>
      </p:sp>
      <p:sp>
        <p:nvSpPr>
          <p:cNvPr id="3" name="Title 2"/>
          <p:cNvSpPr>
            <a:spLocks noGrp="1"/>
          </p:cNvSpPr>
          <p:nvPr>
            <p:ph type="title"/>
          </p:nvPr>
        </p:nvSpPr>
        <p:spPr>
          <a:xfrm>
            <a:off x="0" y="3450"/>
            <a:ext cx="10058400" cy="1609344"/>
          </a:xfrm>
        </p:spPr>
        <p:txBody>
          <a:bodyPr/>
          <a:lstStyle/>
          <a:p>
            <a:r>
              <a:rPr lang="en-US" dirty="0"/>
              <a:t>Gesture-based commands</a:t>
            </a:r>
          </a:p>
        </p:txBody>
      </p:sp>
      <p:sp>
        <p:nvSpPr>
          <p:cNvPr id="4" name="Rectangle 3"/>
          <p:cNvSpPr/>
          <p:nvPr/>
        </p:nvSpPr>
        <p:spPr>
          <a:xfrm>
            <a:off x="609600" y="2835384"/>
            <a:ext cx="10972800" cy="2677656"/>
          </a:xfrm>
          <a:prstGeom prst="rect">
            <a:avLst/>
          </a:prstGeom>
          <a:ln>
            <a:solidFill>
              <a:schemeClr val="accent5"/>
            </a:solidFill>
          </a:ln>
        </p:spPr>
        <p:txBody>
          <a:bodyPr wrap="square">
            <a:spAutoFit/>
          </a:bodyPr>
          <a:lstStyle/>
          <a:p>
            <a:r>
              <a:rPr lang="en-US" sz="2400" dirty="0">
                <a:solidFill>
                  <a:srgbClr val="0000FF"/>
                </a:solidFill>
                <a:latin typeface="Lucida Console"/>
              </a:rPr>
              <a:t>&lt;</a:t>
            </a:r>
            <a:r>
              <a:rPr lang="en-US" sz="2400" dirty="0">
                <a:solidFill>
                  <a:srgbClr val="A31515"/>
                </a:solidFill>
                <a:latin typeface="Lucida Console"/>
              </a:rPr>
              <a:t>Image </a:t>
            </a:r>
            <a:r>
              <a:rPr lang="en-US" sz="2400" dirty="0">
                <a:solidFill>
                  <a:srgbClr val="FF0000"/>
                </a:solidFill>
                <a:latin typeface="Lucida Console"/>
              </a:rPr>
              <a:t>Source</a:t>
            </a:r>
            <a:r>
              <a:rPr lang="en-US" sz="2400" dirty="0">
                <a:solidFill>
                  <a:srgbClr val="0000FF"/>
                </a:solidFill>
                <a:latin typeface="Lucida Console"/>
              </a:rPr>
              <a:t>=</a:t>
            </a:r>
            <a:r>
              <a:rPr lang="en-US" sz="2400" dirty="0">
                <a:solidFill>
                  <a:srgbClr val="000000"/>
                </a:solidFill>
                <a:latin typeface="Lucida Console"/>
              </a:rPr>
              <a:t>"</a:t>
            </a:r>
            <a:r>
              <a:rPr lang="en-US" sz="2400" dirty="0" err="1">
                <a:solidFill>
                  <a:srgbClr val="0000FF"/>
                </a:solidFill>
                <a:latin typeface="Lucida Console"/>
              </a:rPr>
              <a:t>IDareYouToTapMe.jpg</a:t>
            </a:r>
            <a:r>
              <a:rPr lang="en-US" sz="2400" dirty="0">
                <a:solidFill>
                  <a:srgbClr val="000000"/>
                </a:solidFill>
                <a:latin typeface="Lucida Console"/>
              </a:rPr>
              <a:t>"</a:t>
            </a:r>
            <a:r>
              <a:rPr lang="en-US" sz="2400" dirty="0">
                <a:solidFill>
                  <a:srgbClr val="0000FF"/>
                </a:solidFill>
                <a:latin typeface="Lucida Console"/>
              </a:rPr>
              <a:t>&gt;</a:t>
            </a:r>
            <a:br>
              <a:rPr lang="en-US" sz="2400" dirty="0">
                <a:latin typeface="Lucida Console"/>
              </a:rPr>
            </a:br>
            <a:r>
              <a:rPr lang="en-US" sz="2400" dirty="0">
                <a:solidFill>
                  <a:srgbClr val="000000"/>
                </a:solidFill>
                <a:latin typeface="Lucida Console"/>
              </a:rPr>
              <a:t>    </a:t>
            </a:r>
            <a:r>
              <a:rPr lang="en-US" sz="2400" dirty="0">
                <a:solidFill>
                  <a:srgbClr val="0000FF"/>
                </a:solidFill>
                <a:latin typeface="Lucida Console"/>
              </a:rPr>
              <a:t>&lt;</a:t>
            </a:r>
            <a:r>
              <a:rPr lang="en-US" sz="2400" dirty="0" err="1">
                <a:solidFill>
                  <a:srgbClr val="A31515"/>
                </a:solidFill>
                <a:latin typeface="Lucida Console"/>
              </a:rPr>
              <a:t>Image.GestureRecognizers</a:t>
            </a:r>
            <a:r>
              <a:rPr lang="en-US" sz="2400" dirty="0">
                <a:solidFill>
                  <a:srgbClr val="0000FF"/>
                </a:solidFill>
                <a:latin typeface="Lucida Console"/>
              </a:rPr>
              <a:t>&gt;</a:t>
            </a:r>
            <a:br>
              <a:rPr lang="en-US" sz="2400" dirty="0">
                <a:latin typeface="Lucida Console"/>
              </a:rPr>
            </a:br>
            <a:r>
              <a:rPr lang="en-US" sz="2400" dirty="0">
                <a:solidFill>
                  <a:srgbClr val="000000"/>
                </a:solidFill>
                <a:latin typeface="Lucida Console"/>
              </a:rPr>
              <a:t>        </a:t>
            </a:r>
            <a:r>
              <a:rPr lang="en-US" sz="2400" dirty="0">
                <a:solidFill>
                  <a:srgbClr val="0000FF"/>
                </a:solidFill>
                <a:latin typeface="Lucida Console"/>
              </a:rPr>
              <a:t>&lt;</a:t>
            </a:r>
            <a:r>
              <a:rPr lang="en-US" sz="2400" dirty="0" err="1">
                <a:solidFill>
                  <a:srgbClr val="A31515"/>
                </a:solidFill>
                <a:latin typeface="Lucida Console"/>
              </a:rPr>
              <a:t>TapGestureRecognizer</a:t>
            </a:r>
            <a:r>
              <a:rPr lang="en-US" sz="2400" dirty="0">
                <a:solidFill>
                  <a:srgbClr val="A31515"/>
                </a:solidFill>
                <a:latin typeface="Lucida Console"/>
              </a:rPr>
              <a:t> </a:t>
            </a:r>
            <a:br>
              <a:rPr lang="en-US" sz="2400" dirty="0">
                <a:latin typeface="Lucida Console"/>
              </a:rPr>
            </a:br>
            <a:r>
              <a:rPr lang="en-US" sz="2400" dirty="0">
                <a:solidFill>
                  <a:srgbClr val="A31515"/>
                </a:solidFill>
                <a:latin typeface="Lucida Console"/>
              </a:rPr>
              <a:t>            </a:t>
            </a:r>
            <a:r>
              <a:rPr lang="en-US" sz="2400" dirty="0">
                <a:solidFill>
                  <a:srgbClr val="FF0000"/>
                </a:solidFill>
                <a:latin typeface="Lucida Console"/>
              </a:rPr>
              <a:t>Command</a:t>
            </a:r>
            <a:r>
              <a:rPr lang="en-US" sz="2400" dirty="0">
                <a:solidFill>
                  <a:srgbClr val="0000FF"/>
                </a:solidFill>
                <a:latin typeface="Lucida Console"/>
              </a:rPr>
              <a:t>=</a:t>
            </a:r>
            <a:r>
              <a:rPr lang="en-US" sz="2400" dirty="0">
                <a:solidFill>
                  <a:srgbClr val="000000"/>
                </a:solidFill>
                <a:latin typeface="Lucida Console"/>
              </a:rPr>
              <a:t>"</a:t>
            </a:r>
            <a:r>
              <a:rPr lang="en-US" sz="2400" dirty="0">
                <a:solidFill>
                  <a:srgbClr val="0000FF"/>
                </a:solidFill>
                <a:latin typeface="Lucida Console"/>
              </a:rPr>
              <a:t>{Binding </a:t>
            </a:r>
            <a:r>
              <a:rPr lang="en-US" sz="2400" dirty="0" err="1">
                <a:solidFill>
                  <a:srgbClr val="0000FF"/>
                </a:solidFill>
                <a:latin typeface="Lucida Console"/>
              </a:rPr>
              <a:t>BeBraveCommand</a:t>
            </a:r>
            <a:r>
              <a:rPr lang="en-US" sz="2400" dirty="0">
                <a:solidFill>
                  <a:srgbClr val="0000FF"/>
                </a:solidFill>
                <a:latin typeface="Lucida Console"/>
              </a:rPr>
              <a:t>}</a:t>
            </a:r>
            <a:r>
              <a:rPr lang="en-US" sz="2400" dirty="0">
                <a:solidFill>
                  <a:srgbClr val="000000"/>
                </a:solidFill>
                <a:latin typeface="Lucida Console"/>
              </a:rPr>
              <a:t>"</a:t>
            </a:r>
            <a:r>
              <a:rPr lang="en-US" sz="2400" dirty="0">
                <a:solidFill>
                  <a:srgbClr val="A31515"/>
                </a:solidFill>
                <a:latin typeface="Lucida Console"/>
              </a:rPr>
              <a:t> </a:t>
            </a:r>
            <a:br>
              <a:rPr lang="en-US" sz="2400" dirty="0">
                <a:latin typeface="Lucida Console"/>
              </a:rPr>
            </a:br>
            <a:r>
              <a:rPr lang="en-US" sz="2400" dirty="0">
                <a:solidFill>
                  <a:srgbClr val="A31515"/>
                </a:solidFill>
                <a:latin typeface="Lucida Console"/>
              </a:rPr>
              <a:t>            </a:t>
            </a:r>
            <a:r>
              <a:rPr lang="en-US" sz="2400" dirty="0" err="1">
                <a:solidFill>
                  <a:srgbClr val="FF0000"/>
                </a:solidFill>
                <a:latin typeface="Lucida Console"/>
              </a:rPr>
              <a:t>CommandParameter</a:t>
            </a:r>
            <a:r>
              <a:rPr lang="en-US" sz="2400" dirty="0">
                <a:solidFill>
                  <a:srgbClr val="0000FF"/>
                </a:solidFill>
                <a:latin typeface="Lucida Console"/>
              </a:rPr>
              <a:t>=</a:t>
            </a:r>
            <a:r>
              <a:rPr lang="en-US" sz="2400" dirty="0">
                <a:solidFill>
                  <a:srgbClr val="000000"/>
                </a:solidFill>
                <a:latin typeface="Lucida Console"/>
              </a:rPr>
              <a:t>"</a:t>
            </a:r>
            <a:r>
              <a:rPr lang="en-US" sz="2400" dirty="0" err="1">
                <a:solidFill>
                  <a:srgbClr val="0000FF"/>
                </a:solidFill>
                <a:latin typeface="Lucida Console"/>
              </a:rPr>
              <a:t>TheyTookTheDare</a:t>
            </a:r>
            <a:r>
              <a:rPr lang="en-US" sz="2400" dirty="0">
                <a:solidFill>
                  <a:srgbClr val="0000FF"/>
                </a:solidFill>
                <a:latin typeface="Lucida Console"/>
              </a:rPr>
              <a:t>!</a:t>
            </a:r>
            <a:r>
              <a:rPr lang="en-US" sz="2400" dirty="0">
                <a:solidFill>
                  <a:srgbClr val="000000"/>
                </a:solidFill>
                <a:latin typeface="Lucida Console"/>
              </a:rPr>
              <a:t>"</a:t>
            </a:r>
            <a:r>
              <a:rPr lang="en-US" sz="2400" dirty="0">
                <a:solidFill>
                  <a:srgbClr val="A31515"/>
                </a:solidFill>
                <a:latin typeface="Lucida Console"/>
              </a:rPr>
              <a:t> </a:t>
            </a:r>
            <a:r>
              <a:rPr lang="en-US" sz="2400" dirty="0">
                <a:solidFill>
                  <a:srgbClr val="0000FF"/>
                </a:solidFill>
                <a:latin typeface="Lucida Console"/>
              </a:rPr>
              <a:t>/&gt;</a:t>
            </a:r>
            <a:br>
              <a:rPr lang="en-US" sz="2400" dirty="0">
                <a:latin typeface="Lucida Console"/>
              </a:rPr>
            </a:br>
            <a:r>
              <a:rPr lang="en-US" sz="2400" dirty="0">
                <a:solidFill>
                  <a:srgbClr val="000000"/>
                </a:solidFill>
                <a:latin typeface="Lucida Console"/>
              </a:rPr>
              <a:t>    </a:t>
            </a:r>
            <a:r>
              <a:rPr lang="en-US" sz="2400" dirty="0">
                <a:solidFill>
                  <a:srgbClr val="0000FF"/>
                </a:solidFill>
                <a:latin typeface="Lucida Console"/>
              </a:rPr>
              <a:t>&lt;/</a:t>
            </a:r>
            <a:r>
              <a:rPr lang="en-US" sz="2400" dirty="0" err="1">
                <a:solidFill>
                  <a:srgbClr val="A31515"/>
                </a:solidFill>
                <a:latin typeface="Lucida Console"/>
              </a:rPr>
              <a:t>Image.GestureRecognizers</a:t>
            </a:r>
            <a:r>
              <a:rPr lang="en-US" sz="2400" dirty="0">
                <a:solidFill>
                  <a:srgbClr val="0000FF"/>
                </a:solidFill>
                <a:latin typeface="Lucida Console"/>
              </a:rPr>
              <a:t>&gt;</a:t>
            </a:r>
            <a:br>
              <a:rPr lang="en-US" sz="2400" dirty="0">
                <a:latin typeface="Lucida Console"/>
              </a:rPr>
            </a:br>
            <a:r>
              <a:rPr lang="en-US" sz="2400" dirty="0">
                <a:solidFill>
                  <a:srgbClr val="0000FF"/>
                </a:solidFill>
                <a:latin typeface="Lucida Console"/>
              </a:rPr>
              <a:t>&lt;/</a:t>
            </a:r>
            <a:r>
              <a:rPr lang="en-US" sz="2400" dirty="0">
                <a:solidFill>
                  <a:srgbClr val="A31515"/>
                </a:solidFill>
                <a:latin typeface="Lucida Console"/>
              </a:rPr>
              <a:t>Image</a:t>
            </a:r>
            <a:r>
              <a:rPr lang="en-US" sz="2400" dirty="0">
                <a:solidFill>
                  <a:srgbClr val="0000FF"/>
                </a:solidFill>
                <a:latin typeface="Lucida Console"/>
              </a:rPr>
              <a:t>&gt;</a:t>
            </a:r>
            <a:endParaRPr lang="en-US" sz="2400" dirty="0"/>
          </a:p>
        </p:txBody>
      </p:sp>
      <p:sp>
        <p:nvSpPr>
          <p:cNvPr id="5" name="TextBox 4"/>
          <p:cNvSpPr txBox="1"/>
          <p:nvPr/>
        </p:nvSpPr>
        <p:spPr>
          <a:xfrm>
            <a:off x="4402667" y="5723467"/>
            <a:ext cx="7179733" cy="830997"/>
          </a:xfrm>
          <a:prstGeom prst="rect">
            <a:avLst/>
          </a:prstGeom>
          <a:noFill/>
        </p:spPr>
        <p:txBody>
          <a:bodyPr wrap="square" rtlCol="0">
            <a:spAutoFit/>
          </a:bodyPr>
          <a:lstStyle/>
          <a:p>
            <a:r>
              <a:rPr lang="en-US" sz="2400" dirty="0" err="1">
                <a:latin typeface="Consolas"/>
                <a:cs typeface="Consolas"/>
              </a:rPr>
              <a:t>CommandParameter</a:t>
            </a:r>
            <a:r>
              <a:rPr lang="en-US" sz="2400" dirty="0">
                <a:latin typeface="Segoe UI Light"/>
                <a:cs typeface="Segoe UI Light"/>
              </a:rPr>
              <a:t> property supplies the command's parameter – in this case as a </a:t>
            </a:r>
            <a:r>
              <a:rPr lang="en-US" sz="2400" dirty="0">
                <a:solidFill>
                  <a:srgbClr val="0000FF"/>
                </a:solidFill>
                <a:latin typeface="Consolas"/>
                <a:cs typeface="Consolas"/>
              </a:rPr>
              <a:t>string</a:t>
            </a:r>
          </a:p>
        </p:txBody>
      </p:sp>
      <p:cxnSp>
        <p:nvCxnSpPr>
          <p:cNvPr id="7" name="Straight Arrow Connector 6"/>
          <p:cNvCxnSpPr/>
          <p:nvPr/>
        </p:nvCxnSpPr>
        <p:spPr>
          <a:xfrm flipV="1">
            <a:off x="7529689" y="4775200"/>
            <a:ext cx="0" cy="948267"/>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00516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latin typeface="Consolas"/>
                <a:cs typeface="Consolas"/>
              </a:rPr>
              <a:t>Command&lt;T&gt;</a:t>
            </a:r>
            <a:r>
              <a:rPr lang="en-US" dirty="0"/>
              <a:t> and </a:t>
            </a:r>
            <a:r>
              <a:rPr lang="en-US" dirty="0">
                <a:latin typeface="Consolas"/>
                <a:cs typeface="Consolas"/>
              </a:rPr>
              <a:t>Command</a:t>
            </a:r>
            <a:r>
              <a:rPr lang="en-US" dirty="0"/>
              <a:t> provides mechanism to centralize the logic for the commands into the VM</a:t>
            </a:r>
          </a:p>
        </p:txBody>
      </p:sp>
      <p:sp>
        <p:nvSpPr>
          <p:cNvPr id="2" name="Title 1"/>
          <p:cNvSpPr>
            <a:spLocks noGrp="1"/>
          </p:cNvSpPr>
          <p:nvPr>
            <p:ph type="title"/>
          </p:nvPr>
        </p:nvSpPr>
        <p:spPr>
          <a:xfrm>
            <a:off x="0" y="0"/>
            <a:ext cx="10058400" cy="1609344"/>
          </a:xfrm>
        </p:spPr>
        <p:txBody>
          <a:bodyPr/>
          <a:lstStyle/>
          <a:p>
            <a:r>
              <a:rPr lang="en-US" dirty="0"/>
              <a:t>Using delegate commands</a:t>
            </a:r>
          </a:p>
        </p:txBody>
      </p:sp>
      <p:sp>
        <p:nvSpPr>
          <p:cNvPr id="4" name="Rectangle 3"/>
          <p:cNvSpPr/>
          <p:nvPr/>
        </p:nvSpPr>
        <p:spPr>
          <a:xfrm>
            <a:off x="745068" y="2726670"/>
            <a:ext cx="10995376" cy="3374642"/>
          </a:xfrm>
          <a:prstGeom prst="rect">
            <a:avLst/>
          </a:prstGeom>
          <a:solidFill>
            <a:srgbClr val="FFFFFF"/>
          </a:solidFill>
          <a:ln>
            <a:solidFill>
              <a:schemeClr val="accent5"/>
            </a:solidFill>
          </a:ln>
        </p:spPr>
        <p:txBody>
          <a:bodyPr wrap="square">
            <a:spAutoFit/>
          </a:bodyPr>
          <a:lstStyle/>
          <a:p>
            <a:r>
              <a:rPr lang="en-US" sz="2133" dirty="0">
                <a:solidFill>
                  <a:srgbClr val="0000FF"/>
                </a:solidFill>
                <a:latin typeface="Consolas"/>
              </a:rPr>
              <a:t>public</a:t>
            </a:r>
            <a:r>
              <a:rPr lang="en-US" sz="2133" dirty="0">
                <a:solidFill>
                  <a:srgbClr val="000000"/>
                </a:solidFill>
                <a:latin typeface="Consolas"/>
              </a:rPr>
              <a:t> </a:t>
            </a:r>
            <a:r>
              <a:rPr lang="en-US" sz="2133" dirty="0">
                <a:solidFill>
                  <a:srgbClr val="0000FF"/>
                </a:solidFill>
                <a:latin typeface="Consolas"/>
              </a:rPr>
              <a:t>class</a:t>
            </a:r>
            <a:r>
              <a:rPr lang="en-US" sz="2133" dirty="0">
                <a:solidFill>
                  <a:srgbClr val="000000"/>
                </a:solidFill>
                <a:latin typeface="Consolas"/>
              </a:rPr>
              <a:t> </a:t>
            </a:r>
            <a:r>
              <a:rPr lang="en-US" sz="2133" dirty="0" err="1">
                <a:solidFill>
                  <a:srgbClr val="2B8FAF"/>
                </a:solidFill>
                <a:latin typeface="Consolas"/>
              </a:rPr>
              <a:t>EmployeeViewModel</a:t>
            </a:r>
            <a:r>
              <a:rPr lang="en-US" sz="2133" dirty="0">
                <a:solidFill>
                  <a:srgbClr val="000000"/>
                </a:solidFill>
                <a:latin typeface="Consolas"/>
              </a:rPr>
              <a:t> : </a:t>
            </a:r>
            <a:r>
              <a:rPr lang="en-US" sz="2133" dirty="0" err="1">
                <a:solidFill>
                  <a:srgbClr val="2B8FAF"/>
                </a:solidFill>
                <a:latin typeface="Consolas"/>
              </a:rPr>
              <a:t>INotifyPropertyChanged</a:t>
            </a:r>
            <a:r>
              <a:rPr lang="en-US" sz="2133" dirty="0">
                <a:solidFill>
                  <a:srgbClr val="000000"/>
                </a:solidFill>
                <a:latin typeface="Consolas"/>
              </a:rPr>
              <a:t> </a:t>
            </a:r>
            <a:br>
              <a:rPr lang="en-US" sz="2133" dirty="0">
                <a:latin typeface="Consolas"/>
              </a:rPr>
            </a:br>
            <a:r>
              <a:rPr lang="en-US" sz="2133" dirty="0">
                <a:solidFill>
                  <a:srgbClr val="000000"/>
                </a:solidFill>
                <a:latin typeface="Consolas"/>
              </a:rPr>
              <a:t>{</a:t>
            </a:r>
            <a:br>
              <a:rPr lang="en-US" sz="2133" dirty="0">
                <a:latin typeface="Consolas"/>
              </a:rPr>
            </a:br>
            <a:r>
              <a:rPr lang="en-US" sz="2133" dirty="0">
                <a:solidFill>
                  <a:srgbClr val="000000"/>
                </a:solidFill>
                <a:latin typeface="Consolas"/>
              </a:rPr>
              <a:t>    </a:t>
            </a:r>
            <a:r>
              <a:rPr lang="en-US" sz="2133" dirty="0">
                <a:solidFill>
                  <a:srgbClr val="0000FF"/>
                </a:solidFill>
                <a:latin typeface="Consolas"/>
              </a:rPr>
              <a:t>public</a:t>
            </a:r>
            <a:r>
              <a:rPr lang="en-US" sz="2133" dirty="0">
                <a:solidFill>
                  <a:srgbClr val="000000"/>
                </a:solidFill>
                <a:latin typeface="Consolas"/>
              </a:rPr>
              <a:t> </a:t>
            </a:r>
            <a:r>
              <a:rPr lang="en-US" sz="2133" dirty="0" err="1">
                <a:solidFill>
                  <a:srgbClr val="2B8FAF"/>
                </a:solidFill>
                <a:latin typeface="Consolas"/>
              </a:rPr>
              <a:t>ICommand</a:t>
            </a:r>
            <a:r>
              <a:rPr lang="en-US" sz="2133" dirty="0">
                <a:solidFill>
                  <a:srgbClr val="000000"/>
                </a:solidFill>
                <a:latin typeface="Consolas"/>
              </a:rPr>
              <a:t> </a:t>
            </a:r>
            <a:r>
              <a:rPr lang="en-US" sz="2133" dirty="0" err="1">
                <a:solidFill>
                  <a:srgbClr val="000000"/>
                </a:solidFill>
                <a:latin typeface="Consolas"/>
              </a:rPr>
              <a:t>GiveBonus</a:t>
            </a:r>
            <a:r>
              <a:rPr lang="en-US" sz="2133" dirty="0">
                <a:solidFill>
                  <a:srgbClr val="000000"/>
                </a:solidFill>
                <a:latin typeface="Consolas"/>
              </a:rPr>
              <a:t> { </a:t>
            </a:r>
            <a:r>
              <a:rPr lang="en-US" sz="2133" dirty="0">
                <a:solidFill>
                  <a:srgbClr val="0000FF"/>
                </a:solidFill>
                <a:latin typeface="Consolas"/>
              </a:rPr>
              <a:t>get</a:t>
            </a:r>
            <a:r>
              <a:rPr lang="en-US" sz="2133" dirty="0">
                <a:solidFill>
                  <a:srgbClr val="000000"/>
                </a:solidFill>
                <a:latin typeface="Consolas"/>
              </a:rPr>
              <a:t>; </a:t>
            </a:r>
            <a:r>
              <a:rPr lang="en-US" sz="2133" dirty="0">
                <a:solidFill>
                  <a:srgbClr val="0000FF"/>
                </a:solidFill>
                <a:latin typeface="Consolas"/>
              </a:rPr>
              <a:t>private</a:t>
            </a:r>
            <a:r>
              <a:rPr lang="en-US" sz="2133" dirty="0">
                <a:solidFill>
                  <a:srgbClr val="000000"/>
                </a:solidFill>
                <a:latin typeface="Consolas"/>
              </a:rPr>
              <a:t> </a:t>
            </a:r>
            <a:r>
              <a:rPr lang="en-US" sz="2133" dirty="0">
                <a:solidFill>
                  <a:srgbClr val="0000FF"/>
                </a:solidFill>
                <a:latin typeface="Consolas"/>
              </a:rPr>
              <a:t>set</a:t>
            </a:r>
            <a:r>
              <a:rPr lang="en-US" sz="2133" dirty="0">
                <a:solidFill>
                  <a:srgbClr val="000000"/>
                </a:solidFill>
                <a:latin typeface="Consolas"/>
              </a:rPr>
              <a:t>; }</a:t>
            </a:r>
            <a:br>
              <a:rPr lang="en-US" sz="2133" dirty="0">
                <a:latin typeface="Consolas"/>
              </a:rPr>
            </a:br>
            <a:r>
              <a:rPr lang="en-US" sz="2133" dirty="0">
                <a:solidFill>
                  <a:srgbClr val="000000"/>
                </a:solidFill>
                <a:latin typeface="Consolas"/>
              </a:rPr>
              <a:t>    </a:t>
            </a:r>
            <a:r>
              <a:rPr lang="en-US" sz="2133" dirty="0">
                <a:solidFill>
                  <a:srgbClr val="0000FF"/>
                </a:solidFill>
                <a:latin typeface="Consolas"/>
              </a:rPr>
              <a:t>public</a:t>
            </a:r>
            <a:r>
              <a:rPr lang="en-US" sz="2133" dirty="0">
                <a:solidFill>
                  <a:srgbClr val="000000"/>
                </a:solidFill>
                <a:latin typeface="Consolas"/>
              </a:rPr>
              <a:t> </a:t>
            </a:r>
            <a:r>
              <a:rPr lang="en-US" sz="2133" dirty="0" err="1">
                <a:solidFill>
                  <a:srgbClr val="2B8FAF"/>
                </a:solidFill>
                <a:latin typeface="Consolas"/>
              </a:rPr>
              <a:t>EmployeeViewModel</a:t>
            </a:r>
            <a:r>
              <a:rPr lang="en-US" sz="2133" dirty="0">
                <a:solidFill>
                  <a:srgbClr val="000000"/>
                </a:solidFill>
                <a:latin typeface="Consolas"/>
              </a:rPr>
              <a:t>(</a:t>
            </a:r>
            <a:r>
              <a:rPr lang="en-US" sz="2133" dirty="0">
                <a:solidFill>
                  <a:srgbClr val="2B8FAF"/>
                </a:solidFill>
                <a:latin typeface="Consolas"/>
              </a:rPr>
              <a:t>Employee</a:t>
            </a:r>
            <a:r>
              <a:rPr lang="en-US" sz="2133" dirty="0">
                <a:solidFill>
                  <a:srgbClr val="000000"/>
                </a:solidFill>
                <a:latin typeface="Consolas"/>
              </a:rPr>
              <a:t> model) {</a:t>
            </a:r>
            <a:br>
              <a:rPr lang="en-US" sz="2133" dirty="0">
                <a:latin typeface="Consolas"/>
              </a:rPr>
            </a:br>
            <a:r>
              <a:rPr lang="en-US" sz="2133" dirty="0">
                <a:solidFill>
                  <a:srgbClr val="000000"/>
                </a:solidFill>
                <a:latin typeface="Consolas"/>
              </a:rPr>
              <a:t>        </a:t>
            </a:r>
            <a:r>
              <a:rPr lang="en-US" sz="2133" dirty="0" err="1">
                <a:solidFill>
                  <a:srgbClr val="000000"/>
                </a:solidFill>
                <a:latin typeface="Consolas"/>
              </a:rPr>
              <a:t>GiveBonus</a:t>
            </a:r>
            <a:r>
              <a:rPr lang="en-US" sz="2133" dirty="0">
                <a:solidFill>
                  <a:srgbClr val="000000"/>
                </a:solidFill>
                <a:latin typeface="Consolas"/>
              </a:rPr>
              <a:t> = </a:t>
            </a:r>
            <a:r>
              <a:rPr lang="en-US" sz="2133" dirty="0">
                <a:solidFill>
                  <a:srgbClr val="0000FF"/>
                </a:solidFill>
                <a:latin typeface="Consolas"/>
              </a:rPr>
              <a:t>new</a:t>
            </a:r>
            <a:r>
              <a:rPr lang="en-US" sz="2133" dirty="0">
                <a:solidFill>
                  <a:srgbClr val="000000"/>
                </a:solidFill>
                <a:latin typeface="Consolas"/>
              </a:rPr>
              <a:t> </a:t>
            </a:r>
            <a:r>
              <a:rPr lang="en-US" sz="2133" dirty="0">
                <a:solidFill>
                  <a:srgbClr val="2B8FAF"/>
                </a:solidFill>
                <a:latin typeface="Consolas"/>
              </a:rPr>
              <a:t>Command</a:t>
            </a:r>
            <a:r>
              <a:rPr lang="en-US" sz="2133" dirty="0">
                <a:solidFill>
                  <a:srgbClr val="000000"/>
                </a:solidFill>
                <a:latin typeface="Consolas"/>
              </a:rPr>
              <a:t>(</a:t>
            </a:r>
            <a:r>
              <a:rPr lang="en-US" sz="2133" dirty="0" err="1">
                <a:solidFill>
                  <a:srgbClr val="000000"/>
                </a:solidFill>
                <a:latin typeface="Consolas"/>
              </a:rPr>
              <a:t>OnGiveBonus</a:t>
            </a:r>
            <a:r>
              <a:rPr lang="en-US" sz="2133" dirty="0">
                <a:solidFill>
                  <a:srgbClr val="000000"/>
                </a:solidFill>
                <a:latin typeface="Consolas"/>
              </a:rPr>
              <a:t>, </a:t>
            </a:r>
            <a:r>
              <a:rPr lang="en-US" sz="2133" dirty="0" err="1">
                <a:solidFill>
                  <a:srgbClr val="000000"/>
                </a:solidFill>
                <a:latin typeface="Consolas"/>
              </a:rPr>
              <a:t>OnCanGiveBonus</a:t>
            </a:r>
            <a:r>
              <a:rPr lang="en-US" sz="2133" dirty="0">
                <a:solidFill>
                  <a:srgbClr val="000000"/>
                </a:solidFill>
                <a:latin typeface="Consolas"/>
              </a:rPr>
              <a:t>);</a:t>
            </a:r>
            <a:br>
              <a:rPr lang="en-US" sz="2133" dirty="0">
                <a:latin typeface="Consolas"/>
              </a:rPr>
            </a:br>
            <a:r>
              <a:rPr lang="en-US" sz="2133" dirty="0">
                <a:solidFill>
                  <a:srgbClr val="000000"/>
                </a:solidFill>
                <a:latin typeface="Consolas"/>
              </a:rPr>
              <a:t>    }</a:t>
            </a:r>
          </a:p>
          <a:p>
            <a:endParaRPr lang="en-US" sz="2133" dirty="0">
              <a:solidFill>
                <a:srgbClr val="000000"/>
              </a:solidFill>
              <a:latin typeface="Consolas"/>
            </a:endParaRPr>
          </a:p>
          <a:p>
            <a:r>
              <a:rPr lang="en-US" sz="2133" dirty="0">
                <a:solidFill>
                  <a:srgbClr val="000000"/>
                </a:solidFill>
                <a:latin typeface="Consolas"/>
              </a:rPr>
              <a:t>    </a:t>
            </a:r>
            <a:r>
              <a:rPr lang="en-US" sz="2133" dirty="0">
                <a:solidFill>
                  <a:srgbClr val="0000FF"/>
                </a:solidFill>
                <a:latin typeface="Consolas"/>
              </a:rPr>
              <a:t>void</a:t>
            </a:r>
            <a:r>
              <a:rPr lang="en-US" sz="2133" dirty="0">
                <a:solidFill>
                  <a:srgbClr val="000000"/>
                </a:solidFill>
                <a:latin typeface="Consolas"/>
              </a:rPr>
              <a:t> </a:t>
            </a:r>
            <a:r>
              <a:rPr lang="en-US" sz="2133" dirty="0" err="1">
                <a:solidFill>
                  <a:srgbClr val="000000"/>
                </a:solidFill>
                <a:latin typeface="Consolas"/>
              </a:rPr>
              <a:t>OnGiveBonus</a:t>
            </a:r>
            <a:r>
              <a:rPr lang="en-US" sz="2133" dirty="0">
                <a:solidFill>
                  <a:srgbClr val="000000"/>
                </a:solidFill>
                <a:latin typeface="Consolas"/>
              </a:rPr>
              <a:t>() { ... }</a:t>
            </a:r>
          </a:p>
          <a:p>
            <a:r>
              <a:rPr lang="en-US" sz="2133" dirty="0">
                <a:solidFill>
                  <a:srgbClr val="000000"/>
                </a:solidFill>
                <a:latin typeface="Consolas"/>
              </a:rPr>
              <a:t>    </a:t>
            </a:r>
            <a:r>
              <a:rPr lang="en-US" sz="2133" dirty="0" err="1">
                <a:solidFill>
                  <a:srgbClr val="0000FF"/>
                </a:solidFill>
                <a:latin typeface="Consolas"/>
              </a:rPr>
              <a:t>bool</a:t>
            </a:r>
            <a:r>
              <a:rPr lang="en-US" sz="2133" dirty="0">
                <a:solidFill>
                  <a:srgbClr val="000000"/>
                </a:solidFill>
                <a:latin typeface="Consolas"/>
              </a:rPr>
              <a:t> </a:t>
            </a:r>
            <a:r>
              <a:rPr lang="en-US" sz="2133" dirty="0" err="1">
                <a:solidFill>
                  <a:srgbClr val="000000"/>
                </a:solidFill>
                <a:latin typeface="Consolas"/>
              </a:rPr>
              <a:t>OnCanGiveBonus</a:t>
            </a:r>
            <a:r>
              <a:rPr lang="en-US" sz="2133" dirty="0">
                <a:solidFill>
                  <a:srgbClr val="000000"/>
                </a:solidFill>
                <a:latin typeface="Consolas"/>
              </a:rPr>
              <a:t>() { </a:t>
            </a:r>
            <a:r>
              <a:rPr lang="en-US" sz="2133" dirty="0">
                <a:solidFill>
                  <a:srgbClr val="0000FF"/>
                </a:solidFill>
                <a:latin typeface="Consolas"/>
              </a:rPr>
              <a:t>return</a:t>
            </a:r>
            <a:r>
              <a:rPr lang="en-US" sz="2133" dirty="0">
                <a:solidFill>
                  <a:srgbClr val="000000"/>
                </a:solidFill>
                <a:latin typeface="Consolas"/>
              </a:rPr>
              <a:t> ... }</a:t>
            </a:r>
          </a:p>
          <a:p>
            <a:r>
              <a:rPr lang="en-US" sz="2133" dirty="0">
                <a:latin typeface="Consolas"/>
              </a:rPr>
              <a:t>}</a:t>
            </a:r>
            <a:endParaRPr lang="en-US" sz="2133" dirty="0"/>
          </a:p>
        </p:txBody>
      </p:sp>
    </p:spTree>
    <p:extLst>
      <p:ext uri="{BB962C8B-B14F-4D97-AF65-F5344CB8AC3E}">
        <p14:creationId xmlns:p14="http://schemas.microsoft.com/office/powerpoint/2010/main" val="1555783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270732"/>
          </a:xfrm>
        </p:spPr>
        <p:txBody>
          <a:bodyPr/>
          <a:lstStyle/>
          <a:p>
            <a:r>
              <a:rPr lang="en-US" dirty="0"/>
              <a:t>.NET MAUI controls expose a </a:t>
            </a:r>
            <a:r>
              <a:rPr lang="en-US" dirty="0">
                <a:latin typeface="Consolas"/>
                <a:cs typeface="Consolas"/>
              </a:rPr>
              <a:t>x:DataType</a:t>
            </a:r>
            <a:r>
              <a:rPr lang="en-US" dirty="0"/>
              <a:t> property that enables compile time checks and optimizations.</a:t>
            </a:r>
          </a:p>
        </p:txBody>
      </p:sp>
      <p:sp>
        <p:nvSpPr>
          <p:cNvPr id="2" name="Title 1"/>
          <p:cNvSpPr>
            <a:spLocks noGrp="1"/>
          </p:cNvSpPr>
          <p:nvPr>
            <p:ph type="title"/>
          </p:nvPr>
        </p:nvSpPr>
        <p:spPr>
          <a:xfrm>
            <a:off x="0" y="12684"/>
            <a:ext cx="10058400" cy="1609344"/>
          </a:xfrm>
        </p:spPr>
        <p:txBody>
          <a:bodyPr/>
          <a:lstStyle/>
          <a:p>
            <a:r>
              <a:rPr lang="en-US" dirty="0"/>
              <a:t>Compiled Bindings</a:t>
            </a:r>
          </a:p>
        </p:txBody>
      </p:sp>
      <p:sp>
        <p:nvSpPr>
          <p:cNvPr id="4" name="Rectangle 3"/>
          <p:cNvSpPr/>
          <p:nvPr/>
        </p:nvSpPr>
        <p:spPr>
          <a:xfrm>
            <a:off x="745069" y="3371890"/>
            <a:ext cx="10837332" cy="2677656"/>
          </a:xfrm>
          <a:prstGeom prst="rect">
            <a:avLst/>
          </a:prstGeom>
          <a:solidFill>
            <a:srgbClr val="FFFFFF"/>
          </a:solidFill>
          <a:ln>
            <a:solidFill>
              <a:schemeClr val="accent5"/>
            </a:solidFill>
          </a:ln>
        </p:spPr>
        <p:txBody>
          <a:bodyPr wrap="square">
            <a:spAutoFit/>
          </a:bodyPr>
          <a:lstStyle/>
          <a:p>
            <a:endParaRPr lang="en-US" sz="2400" dirty="0">
              <a:solidFill>
                <a:srgbClr val="0000FF"/>
              </a:solidFill>
              <a:latin typeface="Lucida Console"/>
            </a:endParaRPr>
          </a:p>
          <a:p>
            <a:r>
              <a:rPr lang="en-US" sz="2400" dirty="0">
                <a:solidFill>
                  <a:srgbClr val="0000FF"/>
                </a:solidFill>
                <a:latin typeface="Lucida Console"/>
              </a:rPr>
              <a:t>&lt;</a:t>
            </a:r>
            <a:r>
              <a:rPr lang="en-US" sz="2400" dirty="0" err="1">
                <a:solidFill>
                  <a:srgbClr val="A31515"/>
                </a:solidFill>
                <a:latin typeface="Lucida Console"/>
              </a:rPr>
              <a:t>ContentPage</a:t>
            </a:r>
            <a:r>
              <a:rPr lang="en-US" sz="2400" dirty="0">
                <a:solidFill>
                  <a:srgbClr val="A31515"/>
                </a:solidFill>
                <a:latin typeface="Lucida Console"/>
              </a:rPr>
              <a:t> x:</a:t>
            </a:r>
            <a:r>
              <a:rPr lang="en-US" sz="2400">
                <a:solidFill>
                  <a:srgbClr val="A31515"/>
                </a:solidFill>
                <a:latin typeface="Lucida Console"/>
              </a:rPr>
              <a:t>DataType</a:t>
            </a:r>
            <a:r>
              <a:rPr lang="en-US" sz="2400">
                <a:solidFill>
                  <a:srgbClr val="0000FF"/>
                </a:solidFill>
                <a:latin typeface="Lucida Console"/>
              </a:rPr>
              <a:t>=</a:t>
            </a:r>
            <a:r>
              <a:rPr lang="en-US" sz="2400">
                <a:solidFill>
                  <a:srgbClr val="000000"/>
                </a:solidFill>
                <a:latin typeface="Lucida Console"/>
              </a:rPr>
              <a:t>"</a:t>
            </a:r>
            <a:r>
              <a:rPr lang="en-US" sz="2400">
                <a:solidFill>
                  <a:srgbClr val="0000FF"/>
                </a:solidFill>
                <a:latin typeface="Lucida Console"/>
              </a:rPr>
              <a:t>viewmodel</a:t>
            </a:r>
            <a:r>
              <a:rPr lang="en-US" sz="2400" dirty="0">
                <a:solidFill>
                  <a:srgbClr val="0000FF"/>
                </a:solidFill>
                <a:latin typeface="Lucida Console"/>
              </a:rPr>
              <a:t>:EmployeeViewModel</a:t>
            </a:r>
            <a:r>
              <a:rPr lang="en-US" sz="2400" dirty="0">
                <a:solidFill>
                  <a:srgbClr val="000000"/>
                </a:solidFill>
                <a:latin typeface="Lucida Console"/>
              </a:rPr>
              <a:t>"</a:t>
            </a:r>
            <a:r>
              <a:rPr lang="en-US" sz="2400" dirty="0">
                <a:solidFill>
                  <a:srgbClr val="0000FF"/>
                </a:solidFill>
                <a:latin typeface="Lucida Console"/>
              </a:rPr>
              <a:t>&gt;</a:t>
            </a:r>
            <a:endParaRPr lang="en-US" sz="2400" dirty="0"/>
          </a:p>
          <a:p>
            <a:endParaRPr lang="en-US" sz="2400" dirty="0">
              <a:solidFill>
                <a:srgbClr val="0000FF"/>
              </a:solidFill>
              <a:latin typeface="Lucida Console"/>
            </a:endParaRPr>
          </a:p>
          <a:p>
            <a:r>
              <a:rPr lang="en-US" sz="2400" dirty="0">
                <a:solidFill>
                  <a:srgbClr val="0000FF"/>
                </a:solidFill>
                <a:latin typeface="Lucida Console"/>
              </a:rPr>
              <a:t>    &lt;</a:t>
            </a:r>
            <a:r>
              <a:rPr lang="en-US" sz="2400" dirty="0">
                <a:solidFill>
                  <a:srgbClr val="A31515"/>
                </a:solidFill>
                <a:latin typeface="Lucida Console"/>
              </a:rPr>
              <a:t>Button </a:t>
            </a:r>
            <a:r>
              <a:rPr lang="en-US" sz="2400" dirty="0">
                <a:solidFill>
                  <a:srgbClr val="FF0000"/>
                </a:solidFill>
                <a:latin typeface="Lucida Console"/>
              </a:rPr>
              <a:t>Text</a:t>
            </a:r>
            <a:r>
              <a:rPr lang="en-US" sz="2400" dirty="0">
                <a:solidFill>
                  <a:srgbClr val="0000FF"/>
                </a:solidFill>
                <a:latin typeface="Lucida Console"/>
              </a:rPr>
              <a:t>=</a:t>
            </a:r>
            <a:r>
              <a:rPr lang="en-US" sz="2400" dirty="0">
                <a:solidFill>
                  <a:srgbClr val="000000"/>
                </a:solidFill>
                <a:latin typeface="Lucida Console"/>
              </a:rPr>
              <a:t>"</a:t>
            </a:r>
            <a:r>
              <a:rPr lang="en-US" sz="2400" dirty="0">
                <a:solidFill>
                  <a:srgbClr val="0000FF"/>
                </a:solidFill>
                <a:latin typeface="Lucida Console"/>
              </a:rPr>
              <a:t>Give Bonus</a:t>
            </a:r>
            <a:r>
              <a:rPr lang="en-US" sz="2400" dirty="0">
                <a:solidFill>
                  <a:srgbClr val="000000"/>
                </a:solidFill>
                <a:latin typeface="Lucida Console"/>
              </a:rPr>
              <a:t>"</a:t>
            </a:r>
            <a:br>
              <a:rPr lang="en-US" sz="2400" dirty="0">
                <a:latin typeface="Lucida Console"/>
              </a:rPr>
            </a:br>
            <a:r>
              <a:rPr lang="en-US" sz="2400" dirty="0">
                <a:solidFill>
                  <a:srgbClr val="A31515"/>
                </a:solidFill>
                <a:latin typeface="Lucida Console"/>
              </a:rPr>
              <a:t>            </a:t>
            </a:r>
            <a:r>
              <a:rPr lang="en-US" sz="2400" dirty="0">
                <a:solidFill>
                  <a:srgbClr val="FF0000"/>
                </a:solidFill>
                <a:latin typeface="Lucida Console"/>
              </a:rPr>
              <a:t>Command</a:t>
            </a:r>
            <a:r>
              <a:rPr lang="en-US" sz="2400" dirty="0">
                <a:solidFill>
                  <a:srgbClr val="0000FF"/>
                </a:solidFill>
                <a:latin typeface="Lucida Console"/>
              </a:rPr>
              <a:t>=</a:t>
            </a:r>
            <a:r>
              <a:rPr lang="en-US" sz="2400" dirty="0">
                <a:solidFill>
                  <a:srgbClr val="000000"/>
                </a:solidFill>
                <a:latin typeface="Lucida Console"/>
              </a:rPr>
              <a:t>"</a:t>
            </a:r>
            <a:r>
              <a:rPr lang="en-US" sz="2400" dirty="0">
                <a:solidFill>
                  <a:srgbClr val="0000FF"/>
                </a:solidFill>
                <a:latin typeface="Lucida Console"/>
              </a:rPr>
              <a:t>{Binding </a:t>
            </a:r>
            <a:r>
              <a:rPr lang="en-US" sz="2400" dirty="0" err="1">
                <a:solidFill>
                  <a:srgbClr val="0000FF"/>
                </a:solidFill>
                <a:latin typeface="Lucida Console"/>
              </a:rPr>
              <a:t>GiveBonus</a:t>
            </a:r>
            <a:r>
              <a:rPr lang="en-US" sz="2400" dirty="0">
                <a:solidFill>
                  <a:srgbClr val="0000FF"/>
                </a:solidFill>
                <a:latin typeface="Lucida Console"/>
              </a:rPr>
              <a:t>}</a:t>
            </a:r>
            <a:r>
              <a:rPr lang="en-US" sz="2400" dirty="0">
                <a:solidFill>
                  <a:srgbClr val="000000"/>
                </a:solidFill>
                <a:latin typeface="Lucida Console"/>
              </a:rPr>
              <a:t>"</a:t>
            </a:r>
            <a:r>
              <a:rPr lang="en-US" sz="2400" dirty="0">
                <a:solidFill>
                  <a:srgbClr val="A31515"/>
                </a:solidFill>
                <a:latin typeface="Lucida Console"/>
              </a:rPr>
              <a:t> </a:t>
            </a:r>
            <a:r>
              <a:rPr lang="en-US" sz="2400" dirty="0">
                <a:solidFill>
                  <a:srgbClr val="0000FF"/>
                </a:solidFill>
                <a:latin typeface="Lucida Console"/>
              </a:rPr>
              <a:t>/&gt;</a:t>
            </a:r>
          </a:p>
          <a:p>
            <a:endParaRPr lang="en-US" sz="2400" dirty="0">
              <a:solidFill>
                <a:srgbClr val="0000FF"/>
              </a:solidFill>
              <a:latin typeface="Lucida Console"/>
            </a:endParaRPr>
          </a:p>
          <a:p>
            <a:r>
              <a:rPr lang="en-US" sz="2400" dirty="0">
                <a:solidFill>
                  <a:srgbClr val="0000FF"/>
                </a:solidFill>
                <a:latin typeface="Lucida Console"/>
              </a:rPr>
              <a:t>&lt;/</a:t>
            </a:r>
            <a:r>
              <a:rPr lang="en-US" sz="2400" dirty="0" err="1">
                <a:solidFill>
                  <a:srgbClr val="A31515"/>
                </a:solidFill>
                <a:latin typeface="Lucida Console"/>
              </a:rPr>
              <a:t>ContentPage</a:t>
            </a:r>
            <a:r>
              <a:rPr lang="en-US" sz="2400" dirty="0">
                <a:solidFill>
                  <a:srgbClr val="A31515"/>
                </a:solidFill>
                <a:latin typeface="Lucida Console"/>
              </a:rPr>
              <a:t> </a:t>
            </a:r>
            <a:r>
              <a:rPr lang="en-US" sz="2400" dirty="0">
                <a:solidFill>
                  <a:srgbClr val="0000FF"/>
                </a:solidFill>
                <a:latin typeface="Lucida Console"/>
              </a:rPr>
              <a:t> &gt;</a:t>
            </a:r>
            <a:endParaRPr lang="en-US" sz="2400" dirty="0"/>
          </a:p>
        </p:txBody>
      </p:sp>
    </p:spTree>
    <p:extLst>
      <p:ext uri="{BB962C8B-B14F-4D97-AF65-F5344CB8AC3E}">
        <p14:creationId xmlns:p14="http://schemas.microsoft.com/office/powerpoint/2010/main" val="31816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EB54AC-2E00-4B23-BF47-B2F98623AED5}"/>
              </a:ext>
            </a:extLst>
          </p:cNvPr>
          <p:cNvSpPr>
            <a:spLocks noGrp="1"/>
          </p:cNvSpPr>
          <p:nvPr>
            <p:ph type="body" sz="quarter" idx="13"/>
          </p:nvPr>
        </p:nvSpPr>
        <p:spPr/>
        <p:txBody>
          <a:bodyPr>
            <a:normAutofit fontScale="47500" lnSpcReduction="20000"/>
          </a:bodyPr>
          <a:lstStyle/>
          <a:p>
            <a:pPr marL="0" indent="0">
              <a:buNone/>
            </a:pPr>
            <a:r>
              <a:rPr lang="en-US" dirty="0"/>
              <a:t>Coding </a:t>
            </a:r>
          </a:p>
          <a:p>
            <a:pPr marL="0" indent="0">
              <a:buNone/>
            </a:pPr>
            <a:r>
              <a:rPr lang="en-US" dirty="0"/>
              <a:t>Time</a:t>
            </a:r>
          </a:p>
        </p:txBody>
      </p:sp>
    </p:spTree>
    <p:extLst>
      <p:ext uri="{BB962C8B-B14F-4D97-AF65-F5344CB8AC3E}">
        <p14:creationId xmlns:p14="http://schemas.microsoft.com/office/powerpoint/2010/main" val="299235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3E8D9E-CE12-40E7-85CA-345EE1520B84}"/>
              </a:ext>
            </a:extLst>
          </p:cNvPr>
          <p:cNvSpPr>
            <a:spLocks noGrp="1"/>
          </p:cNvSpPr>
          <p:nvPr>
            <p:ph type="body" sz="quarter" idx="13"/>
          </p:nvPr>
        </p:nvSpPr>
        <p:spPr/>
        <p:txBody>
          <a:bodyPr/>
          <a:lstStyle/>
          <a:p>
            <a:r>
              <a:rPr lang="en-US" dirty="0"/>
              <a:t>Coffee Break</a:t>
            </a:r>
          </a:p>
        </p:txBody>
      </p:sp>
    </p:spTree>
    <p:extLst>
      <p:ext uri="{BB962C8B-B14F-4D97-AF65-F5344CB8AC3E}">
        <p14:creationId xmlns:p14="http://schemas.microsoft.com/office/powerpoint/2010/main" val="24488710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144AFC-803A-458F-A45F-4ECA4FD4FFCA}"/>
              </a:ext>
            </a:extLst>
          </p:cNvPr>
          <p:cNvSpPr>
            <a:spLocks noGrp="1"/>
          </p:cNvSpPr>
          <p:nvPr>
            <p:ph type="ctrTitle"/>
          </p:nvPr>
        </p:nvSpPr>
        <p:spPr/>
        <p:txBody>
          <a:bodyPr/>
          <a:lstStyle/>
          <a:p>
            <a:r>
              <a:rPr lang="en-US" dirty="0"/>
              <a:t>.NET MAUI NAVIGATION</a:t>
            </a:r>
          </a:p>
        </p:txBody>
      </p:sp>
      <p:sp>
        <p:nvSpPr>
          <p:cNvPr id="4" name="Subtitle 3">
            <a:extLst>
              <a:ext uri="{FF2B5EF4-FFF2-40B4-BE49-F238E27FC236}">
                <a16:creationId xmlns:a16="http://schemas.microsoft.com/office/drawing/2014/main" id="{50B1ED30-45FF-4D5D-9B24-2E9CFD14C0B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16486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13" dirty="0">
                <a:solidFill>
                  <a:schemeClr val="tx1"/>
                </a:solidFill>
              </a:rPr>
              <a:t>Basic Navigation</a:t>
            </a:r>
          </a:p>
        </p:txBody>
      </p:sp>
      <p:sp>
        <p:nvSpPr>
          <p:cNvPr id="3" name="Rectangle 2"/>
          <p:cNvSpPr/>
          <p:nvPr/>
        </p:nvSpPr>
        <p:spPr>
          <a:xfrm>
            <a:off x="355601" y="1397313"/>
            <a:ext cx="11418711" cy="5867441"/>
          </a:xfrm>
          <a:prstGeom prst="rect">
            <a:avLst/>
          </a:prstGeom>
        </p:spPr>
        <p:txBody>
          <a:bodyPr wrap="square" lIns="121913" tIns="60957" rIns="121913" bIns="60957">
            <a:spAutoFit/>
          </a:bodyPr>
          <a:lstStyle/>
          <a:p>
            <a:pPr marL="457157" indent="-457157">
              <a:buFont typeface="Wingdings" charset="2"/>
              <a:buChar char="§"/>
            </a:pPr>
            <a:r>
              <a:rPr lang="en-US" sz="2647" dirty="0">
                <a:latin typeface="Helvetica Light"/>
                <a:cs typeface="Helvetica Light"/>
              </a:rPr>
              <a:t>Root Page:</a:t>
            </a:r>
          </a:p>
          <a:p>
            <a:pPr marL="685736" lvl="1" indent="-457157">
              <a:buFont typeface="Wingdings" charset="2"/>
              <a:buChar char="§"/>
            </a:pPr>
            <a:r>
              <a:rPr lang="en-US" sz="2647" dirty="0" err="1">
                <a:latin typeface="Helvetica Light"/>
                <a:cs typeface="Helvetica Light"/>
              </a:rPr>
              <a:t>NavigationPage</a:t>
            </a:r>
            <a:r>
              <a:rPr lang="en-US" sz="2647" dirty="0">
                <a:latin typeface="Helvetica Light"/>
                <a:cs typeface="Helvetica Light"/>
              </a:rPr>
              <a:t> – Gives each page an </a:t>
            </a:r>
            <a:r>
              <a:rPr lang="en-US" sz="2647" dirty="0" err="1">
                <a:latin typeface="Helvetica Light"/>
                <a:cs typeface="Helvetica Light"/>
              </a:rPr>
              <a:t>INavigation</a:t>
            </a:r>
            <a:r>
              <a:rPr lang="en-US" sz="2647" dirty="0">
                <a:latin typeface="Helvetica Light"/>
                <a:cs typeface="Helvetica Light"/>
              </a:rPr>
              <a:t> </a:t>
            </a:r>
          </a:p>
          <a:p>
            <a:pPr marL="685736" lvl="1" indent="-457157">
              <a:buFont typeface="Wingdings" charset="2"/>
              <a:buChar char="§"/>
            </a:pPr>
            <a:endParaRPr lang="en-US" sz="2647" dirty="0">
              <a:latin typeface="Helvetica Light"/>
              <a:cs typeface="Helvetica Light"/>
            </a:endParaRPr>
          </a:p>
          <a:p>
            <a:pPr lvl="1"/>
            <a:endParaRPr lang="en-US" sz="2647" dirty="0">
              <a:latin typeface="Helvetica Light"/>
              <a:cs typeface="Helvetica Light"/>
            </a:endParaRPr>
          </a:p>
          <a:p>
            <a:pPr marL="685736" lvl="1" indent="-457157">
              <a:buFont typeface="Wingdings" charset="2"/>
              <a:buChar char="§"/>
            </a:pPr>
            <a:r>
              <a:rPr lang="en-US" sz="2647" dirty="0">
                <a:latin typeface="Helvetica Light"/>
                <a:cs typeface="Helvetica Light"/>
              </a:rPr>
              <a:t>Standard Navigation</a:t>
            </a:r>
          </a:p>
          <a:p>
            <a:pPr marL="914314" lvl="2" indent="-457157">
              <a:buFont typeface="Wingdings" charset="2"/>
              <a:buChar char="§"/>
            </a:pPr>
            <a:r>
              <a:rPr lang="en-US" sz="2647" dirty="0" err="1">
                <a:latin typeface="Helvetica Light"/>
                <a:cs typeface="Helvetica Light"/>
              </a:rPr>
              <a:t>Navigation.PushAsync</a:t>
            </a:r>
            <a:r>
              <a:rPr lang="en-US" sz="2647" dirty="0">
                <a:latin typeface="Helvetica Light"/>
                <a:cs typeface="Helvetica Light"/>
              </a:rPr>
              <a:t>(page: </a:t>
            </a:r>
            <a:r>
              <a:rPr lang="en-US" sz="2647" dirty="0" err="1">
                <a:latin typeface="Helvetica Light"/>
                <a:cs typeface="Helvetica Light"/>
              </a:rPr>
              <a:t>nextPage</a:t>
            </a:r>
            <a:r>
              <a:rPr lang="en-US" sz="2647" dirty="0">
                <a:latin typeface="Helvetica Light"/>
                <a:cs typeface="Helvetica Light"/>
              </a:rPr>
              <a:t>);</a:t>
            </a:r>
          </a:p>
          <a:p>
            <a:pPr marL="914314" lvl="2" indent="-457157">
              <a:buFont typeface="Wingdings" charset="2"/>
              <a:buChar char="§"/>
            </a:pPr>
            <a:r>
              <a:rPr lang="en-US" sz="2647" dirty="0" err="1">
                <a:latin typeface="Helvetica Light"/>
                <a:cs typeface="Helvetica Light"/>
              </a:rPr>
              <a:t>Navigation.PopAsync</a:t>
            </a:r>
            <a:r>
              <a:rPr lang="en-US" sz="2647" dirty="0">
                <a:latin typeface="Helvetica Light"/>
                <a:cs typeface="Helvetica Light"/>
              </a:rPr>
              <a:t>();</a:t>
            </a:r>
          </a:p>
          <a:p>
            <a:pPr marL="914314" lvl="2" indent="-457157">
              <a:buFont typeface="Wingdings" charset="2"/>
              <a:buChar char="§"/>
            </a:pPr>
            <a:endParaRPr lang="en-US" sz="2647" dirty="0">
              <a:latin typeface="Helvetica Light"/>
              <a:cs typeface="Helvetica Light"/>
            </a:endParaRPr>
          </a:p>
          <a:p>
            <a:pPr marL="685736" lvl="1" indent="-457157">
              <a:buFont typeface="Wingdings" charset="2"/>
              <a:buChar char="§"/>
            </a:pPr>
            <a:r>
              <a:rPr lang="en-US" sz="2647" dirty="0">
                <a:latin typeface="Helvetica Light"/>
                <a:cs typeface="Helvetica Light"/>
              </a:rPr>
              <a:t>Modal Navigation</a:t>
            </a:r>
          </a:p>
          <a:p>
            <a:pPr marL="914314" lvl="2" indent="-457157">
              <a:buFont typeface="Wingdings" charset="2"/>
              <a:buChar char="§"/>
            </a:pPr>
            <a:r>
              <a:rPr lang="en-US" sz="2647" dirty="0" err="1">
                <a:latin typeface="Helvetica Light"/>
                <a:cs typeface="Helvetica Light"/>
              </a:rPr>
              <a:t>Navigation.PushModalAsync</a:t>
            </a:r>
            <a:r>
              <a:rPr lang="en-US" sz="2647" dirty="0">
                <a:latin typeface="Helvetica Light"/>
                <a:cs typeface="Helvetica Light"/>
              </a:rPr>
              <a:t>(page: </a:t>
            </a:r>
            <a:r>
              <a:rPr lang="en-US" sz="2647" dirty="0" err="1">
                <a:latin typeface="Helvetica Light"/>
                <a:cs typeface="Helvetica Light"/>
              </a:rPr>
              <a:t>modalPage</a:t>
            </a:r>
            <a:r>
              <a:rPr lang="en-US" sz="2647" dirty="0">
                <a:latin typeface="Helvetica Light"/>
                <a:cs typeface="Helvetica Light"/>
              </a:rPr>
              <a:t>);</a:t>
            </a:r>
          </a:p>
          <a:p>
            <a:pPr marL="914314" lvl="2" indent="-457157">
              <a:buFont typeface="Wingdings" charset="2"/>
              <a:buChar char="§"/>
            </a:pPr>
            <a:r>
              <a:rPr lang="en-US" sz="2647" dirty="0" err="1">
                <a:latin typeface="Helvetica Light"/>
                <a:cs typeface="Helvetica Light"/>
              </a:rPr>
              <a:t>Navigation.PopModalAsync</a:t>
            </a:r>
            <a:r>
              <a:rPr lang="en-US" sz="2647" dirty="0">
                <a:latin typeface="Helvetica Light"/>
                <a:cs typeface="Helvetica Light"/>
              </a:rPr>
              <a:t>();</a:t>
            </a:r>
          </a:p>
          <a:p>
            <a:pPr lvl="1"/>
            <a:endParaRPr lang="en-US" sz="2647" dirty="0">
              <a:latin typeface="Helvetica Light"/>
              <a:cs typeface="Helvetica Light"/>
            </a:endParaRPr>
          </a:p>
          <a:p>
            <a:pPr lvl="1"/>
            <a:endParaRPr lang="en-US" sz="2647" dirty="0">
              <a:latin typeface="Helvetica Light"/>
              <a:cs typeface="Helvetica Light"/>
            </a:endParaRPr>
          </a:p>
          <a:p>
            <a:pPr marL="457157" indent="-457157">
              <a:buFont typeface="Wingdings" charset="2"/>
              <a:buChar char="§"/>
            </a:pPr>
            <a:endParaRPr lang="en-US" sz="2647" dirty="0">
              <a:latin typeface="Helvetica Light"/>
              <a:cs typeface="Helvetica Light"/>
            </a:endParaRPr>
          </a:p>
        </p:txBody>
      </p:sp>
    </p:spTree>
    <p:extLst>
      <p:ext uri="{BB962C8B-B14F-4D97-AF65-F5344CB8AC3E}">
        <p14:creationId xmlns:p14="http://schemas.microsoft.com/office/powerpoint/2010/main" val="57429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PushAsync</a:t>
            </a:r>
            <a:r>
              <a:rPr lang="en-US" dirty="0"/>
              <a:t>/</a:t>
            </a:r>
            <a:r>
              <a:rPr lang="en-US" dirty="0" err="1"/>
              <a:t>PopAsync</a:t>
            </a:r>
            <a:endParaRPr lang="en-US" dirty="0"/>
          </a:p>
        </p:txBody>
      </p:sp>
      <p:pic>
        <p:nvPicPr>
          <p:cNvPr id="3" name="Picture 2" descr="iOS Simulator Screen Shot Jan 28, 2015, 2.32.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9025" y="2091139"/>
            <a:ext cx="2357265" cy="3535898"/>
          </a:xfrm>
          <a:prstGeom prst="rect">
            <a:avLst/>
          </a:prstGeom>
        </p:spPr>
      </p:pic>
      <p:pic>
        <p:nvPicPr>
          <p:cNvPr id="4" name="Picture 3" descr="iOS Simulator Screen Shot Jan 28, 2015, 2.32.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213" y="2091139"/>
            <a:ext cx="2357265" cy="3535898"/>
          </a:xfrm>
          <a:prstGeom prst="rect">
            <a:avLst/>
          </a:prstGeom>
        </p:spPr>
      </p:pic>
      <p:sp>
        <p:nvSpPr>
          <p:cNvPr id="5" name="Right Arrow 4"/>
          <p:cNvSpPr/>
          <p:nvPr/>
        </p:nvSpPr>
        <p:spPr>
          <a:xfrm>
            <a:off x="5595337" y="3233854"/>
            <a:ext cx="709829" cy="356840"/>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7" name="Right Arrow 6"/>
          <p:cNvSpPr/>
          <p:nvPr/>
        </p:nvSpPr>
        <p:spPr>
          <a:xfrm rot="10800000">
            <a:off x="5595336" y="4482789"/>
            <a:ext cx="709830" cy="29960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Tree>
    <p:extLst>
      <p:ext uri="{BB962C8B-B14F-4D97-AF65-F5344CB8AC3E}">
        <p14:creationId xmlns:p14="http://schemas.microsoft.com/office/powerpoint/2010/main" val="37783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xit" presetSubtype="0" fill="hold"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13" dirty="0">
                <a:solidFill>
                  <a:schemeClr val="tx1"/>
                </a:solidFill>
              </a:rPr>
              <a:t>Advanced Navigation</a:t>
            </a:r>
          </a:p>
        </p:txBody>
      </p:sp>
      <p:sp>
        <p:nvSpPr>
          <p:cNvPr id="3" name="Rectangle 2"/>
          <p:cNvSpPr/>
          <p:nvPr/>
        </p:nvSpPr>
        <p:spPr>
          <a:xfrm>
            <a:off x="355601" y="1397313"/>
            <a:ext cx="11418711" cy="4196656"/>
          </a:xfrm>
          <a:prstGeom prst="rect">
            <a:avLst/>
          </a:prstGeom>
        </p:spPr>
        <p:txBody>
          <a:bodyPr wrap="square" lIns="121913" tIns="60957" rIns="121913" bIns="60957">
            <a:spAutoFit/>
          </a:bodyPr>
          <a:lstStyle/>
          <a:p>
            <a:pPr marL="457157" indent="-457157">
              <a:buFont typeface="Wingdings" charset="2"/>
              <a:buChar char="§"/>
            </a:pPr>
            <a:r>
              <a:rPr lang="en-US" sz="2647" dirty="0">
                <a:latin typeface="Helvetica Light"/>
                <a:cs typeface="Helvetica Light"/>
              </a:rPr>
              <a:t>Editing of stack beyond push/pop</a:t>
            </a:r>
          </a:p>
          <a:p>
            <a:pPr marL="914341" lvl="1" indent="-457157">
              <a:buFont typeface="Wingdings" charset="2"/>
              <a:buChar char="§"/>
            </a:pPr>
            <a:r>
              <a:rPr lang="en-US" sz="2647" dirty="0">
                <a:latin typeface="Helvetica Light"/>
                <a:cs typeface="Helvetica Light"/>
              </a:rPr>
              <a:t>Remove Page</a:t>
            </a:r>
          </a:p>
          <a:p>
            <a:pPr marL="914341" lvl="1" indent="-457157">
              <a:buFont typeface="Wingdings" charset="2"/>
              <a:buChar char="§"/>
            </a:pPr>
            <a:r>
              <a:rPr lang="en-US" sz="2647" dirty="0" err="1">
                <a:latin typeface="Helvetica Light"/>
                <a:cs typeface="Helvetica Light"/>
              </a:rPr>
              <a:t>InsertPageBefore</a:t>
            </a:r>
            <a:endParaRPr lang="en-US" sz="2647" dirty="0">
              <a:latin typeface="Helvetica Light"/>
              <a:cs typeface="Helvetica Light"/>
            </a:endParaRPr>
          </a:p>
          <a:p>
            <a:pPr marL="914341" lvl="1" indent="-457157">
              <a:buFont typeface="Wingdings" charset="2"/>
              <a:buChar char="§"/>
            </a:pPr>
            <a:r>
              <a:rPr lang="en-US" sz="2647" dirty="0" err="1">
                <a:latin typeface="Helvetica Light"/>
                <a:cs typeface="Helvetica Light"/>
              </a:rPr>
              <a:t>NavigationStack</a:t>
            </a:r>
            <a:r>
              <a:rPr lang="en-US" sz="2647" dirty="0">
                <a:latin typeface="Helvetica Light"/>
                <a:cs typeface="Helvetica Light"/>
              </a:rPr>
              <a:t>[]</a:t>
            </a:r>
          </a:p>
          <a:p>
            <a:pPr marL="914341" lvl="1" indent="-457157">
              <a:buFont typeface="Wingdings" charset="2"/>
              <a:buChar char="§"/>
            </a:pPr>
            <a:endParaRPr lang="en-US" sz="2647" dirty="0">
              <a:latin typeface="Helvetica Light"/>
              <a:cs typeface="Helvetica Light"/>
            </a:endParaRPr>
          </a:p>
          <a:p>
            <a:pPr marL="457184" lvl="1"/>
            <a:endParaRPr lang="en-US" sz="2647" dirty="0">
              <a:latin typeface="Helvetica Light"/>
              <a:cs typeface="Helvetica Light"/>
            </a:endParaRPr>
          </a:p>
          <a:p>
            <a:pPr marL="457157" indent="-457157">
              <a:buFont typeface="Wingdings" charset="2"/>
              <a:buChar char="§"/>
            </a:pPr>
            <a:r>
              <a:rPr lang="en-US" sz="2647" dirty="0">
                <a:latin typeface="Helvetica Light"/>
                <a:cs typeface="Helvetica Light"/>
              </a:rPr>
              <a:t>Disable animations</a:t>
            </a:r>
          </a:p>
          <a:p>
            <a:pPr lvl="1"/>
            <a:endParaRPr lang="en-US" sz="2647" dirty="0">
              <a:latin typeface="Helvetica Light"/>
              <a:cs typeface="Helvetica Light"/>
            </a:endParaRPr>
          </a:p>
          <a:p>
            <a:pPr lvl="1"/>
            <a:endParaRPr lang="en-US" sz="2647" dirty="0">
              <a:latin typeface="Helvetica Light"/>
              <a:cs typeface="Helvetica Light"/>
            </a:endParaRPr>
          </a:p>
          <a:p>
            <a:pPr marL="457157" indent="-457157">
              <a:buFont typeface="Wingdings" charset="2"/>
              <a:buChar char="§"/>
            </a:pPr>
            <a:endParaRPr lang="en-US" sz="2647" dirty="0">
              <a:latin typeface="Helvetica Light"/>
              <a:cs typeface="Helvetica Light"/>
            </a:endParaRPr>
          </a:p>
        </p:txBody>
      </p:sp>
    </p:spTree>
    <p:extLst>
      <p:ext uri="{BB962C8B-B14F-4D97-AF65-F5344CB8AC3E}">
        <p14:creationId xmlns:p14="http://schemas.microsoft.com/office/powerpoint/2010/main" val="16163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00986E-E6FE-47C0-AA17-988D5F84521D}"/>
              </a:ext>
            </a:extLst>
          </p:cNvPr>
          <p:cNvSpPr txBox="1"/>
          <p:nvPr/>
        </p:nvSpPr>
        <p:spPr>
          <a:xfrm>
            <a:off x="480620" y="1858993"/>
            <a:ext cx="613188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373737"/>
                </a:solidFill>
                <a:effectLst/>
                <a:uLnTx/>
                <a:uFillTx/>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solidFill>
                <a:srgbClr val="373737"/>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373737"/>
                </a:solidFill>
                <a:effectLst/>
                <a:uLnTx/>
                <a:uFillTx/>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i="0" u="none" strike="noStrike" kern="1200" cap="none" spc="0" normalizeH="0" baseline="0" noProof="0" dirty="0">
              <a:ln>
                <a:noFill/>
              </a:ln>
              <a:solidFill>
                <a:srgbClr val="373737"/>
              </a:solidFill>
              <a:effectLst/>
              <a:uLnTx/>
              <a:uFillTx/>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373737"/>
                </a:solidFill>
                <a:effectLst/>
                <a:uLnTx/>
                <a:uFillTx/>
                <a:ea typeface="Open Sans" panose="020B0606030504020204" pitchFamily="34" charset="0"/>
                <a:cs typeface="Open Sans" panose="020B0606030504020204" pitchFamily="34" charset="0"/>
              </a:rPr>
              <a:t>Deploy to multiple devices,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373737"/>
                </a:solidFill>
                <a:effectLst/>
                <a:uLnTx/>
                <a:uFillTx/>
                <a:ea typeface="Open Sans" panose="020B0606030504020204" pitchFamily="34" charset="0"/>
                <a:cs typeface="Open Sans" panose="020B0606030504020204" pitchFamily="34" charset="0"/>
              </a:rPr>
              <a:t>mobile &amp; desktop</a:t>
            </a:r>
          </a:p>
        </p:txBody>
      </p:sp>
      <p:sp>
        <p:nvSpPr>
          <p:cNvPr id="5" name="Rectangle 4">
            <a:extLst>
              <a:ext uri="{FF2B5EF4-FFF2-40B4-BE49-F238E27FC236}">
                <a16:creationId xmlns:a16="http://schemas.microsoft.com/office/drawing/2014/main" id="{D6B102DB-1728-4E2A-8F6D-55A530C9FF46}"/>
              </a:ext>
            </a:extLst>
          </p:cNvPr>
          <p:cNvSpPr/>
          <p:nvPr/>
        </p:nvSpPr>
        <p:spPr bwMode="auto">
          <a:xfrm>
            <a:off x="6992799" y="1307493"/>
            <a:ext cx="4774424" cy="1630770"/>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8</a:t>
            </a:r>
          </a:p>
        </p:txBody>
      </p:sp>
      <p:sp>
        <p:nvSpPr>
          <p:cNvPr id="6" name="TextBox 5">
            <a:extLst>
              <a:ext uri="{FF2B5EF4-FFF2-40B4-BE49-F238E27FC236}">
                <a16:creationId xmlns:a16="http://schemas.microsoft.com/office/drawing/2014/main" id="{FA0190F8-CDDB-49F7-BA99-4C3D82303590}"/>
              </a:ext>
            </a:extLst>
          </p:cNvPr>
          <p:cNvSpPr txBox="1"/>
          <p:nvPr/>
        </p:nvSpPr>
        <p:spPr>
          <a:xfrm>
            <a:off x="2359618" y="6260948"/>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dirty="0">
                <a:ln>
                  <a:noFill/>
                </a:ln>
                <a:solidFill>
                  <a:srgbClr val="C00000"/>
                </a:solidFill>
                <a:effectLst/>
                <a:uLnTx/>
                <a:uFillTx/>
                <a:latin typeface="Segoe UI"/>
                <a:ea typeface="+mn-ea"/>
                <a:cs typeface="+mn-cs"/>
              </a:rPr>
              <a:t>github.com/dotnet/</a:t>
            </a:r>
            <a:r>
              <a:rPr kumimoji="0" lang="en-US" sz="1600" b="0" i="0" u="none" strike="noStrike" kern="1200" cap="none" spc="0" normalizeH="0" baseline="0" noProof="0" dirty="0" err="1">
                <a:ln>
                  <a:noFill/>
                </a:ln>
                <a:solidFill>
                  <a:srgbClr val="C00000"/>
                </a:solidFill>
                <a:effectLst/>
                <a:uLnTx/>
                <a:uFillTx/>
                <a:latin typeface="Segoe UI"/>
                <a:ea typeface="+mn-ea"/>
                <a:cs typeface="+mn-cs"/>
              </a:rPr>
              <a:t>maui</a:t>
            </a:r>
            <a:endParaRPr kumimoji="0" lang="en-US" sz="1600" b="0" i="0" u="none" strike="noStrike" kern="1200" cap="none" spc="0" normalizeH="0" baseline="0" noProof="0" dirty="0">
              <a:ln>
                <a:noFill/>
              </a:ln>
              <a:solidFill>
                <a:srgbClr val="C00000"/>
              </a:solidFill>
              <a:effectLst/>
              <a:highlight>
                <a:srgbClr val="FFFF00"/>
              </a:highlight>
              <a:uLnTx/>
              <a:uFillTx/>
              <a:latin typeface="Segoe UI"/>
              <a:ea typeface="+mn-ea"/>
              <a:cs typeface="+mn-cs"/>
            </a:endParaRPr>
          </a:p>
        </p:txBody>
      </p:sp>
      <p:grpSp>
        <p:nvGrpSpPr>
          <p:cNvPr id="7" name="Group 6">
            <a:extLst>
              <a:ext uri="{FF2B5EF4-FFF2-40B4-BE49-F238E27FC236}">
                <a16:creationId xmlns:a16="http://schemas.microsoft.com/office/drawing/2014/main" id="{C6578ABD-2E62-4F34-BCC8-45486C3C2393}"/>
              </a:ext>
            </a:extLst>
          </p:cNvPr>
          <p:cNvGrpSpPr/>
          <p:nvPr/>
        </p:nvGrpSpPr>
        <p:grpSpPr>
          <a:xfrm>
            <a:off x="6992799" y="3013155"/>
            <a:ext cx="4774425" cy="701084"/>
            <a:chOff x="698016" y="3541546"/>
            <a:chExt cx="4774425" cy="701084"/>
          </a:xfrm>
          <a:solidFill>
            <a:srgbClr val="7030A0"/>
          </a:solidFill>
        </p:grpSpPr>
        <p:grpSp>
          <p:nvGrpSpPr>
            <p:cNvPr id="8" name="Group 7">
              <a:extLst>
                <a:ext uri="{FF2B5EF4-FFF2-40B4-BE49-F238E27FC236}">
                  <a16:creationId xmlns:a16="http://schemas.microsoft.com/office/drawing/2014/main" id="{5CBD9BC5-CC95-44E0-81B3-01D799AED93F}"/>
                </a:ext>
              </a:extLst>
            </p:cNvPr>
            <p:cNvGrpSpPr/>
            <p:nvPr/>
          </p:nvGrpSpPr>
          <p:grpSpPr>
            <a:xfrm>
              <a:off x="698016" y="3541546"/>
              <a:ext cx="4774425" cy="701084"/>
              <a:chOff x="951499" y="3520091"/>
              <a:chExt cx="4302011" cy="701084"/>
            </a:xfrm>
            <a:grpFill/>
          </p:grpSpPr>
          <p:sp>
            <p:nvSpPr>
              <p:cNvPr id="10" name="Rectangle 9">
                <a:extLst>
                  <a:ext uri="{FF2B5EF4-FFF2-40B4-BE49-F238E27FC236}">
                    <a16:creationId xmlns:a16="http://schemas.microsoft.com/office/drawing/2014/main" id="{EB6080DA-7AFD-4AAE-91B2-941614E63899}"/>
                  </a:ext>
                </a:extLst>
              </p:cNvPr>
              <p:cNvSpPr/>
              <p:nvPr/>
            </p:nvSpPr>
            <p:spPr bwMode="auto">
              <a:xfrm>
                <a:off x="951499" y="3520093"/>
                <a:ext cx="1015160" cy="701082"/>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8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0D89488E-3117-4DFA-8057-7484D42A020F}"/>
                  </a:ext>
                </a:extLst>
              </p:cNvPr>
              <p:cNvSpPr/>
              <p:nvPr/>
            </p:nvSpPr>
            <p:spPr bwMode="auto">
              <a:xfrm>
                <a:off x="2034297" y="3531597"/>
                <a:ext cx="1015162" cy="68382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2" name="Rectangle 11">
                <a:extLst>
                  <a:ext uri="{FF2B5EF4-FFF2-40B4-BE49-F238E27FC236}">
                    <a16:creationId xmlns:a16="http://schemas.microsoft.com/office/drawing/2014/main" id="{44398A33-0CEC-4AFE-9B9C-BD88789F50FC}"/>
                  </a:ext>
                </a:extLst>
              </p:cNvPr>
              <p:cNvSpPr/>
              <p:nvPr/>
            </p:nvSpPr>
            <p:spPr bwMode="auto">
              <a:xfrm>
                <a:off x="4227346" y="3520091"/>
                <a:ext cx="1026164" cy="69533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9" name="Rectangle 8">
              <a:extLst>
                <a:ext uri="{FF2B5EF4-FFF2-40B4-BE49-F238E27FC236}">
                  <a16:creationId xmlns:a16="http://schemas.microsoft.com/office/drawing/2014/main" id="{9C9E5420-406C-4CAF-B2B6-1854218D549B}"/>
                </a:ext>
              </a:extLst>
            </p:cNvPr>
            <p:cNvSpPr/>
            <p:nvPr/>
          </p:nvSpPr>
          <p:spPr bwMode="auto">
            <a:xfrm>
              <a:off x="3116655" y="3547298"/>
              <a:ext cx="1126639" cy="69533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13" name="Group 12" descr="The MAUI platforms - windows, mac, ios, android">
            <a:extLst>
              <a:ext uri="{FF2B5EF4-FFF2-40B4-BE49-F238E27FC236}">
                <a16:creationId xmlns:a16="http://schemas.microsoft.com/office/drawing/2014/main" id="{D926F67B-6C43-4635-865C-23E3563A5EB0}"/>
              </a:ext>
            </a:extLst>
          </p:cNvPr>
          <p:cNvGrpSpPr/>
          <p:nvPr/>
        </p:nvGrpSpPr>
        <p:grpSpPr>
          <a:xfrm>
            <a:off x="7132200" y="3825547"/>
            <a:ext cx="4635023" cy="1544485"/>
            <a:chOff x="775953" y="4240010"/>
            <a:chExt cx="4635023" cy="1544485"/>
          </a:xfrm>
        </p:grpSpPr>
        <p:grpSp>
          <p:nvGrpSpPr>
            <p:cNvPr id="14" name="Group 13">
              <a:extLst>
                <a:ext uri="{FF2B5EF4-FFF2-40B4-BE49-F238E27FC236}">
                  <a16:creationId xmlns:a16="http://schemas.microsoft.com/office/drawing/2014/main" id="{C9335CB9-3D5F-436C-98CB-DDF01BB3E30D}"/>
                </a:ext>
              </a:extLst>
            </p:cNvPr>
            <p:cNvGrpSpPr/>
            <p:nvPr/>
          </p:nvGrpSpPr>
          <p:grpSpPr>
            <a:xfrm>
              <a:off x="775953" y="4830138"/>
              <a:ext cx="4635023" cy="954357"/>
              <a:chOff x="781396" y="4830138"/>
              <a:chExt cx="4635023" cy="954357"/>
            </a:xfrm>
          </p:grpSpPr>
          <p:grpSp>
            <p:nvGrpSpPr>
              <p:cNvPr id="28" name="Group 27">
                <a:extLst>
                  <a:ext uri="{FF2B5EF4-FFF2-40B4-BE49-F238E27FC236}">
                    <a16:creationId xmlns:a16="http://schemas.microsoft.com/office/drawing/2014/main" id="{73420AAF-4134-4321-9334-BC5B9921388C}"/>
                  </a:ext>
                </a:extLst>
              </p:cNvPr>
              <p:cNvGrpSpPr/>
              <p:nvPr/>
            </p:nvGrpSpPr>
            <p:grpSpPr>
              <a:xfrm>
                <a:off x="3233740" y="4867756"/>
                <a:ext cx="914400" cy="914400"/>
                <a:chOff x="2198075" y="5459773"/>
                <a:chExt cx="914400" cy="914400"/>
              </a:xfrm>
            </p:grpSpPr>
            <p:sp>
              <p:nvSpPr>
                <p:cNvPr id="42" name="TextBox 41">
                  <a:extLst>
                    <a:ext uri="{FF2B5EF4-FFF2-40B4-BE49-F238E27FC236}">
                      <a16:creationId xmlns:a16="http://schemas.microsoft.com/office/drawing/2014/main" id="{8A4A079D-93B3-40CB-8038-8DA2BB58925C}"/>
                    </a:ext>
                  </a:extLst>
                </p:cNvPr>
                <p:cNvSpPr txBox="1"/>
                <p:nvPr/>
              </p:nvSpPr>
              <p:spPr>
                <a:xfrm>
                  <a:off x="2450054" y="5824174"/>
                  <a:ext cx="4267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alibri" panose="020F0502020204030204"/>
                      <a:ea typeface="+mn-ea"/>
                      <a:cs typeface="+mn-cs"/>
                    </a:rPr>
                    <a:t>iOS</a:t>
                  </a:r>
                </a:p>
              </p:txBody>
            </p:sp>
            <p:pic>
              <p:nvPicPr>
                <p:cNvPr id="43" name="Graphic 42" descr="Smart Phone with solid fill">
                  <a:extLst>
                    <a:ext uri="{FF2B5EF4-FFF2-40B4-BE49-F238E27FC236}">
                      <a16:creationId xmlns:a16="http://schemas.microsoft.com/office/drawing/2014/main" id="{CB6BF35C-87BE-4D1C-9572-C2403AA8B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8075" y="5459773"/>
                  <a:ext cx="914400" cy="914400"/>
                </a:xfrm>
                <a:prstGeom prst="rect">
                  <a:avLst/>
                </a:prstGeom>
              </p:spPr>
            </p:pic>
          </p:grpSp>
          <p:grpSp>
            <p:nvGrpSpPr>
              <p:cNvPr id="29" name="Group 28">
                <a:extLst>
                  <a:ext uri="{FF2B5EF4-FFF2-40B4-BE49-F238E27FC236}">
                    <a16:creationId xmlns:a16="http://schemas.microsoft.com/office/drawing/2014/main" id="{BF0E665E-166E-4BB6-9DB9-7D48467CE6F8}"/>
                  </a:ext>
                </a:extLst>
              </p:cNvPr>
              <p:cNvGrpSpPr/>
              <p:nvPr/>
            </p:nvGrpSpPr>
            <p:grpSpPr>
              <a:xfrm>
                <a:off x="4502019" y="4870095"/>
                <a:ext cx="914400" cy="914400"/>
                <a:chOff x="5186981" y="4726138"/>
                <a:chExt cx="914400" cy="914400"/>
              </a:xfrm>
            </p:grpSpPr>
            <p:pic>
              <p:nvPicPr>
                <p:cNvPr id="40" name="Picture 39">
                  <a:extLst>
                    <a:ext uri="{FF2B5EF4-FFF2-40B4-BE49-F238E27FC236}">
                      <a16:creationId xmlns:a16="http://schemas.microsoft.com/office/drawing/2014/main" id="{E3FC66D4-18F1-480D-B8A6-536BAD46996B}"/>
                    </a:ext>
                  </a:extLst>
                </p:cNvPr>
                <p:cNvPicPr>
                  <a:picLocks noChangeAspect="1"/>
                </p:cNvPicPr>
                <p:nvPr/>
              </p:nvPicPr>
              <p:blipFill>
                <a:blip r:embed="rId5">
                  <a:duotone>
                    <a:prstClr val="black"/>
                    <a:schemeClr val="tx1">
                      <a:tint val="45000"/>
                      <a:satMod val="400000"/>
                    </a:schemeClr>
                  </a:duotone>
                  <a:lum bright="-40000" contrast="-40000"/>
                </a:blip>
                <a:stretch>
                  <a:fillRect/>
                </a:stretch>
              </p:blipFill>
              <p:spPr>
                <a:xfrm>
                  <a:off x="5498185" y="5071417"/>
                  <a:ext cx="292348" cy="356881"/>
                </a:xfrm>
                <a:prstGeom prst="rect">
                  <a:avLst/>
                </a:prstGeom>
              </p:spPr>
            </p:pic>
            <p:pic>
              <p:nvPicPr>
                <p:cNvPr id="41" name="Graphic 40" descr="Smart Phone outline">
                  <a:extLst>
                    <a:ext uri="{FF2B5EF4-FFF2-40B4-BE49-F238E27FC236}">
                      <a16:creationId xmlns:a16="http://schemas.microsoft.com/office/drawing/2014/main" id="{A4553BBE-2DDE-4634-9015-85A0539FAF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981" y="4726138"/>
                  <a:ext cx="914400" cy="914400"/>
                </a:xfrm>
                <a:prstGeom prst="rect">
                  <a:avLst/>
                </a:prstGeom>
              </p:spPr>
            </p:pic>
          </p:grpSp>
          <p:grpSp>
            <p:nvGrpSpPr>
              <p:cNvPr id="30" name="Group 29">
                <a:extLst>
                  <a:ext uri="{FF2B5EF4-FFF2-40B4-BE49-F238E27FC236}">
                    <a16:creationId xmlns:a16="http://schemas.microsoft.com/office/drawing/2014/main" id="{704C1499-F74F-470D-9860-5C89D31573C5}"/>
                  </a:ext>
                </a:extLst>
              </p:cNvPr>
              <p:cNvGrpSpPr/>
              <p:nvPr/>
            </p:nvGrpSpPr>
            <p:grpSpPr>
              <a:xfrm>
                <a:off x="2014698" y="4843985"/>
                <a:ext cx="914400" cy="914400"/>
                <a:chOff x="1991828" y="5319061"/>
                <a:chExt cx="914400" cy="914400"/>
              </a:xfrm>
            </p:grpSpPr>
            <p:sp>
              <p:nvSpPr>
                <p:cNvPr id="38" name="TextBox 37">
                  <a:extLst>
                    <a:ext uri="{FF2B5EF4-FFF2-40B4-BE49-F238E27FC236}">
                      <a16:creationId xmlns:a16="http://schemas.microsoft.com/office/drawing/2014/main" id="{70C1F9FB-0B84-4365-9601-359DF67C55BF}"/>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Calibri" panose="020F0502020204030204"/>
                      <a:ea typeface="+mn-ea"/>
                      <a:cs typeface="+mn-cs"/>
                    </a:rPr>
                    <a:t>macOS</a:t>
                  </a:r>
                </a:p>
              </p:txBody>
            </p:sp>
            <p:pic>
              <p:nvPicPr>
                <p:cNvPr id="39" name="Graphic 38" descr="Laptop with solid fill">
                  <a:extLst>
                    <a:ext uri="{FF2B5EF4-FFF2-40B4-BE49-F238E27FC236}">
                      <a16:creationId xmlns:a16="http://schemas.microsoft.com/office/drawing/2014/main" id="{0F19A64E-1342-422C-BC41-143FE66079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91828" y="5319061"/>
                  <a:ext cx="914400" cy="914400"/>
                </a:xfrm>
                <a:prstGeom prst="rect">
                  <a:avLst/>
                </a:prstGeom>
              </p:spPr>
            </p:pic>
          </p:grpSp>
          <p:grpSp>
            <p:nvGrpSpPr>
              <p:cNvPr id="31" name="Group 30">
                <a:extLst>
                  <a:ext uri="{FF2B5EF4-FFF2-40B4-BE49-F238E27FC236}">
                    <a16:creationId xmlns:a16="http://schemas.microsoft.com/office/drawing/2014/main" id="{D07DA8C8-EDB8-42EF-9B15-EF017A075D9C}"/>
                  </a:ext>
                </a:extLst>
              </p:cNvPr>
              <p:cNvGrpSpPr/>
              <p:nvPr/>
            </p:nvGrpSpPr>
            <p:grpSpPr>
              <a:xfrm>
                <a:off x="781396" y="4830138"/>
                <a:ext cx="914400" cy="914400"/>
                <a:chOff x="781396" y="4830138"/>
                <a:chExt cx="914400" cy="914400"/>
              </a:xfrm>
            </p:grpSpPr>
            <p:grpSp>
              <p:nvGrpSpPr>
                <p:cNvPr id="32" name="Group 42">
                  <a:extLst>
                    <a:ext uri="{FF2B5EF4-FFF2-40B4-BE49-F238E27FC236}">
                      <a16:creationId xmlns:a16="http://schemas.microsoft.com/office/drawing/2014/main" id="{F5D01EB0-B428-458C-A0AD-543EA300B0F4}"/>
                    </a:ext>
                  </a:extLst>
                </p:cNvPr>
                <p:cNvGrpSpPr>
                  <a:grpSpLocks noChangeAspect="1"/>
                </p:cNvGrpSpPr>
                <p:nvPr/>
              </p:nvGrpSpPr>
              <p:grpSpPr bwMode="auto">
                <a:xfrm>
                  <a:off x="1135999" y="5160128"/>
                  <a:ext cx="179625" cy="186208"/>
                  <a:chOff x="3492" y="1769"/>
                  <a:chExt cx="854" cy="864"/>
                </a:xfrm>
                <a:solidFill>
                  <a:srgbClr val="FFFFFF"/>
                </a:solidFill>
              </p:grpSpPr>
              <p:sp>
                <p:nvSpPr>
                  <p:cNvPr id="34" name="Freeform 43">
                    <a:extLst>
                      <a:ext uri="{FF2B5EF4-FFF2-40B4-BE49-F238E27FC236}">
                        <a16:creationId xmlns:a16="http://schemas.microsoft.com/office/drawing/2014/main" id="{C6EAF62C-B724-443D-A270-FB1D864DABE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35" name="Freeform 44">
                    <a:extLst>
                      <a:ext uri="{FF2B5EF4-FFF2-40B4-BE49-F238E27FC236}">
                        <a16:creationId xmlns:a16="http://schemas.microsoft.com/office/drawing/2014/main" id="{6F20C4A2-595B-48E1-B666-03412B86253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36" name="Freeform 45">
                    <a:extLst>
                      <a:ext uri="{FF2B5EF4-FFF2-40B4-BE49-F238E27FC236}">
                        <a16:creationId xmlns:a16="http://schemas.microsoft.com/office/drawing/2014/main" id="{87F070D8-8344-4CB9-B3D3-3B0EDB4FCAD2}"/>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37" name="Freeform 46">
                    <a:extLst>
                      <a:ext uri="{FF2B5EF4-FFF2-40B4-BE49-F238E27FC236}">
                        <a16:creationId xmlns:a16="http://schemas.microsoft.com/office/drawing/2014/main" id="{9331D042-1C8A-4659-9753-FA81DB08C52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33" name="Graphic 32" descr="Laptop outline">
                  <a:extLst>
                    <a:ext uri="{FF2B5EF4-FFF2-40B4-BE49-F238E27FC236}">
                      <a16:creationId xmlns:a16="http://schemas.microsoft.com/office/drawing/2014/main" id="{6FB01ADD-6A51-46DB-9CEE-FE3955FC8F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1396" y="4830138"/>
                  <a:ext cx="914400" cy="914400"/>
                </a:xfrm>
                <a:prstGeom prst="rect">
                  <a:avLst/>
                </a:prstGeom>
              </p:spPr>
            </p:pic>
          </p:grpSp>
        </p:grpSp>
        <p:grpSp>
          <p:nvGrpSpPr>
            <p:cNvPr id="15" name="Group 14">
              <a:extLst>
                <a:ext uri="{FF2B5EF4-FFF2-40B4-BE49-F238E27FC236}">
                  <a16:creationId xmlns:a16="http://schemas.microsoft.com/office/drawing/2014/main" id="{8788C48E-ACC3-47EB-9F26-C20E5957A652}"/>
                </a:ext>
              </a:extLst>
            </p:cNvPr>
            <p:cNvGrpSpPr/>
            <p:nvPr/>
          </p:nvGrpSpPr>
          <p:grpSpPr>
            <a:xfrm>
              <a:off x="1158602" y="4240010"/>
              <a:ext cx="3839048" cy="595235"/>
              <a:chOff x="1158602" y="4240010"/>
              <a:chExt cx="3839048" cy="595235"/>
            </a:xfrm>
          </p:grpSpPr>
          <p:grpSp>
            <p:nvGrpSpPr>
              <p:cNvPr id="16" name="Group 15">
                <a:extLst>
                  <a:ext uri="{FF2B5EF4-FFF2-40B4-BE49-F238E27FC236}">
                    <a16:creationId xmlns:a16="http://schemas.microsoft.com/office/drawing/2014/main" id="{46B120BD-6BB8-42AC-89A2-4D31DDC0D3CD}"/>
                  </a:ext>
                </a:extLst>
              </p:cNvPr>
              <p:cNvGrpSpPr/>
              <p:nvPr/>
            </p:nvGrpSpPr>
            <p:grpSpPr>
              <a:xfrm rot="10800000">
                <a:off x="1158602" y="4244154"/>
                <a:ext cx="157022" cy="558777"/>
                <a:chOff x="1629501" y="2666967"/>
                <a:chExt cx="125906" cy="558777"/>
              </a:xfrm>
            </p:grpSpPr>
            <p:cxnSp>
              <p:nvCxnSpPr>
                <p:cNvPr id="26" name="Straight Connector 25">
                  <a:extLst>
                    <a:ext uri="{FF2B5EF4-FFF2-40B4-BE49-F238E27FC236}">
                      <a16:creationId xmlns:a16="http://schemas.microsoft.com/office/drawing/2014/main" id="{0E4877B5-6BF6-4447-86B7-97FACED00E75}"/>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27" name="Oval 26">
                  <a:extLst>
                    <a:ext uri="{FF2B5EF4-FFF2-40B4-BE49-F238E27FC236}">
                      <a16:creationId xmlns:a16="http://schemas.microsoft.com/office/drawing/2014/main" id="{F811C40E-6CBB-46E6-A4E8-73D475D98D41}"/>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C00000"/>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4F32C3F4-7122-4BC0-BB15-1244FC777081}"/>
                  </a:ext>
                </a:extLst>
              </p:cNvPr>
              <p:cNvGrpSpPr/>
              <p:nvPr/>
            </p:nvGrpSpPr>
            <p:grpSpPr>
              <a:xfrm>
                <a:off x="2368309" y="4267340"/>
                <a:ext cx="157022" cy="567905"/>
                <a:chOff x="2368309" y="4267340"/>
                <a:chExt cx="157022" cy="567905"/>
              </a:xfrm>
            </p:grpSpPr>
            <p:cxnSp>
              <p:nvCxnSpPr>
                <p:cNvPr id="24" name="Straight Connector 23">
                  <a:extLst>
                    <a:ext uri="{FF2B5EF4-FFF2-40B4-BE49-F238E27FC236}">
                      <a16:creationId xmlns:a16="http://schemas.microsoft.com/office/drawing/2014/main" id="{855F815F-351A-4E1F-81D0-D15CCD8CFFFA}"/>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25" name="Oval 24">
                  <a:extLst>
                    <a:ext uri="{FF2B5EF4-FFF2-40B4-BE49-F238E27FC236}">
                      <a16:creationId xmlns:a16="http://schemas.microsoft.com/office/drawing/2014/main" id="{82232AE9-6105-4946-9BB5-8A620A95E09E}"/>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C00000"/>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8FD99D9D-6CD5-43BA-8661-3439D84B003F}"/>
                  </a:ext>
                </a:extLst>
              </p:cNvPr>
              <p:cNvGrpSpPr/>
              <p:nvPr/>
            </p:nvGrpSpPr>
            <p:grpSpPr>
              <a:xfrm>
                <a:off x="3621141" y="4240010"/>
                <a:ext cx="157022" cy="576645"/>
                <a:chOff x="3587721" y="4267340"/>
                <a:chExt cx="157022" cy="576645"/>
              </a:xfrm>
            </p:grpSpPr>
            <p:cxnSp>
              <p:nvCxnSpPr>
                <p:cNvPr id="22" name="Straight Connector 21">
                  <a:extLst>
                    <a:ext uri="{FF2B5EF4-FFF2-40B4-BE49-F238E27FC236}">
                      <a16:creationId xmlns:a16="http://schemas.microsoft.com/office/drawing/2014/main" id="{65AF740B-0BCC-4C05-98E1-081B81515169}"/>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23" name="Oval 22">
                  <a:extLst>
                    <a:ext uri="{FF2B5EF4-FFF2-40B4-BE49-F238E27FC236}">
                      <a16:creationId xmlns:a16="http://schemas.microsoft.com/office/drawing/2014/main" id="{AAF2E946-7A9D-4D7D-BD62-2F6D9B37C5A3}"/>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C00000"/>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9" name="Group 18">
                <a:extLst>
                  <a:ext uri="{FF2B5EF4-FFF2-40B4-BE49-F238E27FC236}">
                    <a16:creationId xmlns:a16="http://schemas.microsoft.com/office/drawing/2014/main" id="{D5CAB1C7-77BA-488E-823D-2EDCBFA997FF}"/>
                  </a:ext>
                </a:extLst>
              </p:cNvPr>
              <p:cNvGrpSpPr/>
              <p:nvPr/>
            </p:nvGrpSpPr>
            <p:grpSpPr>
              <a:xfrm>
                <a:off x="4840628" y="4244154"/>
                <a:ext cx="157022" cy="558076"/>
                <a:chOff x="4858561" y="4282039"/>
                <a:chExt cx="157022" cy="558076"/>
              </a:xfrm>
            </p:grpSpPr>
            <p:cxnSp>
              <p:nvCxnSpPr>
                <p:cNvPr id="20" name="Straight Connector 19">
                  <a:extLst>
                    <a:ext uri="{FF2B5EF4-FFF2-40B4-BE49-F238E27FC236}">
                      <a16:creationId xmlns:a16="http://schemas.microsoft.com/office/drawing/2014/main" id="{ADC778E8-75B8-444E-8823-E6D9E9724AA7}"/>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21" name="Oval 20">
                  <a:extLst>
                    <a:ext uri="{FF2B5EF4-FFF2-40B4-BE49-F238E27FC236}">
                      <a16:creationId xmlns:a16="http://schemas.microsoft.com/office/drawing/2014/main" id="{C6E2FB37-D55E-4E3A-B801-82B4D8D0231E}"/>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C00000"/>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
        <p:nvSpPr>
          <p:cNvPr id="44" name="Rectangle 43">
            <a:extLst>
              <a:ext uri="{FF2B5EF4-FFF2-40B4-BE49-F238E27FC236}">
                <a16:creationId xmlns:a16="http://schemas.microsoft.com/office/drawing/2014/main" id="{5067543E-5A89-4C78-834D-87518E3F1784}"/>
              </a:ext>
            </a:extLst>
          </p:cNvPr>
          <p:cNvSpPr/>
          <p:nvPr/>
        </p:nvSpPr>
        <p:spPr bwMode="auto">
          <a:xfrm>
            <a:off x="7055619" y="2122878"/>
            <a:ext cx="4655761" cy="706837"/>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.NET MAUI</a:t>
            </a:r>
          </a:p>
        </p:txBody>
      </p:sp>
      <p:sp>
        <p:nvSpPr>
          <p:cNvPr id="2" name="Title 1">
            <a:extLst>
              <a:ext uri="{FF2B5EF4-FFF2-40B4-BE49-F238E27FC236}">
                <a16:creationId xmlns:a16="http://schemas.microsoft.com/office/drawing/2014/main" id="{16D42A19-ABC2-4BB1-80A2-63125398381D}"/>
              </a:ext>
            </a:extLst>
          </p:cNvPr>
          <p:cNvSpPr>
            <a:spLocks noGrp="1"/>
          </p:cNvSpPr>
          <p:nvPr>
            <p:ph type="title"/>
          </p:nvPr>
        </p:nvSpPr>
        <p:spPr>
          <a:xfrm>
            <a:off x="6724" y="33961"/>
            <a:ext cx="10058400" cy="1609344"/>
          </a:xfrm>
        </p:spPr>
        <p:txBody>
          <a:bodyPr/>
          <a:lstStyle/>
          <a:p>
            <a:r>
              <a:rPr lang="en-US" b="0" dirty="0">
                <a:solidFill>
                  <a:srgbClr val="BF2E1B"/>
                </a:solidFill>
                <a:latin typeface="+mj-lt"/>
              </a:rPr>
              <a:t>.NET Multi-platform App UI</a:t>
            </a:r>
            <a:br>
              <a:rPr lang="en-US" b="0" dirty="0">
                <a:solidFill>
                  <a:schemeClr val="accent2"/>
                </a:solidFill>
                <a:latin typeface="+mj-lt"/>
              </a:rPr>
            </a:br>
            <a:endParaRPr lang="en-US" dirty="0">
              <a:solidFill>
                <a:schemeClr val="accent2"/>
              </a:solidFill>
            </a:endParaRPr>
          </a:p>
        </p:txBody>
      </p:sp>
    </p:spTree>
    <p:extLst>
      <p:ext uri="{BB962C8B-B14F-4D97-AF65-F5344CB8AC3E}">
        <p14:creationId xmlns:p14="http://schemas.microsoft.com/office/powerpoint/2010/main" val="162914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grpId="1" nodeType="withEffect">
                                  <p:stCondLst>
                                    <p:cond delay="0"/>
                                  </p:stCondLst>
                                  <p:childTnLst>
                                    <p:animMotion origin="layout" path="M 0 4.44444E-6 L 0 0.03287 " pathEditMode="relative" rAng="0" ptsTypes="AA">
                                      <p:cBhvr>
                                        <p:cTn id="43" dur="500" spd="-100000" fill="hold"/>
                                        <p:tgtEl>
                                          <p:spTgt spid="6"/>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p:bldP spid="6" grpId="1"/>
      <p:bldP spid="4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OS Simulator Screen Shot Jan 28, 2015, 2.32.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9" y="1454400"/>
            <a:ext cx="1792850" cy="2689274"/>
          </a:xfrm>
          <a:prstGeom prst="rect">
            <a:avLst/>
          </a:prstGeom>
        </p:spPr>
      </p:pic>
      <p:pic>
        <p:nvPicPr>
          <p:cNvPr id="3" name="Picture 2" descr="iOS Simulator Screen Shot Jan 28, 2015, 2.32.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921" y="1433983"/>
            <a:ext cx="1792850" cy="2689274"/>
          </a:xfrm>
          <a:prstGeom prst="rect">
            <a:avLst/>
          </a:prstGeom>
        </p:spPr>
      </p:pic>
      <p:pic>
        <p:nvPicPr>
          <p:cNvPr id="4" name="Picture 3" descr="iOS Simulator Screen Shot Jan 28, 2015, 2.32.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318" y="1454402"/>
            <a:ext cx="1792850" cy="2689274"/>
          </a:xfrm>
          <a:prstGeom prst="rect">
            <a:avLst/>
          </a:prstGeom>
        </p:spPr>
      </p:pic>
      <p:pic>
        <p:nvPicPr>
          <p:cNvPr id="5" name="Picture 4" descr="iOS Simulator Screen Shot Jan 28, 2015, 2.32.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257" y="1433983"/>
            <a:ext cx="1792850" cy="2689274"/>
          </a:xfrm>
          <a:prstGeom prst="rect">
            <a:avLst/>
          </a:prstGeom>
        </p:spPr>
      </p:pic>
      <p:sp>
        <p:nvSpPr>
          <p:cNvPr id="7" name="Right Arrow 6"/>
          <p:cNvSpPr/>
          <p:nvPr/>
        </p:nvSpPr>
        <p:spPr>
          <a:xfrm>
            <a:off x="2174351" y="2475570"/>
            <a:ext cx="813419" cy="47725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11" name="Right Arrow 10"/>
          <p:cNvSpPr/>
          <p:nvPr/>
        </p:nvSpPr>
        <p:spPr>
          <a:xfrm rot="9307525">
            <a:off x="4823405" y="687219"/>
            <a:ext cx="1217486" cy="679150"/>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12" name="Arc 11"/>
          <p:cNvSpPr/>
          <p:nvPr/>
        </p:nvSpPr>
        <p:spPr>
          <a:xfrm>
            <a:off x="5338684" y="510703"/>
            <a:ext cx="5754890" cy="1500260"/>
          </a:xfrm>
          <a:prstGeom prst="arc">
            <a:avLst>
              <a:gd name="adj1" fmla="val 11380274"/>
              <a:gd name="adj2" fmla="val 0"/>
            </a:avLst>
          </a:prstGeom>
          <a:noFill/>
          <a:ln w="228600" cap="flat">
            <a:solidFill>
              <a:srgbClr val="973E8F"/>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89642" tIns="44820" rIns="89642" bIns="44820" numCol="1" spcCol="38100" rtlCol="0" anchor="t">
            <a:noAutofit/>
          </a:bodyPr>
          <a:lstStyle/>
          <a:p>
            <a:pPr defTabSz="896386" latinLnBrk="1" hangingPunct="0"/>
            <a:endParaRPr lang="en-US" sz="1765" dirty="0">
              <a:solidFill>
                <a:srgbClr val="000000"/>
              </a:solidFill>
            </a:endParaRPr>
          </a:p>
        </p:txBody>
      </p:sp>
      <p:sp>
        <p:nvSpPr>
          <p:cNvPr id="14" name="Text Placeholder 4"/>
          <p:cNvSpPr txBox="1">
            <a:spLocks/>
          </p:cNvSpPr>
          <p:nvPr/>
        </p:nvSpPr>
        <p:spPr>
          <a:xfrm>
            <a:off x="6381587" y="739726"/>
            <a:ext cx="5294837" cy="9314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243834" indent="-512051" defTabSz="825500">
              <a:lnSpc>
                <a:spcPct val="90000"/>
              </a:lnSpc>
              <a:spcBef>
                <a:spcPts val="3500"/>
              </a:spcBef>
              <a:buSzPct val="100000"/>
              <a:buFont typeface="Arial"/>
              <a:buChar char="•"/>
              <a:defRPr sz="4800">
                <a:solidFill>
                  <a:srgbClr val="FFFFFF"/>
                </a:solidFill>
                <a:latin typeface="Segoe UI"/>
                <a:ea typeface="+mn-ea"/>
                <a:cs typeface="Segoe UI"/>
                <a:sym typeface="Segoe UI"/>
              </a:defRPr>
            </a:lvl1pPr>
            <a:lvl2pPr marL="243834" indent="-512051" defTabSz="825500">
              <a:lnSpc>
                <a:spcPct val="90000"/>
              </a:lnSpc>
              <a:spcBef>
                <a:spcPts val="2700"/>
              </a:spcBef>
              <a:buSzPct val="100000"/>
              <a:buFont typeface="Arial"/>
              <a:buChar char="•"/>
              <a:defRPr sz="4800">
                <a:solidFill>
                  <a:srgbClr val="FFFFFF"/>
                </a:solidFill>
                <a:latin typeface="Segoe UI"/>
                <a:ea typeface="+mn-ea"/>
                <a:cs typeface="Segoe UI"/>
                <a:sym typeface="Segoe UI"/>
              </a:defRPr>
            </a:lvl2pPr>
            <a:lvl3pPr marL="243834" indent="-512051" defTabSz="825500">
              <a:lnSpc>
                <a:spcPct val="90000"/>
              </a:lnSpc>
              <a:spcBef>
                <a:spcPts val="2800"/>
              </a:spcBef>
              <a:buSzPct val="100000"/>
              <a:buFont typeface="Arial"/>
              <a:buChar char="•"/>
              <a:defRPr sz="4800">
                <a:solidFill>
                  <a:srgbClr val="FFFFFF"/>
                </a:solidFill>
                <a:latin typeface="Segoe UI"/>
                <a:ea typeface="+mn-ea"/>
                <a:cs typeface="Segoe UI"/>
                <a:sym typeface="Segoe UI"/>
              </a:defRPr>
            </a:lvl3pPr>
            <a:lvl4pPr marL="243834" indent="-512051" defTabSz="825500">
              <a:lnSpc>
                <a:spcPct val="90000"/>
              </a:lnSpc>
              <a:spcBef>
                <a:spcPts val="2000"/>
              </a:spcBef>
              <a:buSzPct val="100000"/>
              <a:buFont typeface="Arial"/>
              <a:buChar char="•"/>
              <a:defRPr sz="4800">
                <a:solidFill>
                  <a:srgbClr val="FFFFFF"/>
                </a:solidFill>
                <a:latin typeface="Segoe UI"/>
                <a:ea typeface="+mn-ea"/>
                <a:cs typeface="Segoe UI"/>
                <a:sym typeface="Segoe UI"/>
              </a:defRPr>
            </a:lvl4pPr>
            <a:lvl5pPr marL="243834" indent="-512051" defTabSz="825500">
              <a:lnSpc>
                <a:spcPct val="90000"/>
              </a:lnSpc>
              <a:spcBef>
                <a:spcPts val="1200"/>
              </a:spcBef>
              <a:buSzPct val="100000"/>
              <a:buFont typeface="Arial"/>
              <a:buChar char="•"/>
              <a:defRPr sz="4800">
                <a:solidFill>
                  <a:srgbClr val="FFFFFF"/>
                </a:solidFill>
                <a:latin typeface="Segoe UI"/>
                <a:ea typeface="+mn-ea"/>
                <a:cs typeface="Segoe UI"/>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a:lstStyle>
          <a:p>
            <a:pPr marL="0" indent="0">
              <a:buNone/>
            </a:pPr>
            <a:r>
              <a:rPr lang="en-US" sz="4705" dirty="0">
                <a:solidFill>
                  <a:schemeClr val="tx1"/>
                </a:solidFill>
              </a:rPr>
              <a:t>RemovePage</a:t>
            </a:r>
            <a:endParaRPr lang="en-US" sz="4705" b="1" dirty="0">
              <a:solidFill>
                <a:schemeClr val="tx1"/>
              </a:solidFill>
            </a:endParaRPr>
          </a:p>
        </p:txBody>
      </p:sp>
      <p:sp>
        <p:nvSpPr>
          <p:cNvPr id="15" name="Text Placeholder 4"/>
          <p:cNvSpPr txBox="1">
            <a:spLocks/>
          </p:cNvSpPr>
          <p:nvPr/>
        </p:nvSpPr>
        <p:spPr>
          <a:xfrm>
            <a:off x="1369393" y="480556"/>
            <a:ext cx="2858459" cy="9314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243834" indent="-512051" defTabSz="825500">
              <a:lnSpc>
                <a:spcPct val="90000"/>
              </a:lnSpc>
              <a:spcBef>
                <a:spcPts val="3500"/>
              </a:spcBef>
              <a:buSzPct val="100000"/>
              <a:buFont typeface="Arial"/>
              <a:buChar char="•"/>
              <a:defRPr sz="4800">
                <a:solidFill>
                  <a:srgbClr val="FFFFFF"/>
                </a:solidFill>
                <a:latin typeface="Segoe UI"/>
                <a:ea typeface="+mn-ea"/>
                <a:cs typeface="Segoe UI"/>
                <a:sym typeface="Segoe UI"/>
              </a:defRPr>
            </a:lvl1pPr>
            <a:lvl2pPr marL="243834" indent="-512051" defTabSz="825500">
              <a:lnSpc>
                <a:spcPct val="90000"/>
              </a:lnSpc>
              <a:spcBef>
                <a:spcPts val="2700"/>
              </a:spcBef>
              <a:buSzPct val="100000"/>
              <a:buFont typeface="Arial"/>
              <a:buChar char="•"/>
              <a:defRPr sz="4800">
                <a:solidFill>
                  <a:srgbClr val="FFFFFF"/>
                </a:solidFill>
                <a:latin typeface="Segoe UI"/>
                <a:ea typeface="+mn-ea"/>
                <a:cs typeface="Segoe UI"/>
                <a:sym typeface="Segoe UI"/>
              </a:defRPr>
            </a:lvl2pPr>
            <a:lvl3pPr marL="243834" indent="-512051" defTabSz="825500">
              <a:lnSpc>
                <a:spcPct val="90000"/>
              </a:lnSpc>
              <a:spcBef>
                <a:spcPts val="2800"/>
              </a:spcBef>
              <a:buSzPct val="100000"/>
              <a:buFont typeface="Arial"/>
              <a:buChar char="•"/>
              <a:defRPr sz="4800">
                <a:solidFill>
                  <a:srgbClr val="FFFFFF"/>
                </a:solidFill>
                <a:latin typeface="Segoe UI"/>
                <a:ea typeface="+mn-ea"/>
                <a:cs typeface="Segoe UI"/>
                <a:sym typeface="Segoe UI"/>
              </a:defRPr>
            </a:lvl3pPr>
            <a:lvl4pPr marL="243834" indent="-512051" defTabSz="825500">
              <a:lnSpc>
                <a:spcPct val="90000"/>
              </a:lnSpc>
              <a:spcBef>
                <a:spcPts val="2000"/>
              </a:spcBef>
              <a:buSzPct val="100000"/>
              <a:buFont typeface="Arial"/>
              <a:buChar char="•"/>
              <a:defRPr sz="4800">
                <a:solidFill>
                  <a:srgbClr val="FFFFFF"/>
                </a:solidFill>
                <a:latin typeface="Segoe UI"/>
                <a:ea typeface="+mn-ea"/>
                <a:cs typeface="Segoe UI"/>
                <a:sym typeface="Segoe UI"/>
              </a:defRPr>
            </a:lvl4pPr>
            <a:lvl5pPr marL="243834" indent="-512051" defTabSz="825500">
              <a:lnSpc>
                <a:spcPct val="90000"/>
              </a:lnSpc>
              <a:spcBef>
                <a:spcPts val="1200"/>
              </a:spcBef>
              <a:buSzPct val="100000"/>
              <a:buFont typeface="Arial"/>
              <a:buChar char="•"/>
              <a:defRPr sz="4800">
                <a:solidFill>
                  <a:srgbClr val="FFFFFF"/>
                </a:solidFill>
                <a:latin typeface="Segoe UI"/>
                <a:ea typeface="+mn-ea"/>
                <a:cs typeface="Segoe UI"/>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a:lstStyle>
          <a:p>
            <a:pPr marL="0" indent="0">
              <a:buNone/>
            </a:pPr>
            <a:r>
              <a:rPr lang="en-US" sz="4705" dirty="0">
                <a:solidFill>
                  <a:schemeClr val="tx1"/>
                </a:solidFill>
              </a:rPr>
              <a:t>Push/Pop</a:t>
            </a:r>
            <a:endParaRPr lang="en-US" sz="4705" b="1" dirty="0">
              <a:solidFill>
                <a:schemeClr val="tx1"/>
              </a:solidFill>
            </a:endParaRPr>
          </a:p>
        </p:txBody>
      </p:sp>
      <p:sp>
        <p:nvSpPr>
          <p:cNvPr id="16" name="Right Arrow 15"/>
          <p:cNvSpPr/>
          <p:nvPr/>
        </p:nvSpPr>
        <p:spPr>
          <a:xfrm rot="10800000">
            <a:off x="2218181" y="3316850"/>
            <a:ext cx="648152" cy="321616"/>
          </a:xfrm>
          <a:prstGeom prst="rightArrow">
            <a:avLst>
              <a:gd name="adj1" fmla="val 35366"/>
              <a:gd name="adj2" fmla="val 63161"/>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17" name="Right Arrow 16"/>
          <p:cNvSpPr/>
          <p:nvPr/>
        </p:nvSpPr>
        <p:spPr>
          <a:xfrm>
            <a:off x="5460335" y="2684957"/>
            <a:ext cx="813419" cy="47725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18" name="Right Arrow 17"/>
          <p:cNvSpPr/>
          <p:nvPr/>
        </p:nvSpPr>
        <p:spPr>
          <a:xfrm>
            <a:off x="9029005" y="2560411"/>
            <a:ext cx="813419" cy="47725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Tree>
    <p:extLst>
      <p:ext uri="{BB962C8B-B14F-4D97-AF65-F5344CB8AC3E}">
        <p14:creationId xmlns:p14="http://schemas.microsoft.com/office/powerpoint/2010/main" val="332310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4" grpId="0" animBg="1"/>
      <p:bldP spid="16" grpId="0" animBg="1"/>
      <p:bldP spid="17" grpId="0" animBg="1"/>
      <p:bldP spid="1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OS Simulator Screen Shot Jan 28, 2015, 2.32.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9" y="1454400"/>
            <a:ext cx="1792850" cy="2689274"/>
          </a:xfrm>
          <a:prstGeom prst="rect">
            <a:avLst/>
          </a:prstGeom>
        </p:spPr>
      </p:pic>
      <p:pic>
        <p:nvPicPr>
          <p:cNvPr id="3" name="Picture 2" descr="iOS Simulator Screen Shot Jan 28, 2015, 2.32.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921" y="1433983"/>
            <a:ext cx="1792850" cy="2689274"/>
          </a:xfrm>
          <a:prstGeom prst="rect">
            <a:avLst/>
          </a:prstGeom>
        </p:spPr>
      </p:pic>
      <p:pic>
        <p:nvPicPr>
          <p:cNvPr id="4" name="Picture 3" descr="iOS Simulator Screen Shot Jan 28, 2015, 2.32.5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318" y="1454402"/>
            <a:ext cx="1792850" cy="2689274"/>
          </a:xfrm>
          <a:prstGeom prst="rect">
            <a:avLst/>
          </a:prstGeom>
        </p:spPr>
      </p:pic>
      <p:pic>
        <p:nvPicPr>
          <p:cNvPr id="5" name="Picture 4" descr="iOS Simulator Screen Shot Jan 28, 2015, 2.32.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257" y="1433983"/>
            <a:ext cx="1792850" cy="2689274"/>
          </a:xfrm>
          <a:prstGeom prst="rect">
            <a:avLst/>
          </a:prstGeom>
        </p:spPr>
      </p:pic>
      <p:pic>
        <p:nvPicPr>
          <p:cNvPr id="6" name="Picture 5" descr="iOS Simulator Screen Shot Jan 28, 2015, 2.3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7275" y="4549531"/>
            <a:ext cx="1792850" cy="2689274"/>
          </a:xfrm>
          <a:prstGeom prst="rect">
            <a:avLst/>
          </a:prstGeom>
        </p:spPr>
      </p:pic>
      <p:sp>
        <p:nvSpPr>
          <p:cNvPr id="7" name="Right Arrow 6"/>
          <p:cNvSpPr/>
          <p:nvPr/>
        </p:nvSpPr>
        <p:spPr>
          <a:xfrm>
            <a:off x="2174351" y="2475570"/>
            <a:ext cx="813419" cy="47725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10" name="Right Arrow 9"/>
          <p:cNvSpPr/>
          <p:nvPr/>
        </p:nvSpPr>
        <p:spPr>
          <a:xfrm rot="16200000">
            <a:off x="8824777" y="3586656"/>
            <a:ext cx="1071871" cy="41388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13" name="Text Placeholder 4"/>
          <p:cNvSpPr txBox="1">
            <a:spLocks/>
          </p:cNvSpPr>
          <p:nvPr/>
        </p:nvSpPr>
        <p:spPr>
          <a:xfrm>
            <a:off x="3748546" y="5204330"/>
            <a:ext cx="5294837" cy="9314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243834" indent="-512051" defTabSz="825500">
              <a:lnSpc>
                <a:spcPct val="90000"/>
              </a:lnSpc>
              <a:spcBef>
                <a:spcPts val="3500"/>
              </a:spcBef>
              <a:buSzPct val="100000"/>
              <a:buFont typeface="Arial"/>
              <a:buChar char="•"/>
              <a:defRPr sz="4800">
                <a:solidFill>
                  <a:srgbClr val="FFFFFF"/>
                </a:solidFill>
                <a:latin typeface="Segoe UI"/>
                <a:ea typeface="+mn-ea"/>
                <a:cs typeface="Segoe UI"/>
                <a:sym typeface="Segoe UI"/>
              </a:defRPr>
            </a:lvl1pPr>
            <a:lvl2pPr marL="243834" indent="-512051" defTabSz="825500">
              <a:lnSpc>
                <a:spcPct val="90000"/>
              </a:lnSpc>
              <a:spcBef>
                <a:spcPts val="2700"/>
              </a:spcBef>
              <a:buSzPct val="100000"/>
              <a:buFont typeface="Arial"/>
              <a:buChar char="•"/>
              <a:defRPr sz="4800">
                <a:solidFill>
                  <a:srgbClr val="FFFFFF"/>
                </a:solidFill>
                <a:latin typeface="Segoe UI"/>
                <a:ea typeface="+mn-ea"/>
                <a:cs typeface="Segoe UI"/>
                <a:sym typeface="Segoe UI"/>
              </a:defRPr>
            </a:lvl2pPr>
            <a:lvl3pPr marL="243834" indent="-512051" defTabSz="825500">
              <a:lnSpc>
                <a:spcPct val="90000"/>
              </a:lnSpc>
              <a:spcBef>
                <a:spcPts val="2800"/>
              </a:spcBef>
              <a:buSzPct val="100000"/>
              <a:buFont typeface="Arial"/>
              <a:buChar char="•"/>
              <a:defRPr sz="4800">
                <a:solidFill>
                  <a:srgbClr val="FFFFFF"/>
                </a:solidFill>
                <a:latin typeface="Segoe UI"/>
                <a:ea typeface="+mn-ea"/>
                <a:cs typeface="Segoe UI"/>
                <a:sym typeface="Segoe UI"/>
              </a:defRPr>
            </a:lvl3pPr>
            <a:lvl4pPr marL="243834" indent="-512051" defTabSz="825500">
              <a:lnSpc>
                <a:spcPct val="90000"/>
              </a:lnSpc>
              <a:spcBef>
                <a:spcPts val="2000"/>
              </a:spcBef>
              <a:buSzPct val="100000"/>
              <a:buFont typeface="Arial"/>
              <a:buChar char="•"/>
              <a:defRPr sz="4800">
                <a:solidFill>
                  <a:srgbClr val="FFFFFF"/>
                </a:solidFill>
                <a:latin typeface="Segoe UI"/>
                <a:ea typeface="+mn-ea"/>
                <a:cs typeface="Segoe UI"/>
                <a:sym typeface="Segoe UI"/>
              </a:defRPr>
            </a:lvl4pPr>
            <a:lvl5pPr marL="243834" indent="-512051" defTabSz="825500">
              <a:lnSpc>
                <a:spcPct val="90000"/>
              </a:lnSpc>
              <a:spcBef>
                <a:spcPts val="1200"/>
              </a:spcBef>
              <a:buSzPct val="100000"/>
              <a:buFont typeface="Arial"/>
              <a:buChar char="•"/>
              <a:defRPr sz="4800">
                <a:solidFill>
                  <a:srgbClr val="FFFFFF"/>
                </a:solidFill>
                <a:latin typeface="Segoe UI"/>
                <a:ea typeface="+mn-ea"/>
                <a:cs typeface="Segoe UI"/>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a:lstStyle>
          <a:p>
            <a:pPr marL="0" indent="0">
              <a:buNone/>
            </a:pPr>
            <a:r>
              <a:rPr lang="en-US" sz="4705" dirty="0">
                <a:solidFill>
                  <a:schemeClr val="tx1"/>
                </a:solidFill>
              </a:rPr>
              <a:t>InsertPageBefore</a:t>
            </a:r>
            <a:endParaRPr lang="en-US" sz="4705" b="1" dirty="0">
              <a:solidFill>
                <a:schemeClr val="tx1"/>
              </a:solidFill>
            </a:endParaRPr>
          </a:p>
        </p:txBody>
      </p:sp>
      <p:sp>
        <p:nvSpPr>
          <p:cNvPr id="15" name="Text Placeholder 4"/>
          <p:cNvSpPr txBox="1">
            <a:spLocks/>
          </p:cNvSpPr>
          <p:nvPr/>
        </p:nvSpPr>
        <p:spPr>
          <a:xfrm>
            <a:off x="1369393" y="480556"/>
            <a:ext cx="2858459" cy="9314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243834" indent="-512051" defTabSz="825500">
              <a:lnSpc>
                <a:spcPct val="90000"/>
              </a:lnSpc>
              <a:spcBef>
                <a:spcPts val="3500"/>
              </a:spcBef>
              <a:buSzPct val="100000"/>
              <a:buFont typeface="Arial"/>
              <a:buChar char="•"/>
              <a:defRPr sz="4800">
                <a:solidFill>
                  <a:srgbClr val="FFFFFF"/>
                </a:solidFill>
                <a:latin typeface="Segoe UI"/>
                <a:ea typeface="+mn-ea"/>
                <a:cs typeface="Segoe UI"/>
                <a:sym typeface="Segoe UI"/>
              </a:defRPr>
            </a:lvl1pPr>
            <a:lvl2pPr marL="243834" indent="-512051" defTabSz="825500">
              <a:lnSpc>
                <a:spcPct val="90000"/>
              </a:lnSpc>
              <a:spcBef>
                <a:spcPts val="2700"/>
              </a:spcBef>
              <a:buSzPct val="100000"/>
              <a:buFont typeface="Arial"/>
              <a:buChar char="•"/>
              <a:defRPr sz="4800">
                <a:solidFill>
                  <a:srgbClr val="FFFFFF"/>
                </a:solidFill>
                <a:latin typeface="Segoe UI"/>
                <a:ea typeface="+mn-ea"/>
                <a:cs typeface="Segoe UI"/>
                <a:sym typeface="Segoe UI"/>
              </a:defRPr>
            </a:lvl2pPr>
            <a:lvl3pPr marL="243834" indent="-512051" defTabSz="825500">
              <a:lnSpc>
                <a:spcPct val="90000"/>
              </a:lnSpc>
              <a:spcBef>
                <a:spcPts val="2800"/>
              </a:spcBef>
              <a:buSzPct val="100000"/>
              <a:buFont typeface="Arial"/>
              <a:buChar char="•"/>
              <a:defRPr sz="4800">
                <a:solidFill>
                  <a:srgbClr val="FFFFFF"/>
                </a:solidFill>
                <a:latin typeface="Segoe UI"/>
                <a:ea typeface="+mn-ea"/>
                <a:cs typeface="Segoe UI"/>
                <a:sym typeface="Segoe UI"/>
              </a:defRPr>
            </a:lvl3pPr>
            <a:lvl4pPr marL="243834" indent="-512051" defTabSz="825500">
              <a:lnSpc>
                <a:spcPct val="90000"/>
              </a:lnSpc>
              <a:spcBef>
                <a:spcPts val="2000"/>
              </a:spcBef>
              <a:buSzPct val="100000"/>
              <a:buFont typeface="Arial"/>
              <a:buChar char="•"/>
              <a:defRPr sz="4800">
                <a:solidFill>
                  <a:srgbClr val="FFFFFF"/>
                </a:solidFill>
                <a:latin typeface="Segoe UI"/>
                <a:ea typeface="+mn-ea"/>
                <a:cs typeface="Segoe UI"/>
                <a:sym typeface="Segoe UI"/>
              </a:defRPr>
            </a:lvl4pPr>
            <a:lvl5pPr marL="243834" indent="-512051" defTabSz="825500">
              <a:lnSpc>
                <a:spcPct val="90000"/>
              </a:lnSpc>
              <a:spcBef>
                <a:spcPts val="1200"/>
              </a:spcBef>
              <a:buSzPct val="100000"/>
              <a:buFont typeface="Arial"/>
              <a:buChar char="•"/>
              <a:defRPr sz="4800">
                <a:solidFill>
                  <a:srgbClr val="FFFFFF"/>
                </a:solidFill>
                <a:latin typeface="Segoe UI"/>
                <a:ea typeface="+mn-ea"/>
                <a:cs typeface="Segoe UI"/>
                <a:sym typeface="Segoe UI"/>
              </a:defRPr>
            </a:lvl5pPr>
            <a:lvl6pPr marL="4554903" indent="-1379903" defTabSz="825500">
              <a:lnSpc>
                <a:spcPct val="90000"/>
              </a:lnSpc>
              <a:spcBef>
                <a:spcPts val="3500"/>
              </a:spcBef>
              <a:buSzPct val="75000"/>
              <a:buChar char="•"/>
              <a:defRPr sz="11300">
                <a:solidFill>
                  <a:srgbClr val="FFFFFF"/>
                </a:solidFill>
                <a:latin typeface="+mn-lt"/>
                <a:ea typeface="+mn-ea"/>
                <a:cs typeface="+mn-cs"/>
                <a:sym typeface="Segoe UI"/>
              </a:defRPr>
            </a:lvl6pPr>
            <a:lvl7pPr marL="5189903" indent="-1379903" defTabSz="825500">
              <a:lnSpc>
                <a:spcPct val="90000"/>
              </a:lnSpc>
              <a:spcBef>
                <a:spcPts val="3500"/>
              </a:spcBef>
              <a:buSzPct val="75000"/>
              <a:buChar char="•"/>
              <a:defRPr sz="11300">
                <a:solidFill>
                  <a:srgbClr val="FFFFFF"/>
                </a:solidFill>
                <a:latin typeface="+mn-lt"/>
                <a:ea typeface="+mn-ea"/>
                <a:cs typeface="+mn-cs"/>
                <a:sym typeface="Segoe UI"/>
              </a:defRPr>
            </a:lvl7pPr>
            <a:lvl8pPr marL="5824903" indent="-1379903" defTabSz="825500">
              <a:lnSpc>
                <a:spcPct val="90000"/>
              </a:lnSpc>
              <a:spcBef>
                <a:spcPts val="3500"/>
              </a:spcBef>
              <a:buSzPct val="75000"/>
              <a:buChar char="•"/>
              <a:defRPr sz="11300">
                <a:solidFill>
                  <a:srgbClr val="FFFFFF"/>
                </a:solidFill>
                <a:latin typeface="+mn-lt"/>
                <a:ea typeface="+mn-ea"/>
                <a:cs typeface="+mn-cs"/>
                <a:sym typeface="Segoe UI"/>
              </a:defRPr>
            </a:lvl8pPr>
            <a:lvl9pPr marL="6459903" indent="-1379903" defTabSz="825500">
              <a:lnSpc>
                <a:spcPct val="90000"/>
              </a:lnSpc>
              <a:spcBef>
                <a:spcPts val="3500"/>
              </a:spcBef>
              <a:buSzPct val="75000"/>
              <a:buChar char="•"/>
              <a:defRPr sz="11300">
                <a:solidFill>
                  <a:srgbClr val="FFFFFF"/>
                </a:solidFill>
                <a:latin typeface="+mn-lt"/>
                <a:ea typeface="+mn-ea"/>
                <a:cs typeface="+mn-cs"/>
                <a:sym typeface="Segoe UI"/>
              </a:defRPr>
            </a:lvl9pPr>
          </a:lstStyle>
          <a:p>
            <a:pPr marL="0" indent="0">
              <a:buNone/>
            </a:pPr>
            <a:r>
              <a:rPr lang="en-US" sz="4705" dirty="0">
                <a:solidFill>
                  <a:schemeClr val="tx1"/>
                </a:solidFill>
              </a:rPr>
              <a:t>Push/Pop</a:t>
            </a:r>
            <a:endParaRPr lang="en-US" sz="4705" b="1" dirty="0">
              <a:solidFill>
                <a:schemeClr val="tx1"/>
              </a:solidFill>
            </a:endParaRPr>
          </a:p>
        </p:txBody>
      </p:sp>
      <p:sp>
        <p:nvSpPr>
          <p:cNvPr id="16" name="Right Arrow 15"/>
          <p:cNvSpPr/>
          <p:nvPr/>
        </p:nvSpPr>
        <p:spPr>
          <a:xfrm rot="10800000">
            <a:off x="2218181" y="3316850"/>
            <a:ext cx="648152" cy="321616"/>
          </a:xfrm>
          <a:prstGeom prst="rightArrow">
            <a:avLst>
              <a:gd name="adj1" fmla="val 35366"/>
              <a:gd name="adj2" fmla="val 63161"/>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17" name="Right Arrow 16"/>
          <p:cNvSpPr/>
          <p:nvPr/>
        </p:nvSpPr>
        <p:spPr>
          <a:xfrm>
            <a:off x="5460335" y="2684957"/>
            <a:ext cx="813419" cy="47725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18" name="Right Arrow 17"/>
          <p:cNvSpPr/>
          <p:nvPr/>
        </p:nvSpPr>
        <p:spPr>
          <a:xfrm>
            <a:off x="9029005" y="2560411"/>
            <a:ext cx="813419" cy="47725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19" name="Right Arrow 17">
            <a:extLst>
              <a:ext uri="{FF2B5EF4-FFF2-40B4-BE49-F238E27FC236}">
                <a16:creationId xmlns:a16="http://schemas.microsoft.com/office/drawing/2014/main" id="{0C765D85-329F-4077-88EF-A88DDEF19239}"/>
              </a:ext>
            </a:extLst>
          </p:cNvPr>
          <p:cNvSpPr/>
          <p:nvPr/>
        </p:nvSpPr>
        <p:spPr>
          <a:xfrm rot="8269690">
            <a:off x="10649973" y="4924935"/>
            <a:ext cx="813419" cy="47725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20" name="Right Arrow 17">
            <a:extLst>
              <a:ext uri="{FF2B5EF4-FFF2-40B4-BE49-F238E27FC236}">
                <a16:creationId xmlns:a16="http://schemas.microsoft.com/office/drawing/2014/main" id="{577EC4C2-BB90-417F-98BC-889E7514B67A}"/>
              </a:ext>
            </a:extLst>
          </p:cNvPr>
          <p:cNvSpPr/>
          <p:nvPr/>
        </p:nvSpPr>
        <p:spPr>
          <a:xfrm rot="14435623">
            <a:off x="7258033" y="4435377"/>
            <a:ext cx="813419" cy="47725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
        <p:nvSpPr>
          <p:cNvPr id="21" name="Right Arrow 17">
            <a:extLst>
              <a:ext uri="{FF2B5EF4-FFF2-40B4-BE49-F238E27FC236}">
                <a16:creationId xmlns:a16="http://schemas.microsoft.com/office/drawing/2014/main" id="{6B439ACB-CD0E-401A-930C-409BF48C5753}"/>
              </a:ext>
            </a:extLst>
          </p:cNvPr>
          <p:cNvSpPr/>
          <p:nvPr/>
        </p:nvSpPr>
        <p:spPr>
          <a:xfrm rot="10800000">
            <a:off x="5402182" y="3399841"/>
            <a:ext cx="813419" cy="477251"/>
          </a:xfrm>
          <a:prstGeom prst="rightArrow">
            <a:avLst>
              <a:gd name="adj1" fmla="val 35366"/>
              <a:gd name="adj2" fmla="val 64635"/>
            </a:avLst>
          </a:prstGeom>
          <a:solidFill>
            <a:srgbClr val="973E8F"/>
          </a:solidFill>
          <a:ln w="12700" cap="flat">
            <a:solidFill>
              <a:srgbClr val="973E8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9801" tIns="49801" rIns="49801" bIns="49801" numCol="1" spcCol="38100" rtlCol="0" anchor="ctr">
            <a:spAutoFit/>
          </a:bodyPr>
          <a:lstStyle/>
          <a:p>
            <a:pPr defTabSz="809238" latinLnBrk="1" hangingPunct="0">
              <a:lnSpc>
                <a:spcPct val="90000"/>
              </a:lnSpc>
              <a:spcBef>
                <a:spcPts val="3431"/>
              </a:spcBef>
            </a:pPr>
            <a:endParaRPr lang="en-US" sz="4411">
              <a:solidFill>
                <a:srgbClr val="FFFFFF"/>
              </a:solidFill>
              <a:sym typeface="Segoe UI"/>
            </a:endParaRPr>
          </a:p>
        </p:txBody>
      </p:sp>
    </p:spTree>
    <p:extLst>
      <p:ext uri="{BB962C8B-B14F-4D97-AF65-F5344CB8AC3E}">
        <p14:creationId xmlns:p14="http://schemas.microsoft.com/office/powerpoint/2010/main" val="208758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6" grpId="0" animBg="1"/>
      <p:bldP spid="17" grpId="0" animBg="1"/>
      <p:bldP spid="18" grpId="0" animBg="1"/>
      <p:bldP spid="19" grpId="0" animBg="1"/>
      <p:bldP spid="20" grpId="0" animBg="1"/>
      <p:bldP spid="2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dirty="0"/>
              <a:t>.</a:t>
            </a:r>
            <a:r>
              <a:rPr lang="en-US"/>
              <a:t>NET MAUI Shell</a:t>
            </a:r>
            <a:endParaRPr lang="en-US" dirty="0"/>
          </a:p>
        </p:txBody>
      </p:sp>
    </p:spTree>
    <p:extLst>
      <p:ext uri="{BB962C8B-B14F-4D97-AF65-F5344CB8AC3E}">
        <p14:creationId xmlns:p14="http://schemas.microsoft.com/office/powerpoint/2010/main" val="331372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a:t>
            </a:r>
          </a:p>
        </p:txBody>
      </p:sp>
      <p:pic>
        <p:nvPicPr>
          <p:cNvPr id="3" name="Picture 2">
            <a:extLst>
              <a:ext uri="{FF2B5EF4-FFF2-40B4-BE49-F238E27FC236}">
                <a16:creationId xmlns:a16="http://schemas.microsoft.com/office/drawing/2014/main" id="{B3AF19B0-7B05-4335-A7D4-B1CABBD39054}"/>
              </a:ext>
            </a:extLst>
          </p:cNvPr>
          <p:cNvPicPr>
            <a:picLocks noChangeAspect="1"/>
          </p:cNvPicPr>
          <p:nvPr/>
        </p:nvPicPr>
        <p:blipFill>
          <a:blip r:embed="rId3"/>
          <a:stretch>
            <a:fillRect/>
          </a:stretch>
        </p:blipFill>
        <p:spPr>
          <a:xfrm>
            <a:off x="550995" y="516460"/>
            <a:ext cx="2782333" cy="4944605"/>
          </a:xfrm>
          <a:prstGeom prst="rect">
            <a:avLst/>
          </a:prstGeom>
        </p:spPr>
      </p:pic>
      <p:pic>
        <p:nvPicPr>
          <p:cNvPr id="12" name="Picture 11">
            <a:extLst>
              <a:ext uri="{FF2B5EF4-FFF2-40B4-BE49-F238E27FC236}">
                <a16:creationId xmlns:a16="http://schemas.microsoft.com/office/drawing/2014/main" id="{7070815F-DFDF-41BB-823F-B4D021301E5D}"/>
              </a:ext>
            </a:extLst>
          </p:cNvPr>
          <p:cNvPicPr>
            <a:picLocks noChangeAspect="1"/>
          </p:cNvPicPr>
          <p:nvPr/>
        </p:nvPicPr>
        <p:blipFill>
          <a:blip r:embed="rId4"/>
          <a:stretch>
            <a:fillRect/>
          </a:stretch>
        </p:blipFill>
        <p:spPr>
          <a:xfrm>
            <a:off x="4148610" y="516461"/>
            <a:ext cx="3333099" cy="5923393"/>
          </a:xfrm>
          <a:prstGeom prst="rect">
            <a:avLst/>
          </a:prstGeom>
        </p:spPr>
      </p:pic>
      <p:pic>
        <p:nvPicPr>
          <p:cNvPr id="13" name="Picture 12">
            <a:extLst>
              <a:ext uri="{FF2B5EF4-FFF2-40B4-BE49-F238E27FC236}">
                <a16:creationId xmlns:a16="http://schemas.microsoft.com/office/drawing/2014/main" id="{54D373D5-8AC1-4D35-A2C4-00C186DE07FB}"/>
              </a:ext>
            </a:extLst>
          </p:cNvPr>
          <p:cNvPicPr>
            <a:picLocks noChangeAspect="1"/>
          </p:cNvPicPr>
          <p:nvPr/>
        </p:nvPicPr>
        <p:blipFill>
          <a:blip r:embed="rId5"/>
          <a:stretch>
            <a:fillRect/>
          </a:stretch>
        </p:blipFill>
        <p:spPr>
          <a:xfrm>
            <a:off x="8296991" y="516461"/>
            <a:ext cx="3333099" cy="5923393"/>
          </a:xfrm>
          <a:prstGeom prst="rect">
            <a:avLst/>
          </a:prstGeom>
        </p:spPr>
      </p:pic>
    </p:spTree>
    <p:extLst>
      <p:ext uri="{BB962C8B-B14F-4D97-AF65-F5344CB8AC3E}">
        <p14:creationId xmlns:p14="http://schemas.microsoft.com/office/powerpoint/2010/main" val="321986623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a:t>
            </a:r>
          </a:p>
        </p:txBody>
      </p:sp>
      <p:pic>
        <p:nvPicPr>
          <p:cNvPr id="3" name="Picture 2">
            <a:extLst>
              <a:ext uri="{FF2B5EF4-FFF2-40B4-BE49-F238E27FC236}">
                <a16:creationId xmlns:a16="http://schemas.microsoft.com/office/drawing/2014/main" id="{B3AF19B0-7B05-4335-A7D4-B1CABBD39054}"/>
              </a:ext>
            </a:extLst>
          </p:cNvPr>
          <p:cNvPicPr>
            <a:picLocks noChangeAspect="1"/>
          </p:cNvPicPr>
          <p:nvPr/>
        </p:nvPicPr>
        <p:blipFill>
          <a:blip r:embed="rId3"/>
          <a:stretch>
            <a:fillRect/>
          </a:stretch>
        </p:blipFill>
        <p:spPr>
          <a:xfrm>
            <a:off x="550995" y="516460"/>
            <a:ext cx="2782333" cy="4944605"/>
          </a:xfrm>
          <a:prstGeom prst="rect">
            <a:avLst/>
          </a:prstGeom>
        </p:spPr>
      </p:pic>
      <p:sp>
        <p:nvSpPr>
          <p:cNvPr id="4" name="Rectangle 3">
            <a:extLst>
              <a:ext uri="{FF2B5EF4-FFF2-40B4-BE49-F238E27FC236}">
                <a16:creationId xmlns:a16="http://schemas.microsoft.com/office/drawing/2014/main" id="{B393A61F-DD35-4D62-88AD-CF2DB31E3BFA}"/>
              </a:ext>
            </a:extLst>
          </p:cNvPr>
          <p:cNvSpPr/>
          <p:nvPr/>
        </p:nvSpPr>
        <p:spPr>
          <a:xfrm>
            <a:off x="3815076" y="516461"/>
            <a:ext cx="8140539" cy="2308324"/>
          </a:xfrm>
          <a:prstGeom prst="rect">
            <a:avLst/>
          </a:prstGeom>
        </p:spPr>
        <p:txBody>
          <a:bodyPr wrap="square">
            <a:spAutoFit/>
          </a:bodyPr>
          <a:lstStyle/>
          <a:p>
            <a:r>
              <a:rPr lang="en-US" dirty="0">
                <a:latin typeface="Consolas" panose="020B0609020204030204" pitchFamily="49" charset="0"/>
              </a:rPr>
              <a:t>&lt;Shell&gt;</a:t>
            </a:r>
          </a:p>
          <a:p>
            <a:r>
              <a:rPr lang="en-US" dirty="0">
                <a:latin typeface="Consolas" panose="020B0609020204030204" pitchFamily="49" charset="0"/>
              </a:rPr>
              <a:t>    &lt;</a:t>
            </a:r>
            <a:r>
              <a:rPr lang="en-US" dirty="0" err="1">
                <a:latin typeface="Consolas" panose="020B0609020204030204" pitchFamily="49" charset="0"/>
              </a:rPr>
              <a:t>FlyoutItem</a:t>
            </a:r>
            <a:r>
              <a:rPr lang="en-US" dirty="0">
                <a:latin typeface="Consolas" panose="020B0609020204030204" pitchFamily="49" charset="0"/>
              </a:rPr>
              <a:t> </a:t>
            </a:r>
          </a:p>
          <a:p>
            <a:r>
              <a:rPr lang="en-US" dirty="0">
                <a:latin typeface="Consolas" panose="020B0609020204030204" pitchFamily="49" charset="0"/>
              </a:rPr>
              <a:t>        Title="Style Guide" </a:t>
            </a:r>
          </a:p>
          <a:p>
            <a:r>
              <a:rPr lang="en-US" dirty="0">
                <a:latin typeface="Consolas" panose="020B0609020204030204" pitchFamily="49" charset="0"/>
              </a:rPr>
              <a:t>        Icon="Compass.png"&gt;</a:t>
            </a:r>
          </a:p>
          <a:p>
            <a:r>
              <a:rPr lang="en-US" dirty="0">
                <a:latin typeface="Consolas" panose="020B0609020204030204" pitchFamily="49" charset="0"/>
              </a:rPr>
              <a:t>        &lt;</a:t>
            </a:r>
            <a:r>
              <a:rPr lang="en-US" dirty="0" err="1">
                <a:latin typeface="Consolas" panose="020B0609020204030204" pitchFamily="49" charset="0"/>
              </a:rPr>
              <a:t>ShellContent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ContentTemplate</a:t>
            </a:r>
            <a:r>
              <a:rPr lang="en-US" dirty="0">
                <a:latin typeface="Consolas" panose="020B0609020204030204" pitchFamily="49" charset="0"/>
              </a:rPr>
              <a:t>="{</a:t>
            </a:r>
            <a:r>
              <a:rPr lang="en-US" dirty="0" err="1">
                <a:latin typeface="Consolas" panose="020B0609020204030204" pitchFamily="49" charset="0"/>
              </a:rPr>
              <a:t>DataTemplate</a:t>
            </a:r>
            <a:r>
              <a:rPr lang="en-US" dirty="0">
                <a:latin typeface="Consolas" panose="020B0609020204030204" pitchFamily="49" charset="0"/>
              </a:rPr>
              <a:t> p:StyleGuidePage}"/&gt;</a:t>
            </a:r>
          </a:p>
          <a:p>
            <a:r>
              <a:rPr lang="en-US" dirty="0">
                <a:latin typeface="Consolas" panose="020B0609020204030204" pitchFamily="49" charset="0"/>
              </a:rPr>
              <a:t>    &lt;/</a:t>
            </a:r>
            <a:r>
              <a:rPr lang="en-US" dirty="0" err="1">
                <a:latin typeface="Consolas" panose="020B0609020204030204" pitchFamily="49" charset="0"/>
              </a:rPr>
              <a:t>FlyoutItem</a:t>
            </a:r>
            <a:r>
              <a:rPr lang="en-US" dirty="0">
                <a:latin typeface="Consolas" panose="020B0609020204030204" pitchFamily="49" charset="0"/>
              </a:rPr>
              <a:t>&gt;</a:t>
            </a:r>
          </a:p>
          <a:p>
            <a:r>
              <a:rPr lang="en-US" dirty="0">
                <a:latin typeface="Consolas" panose="020B0609020204030204" pitchFamily="49" charset="0"/>
              </a:rPr>
              <a:t>&lt;/Shell&gt;</a:t>
            </a:r>
          </a:p>
        </p:txBody>
      </p:sp>
    </p:spTree>
    <p:extLst>
      <p:ext uri="{BB962C8B-B14F-4D97-AF65-F5344CB8AC3E}">
        <p14:creationId xmlns:p14="http://schemas.microsoft.com/office/powerpoint/2010/main" val="402978747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a:t>
            </a:r>
          </a:p>
        </p:txBody>
      </p:sp>
      <p:sp>
        <p:nvSpPr>
          <p:cNvPr id="4" name="Rectangle 3">
            <a:extLst>
              <a:ext uri="{FF2B5EF4-FFF2-40B4-BE49-F238E27FC236}">
                <a16:creationId xmlns:a16="http://schemas.microsoft.com/office/drawing/2014/main" id="{B393A61F-DD35-4D62-88AD-CF2DB31E3BFA}"/>
              </a:ext>
            </a:extLst>
          </p:cNvPr>
          <p:cNvSpPr/>
          <p:nvPr/>
        </p:nvSpPr>
        <p:spPr>
          <a:xfrm>
            <a:off x="3579118" y="1303443"/>
            <a:ext cx="8612454" cy="2308324"/>
          </a:xfrm>
          <a:prstGeom prst="rect">
            <a:avLst/>
          </a:prstGeom>
        </p:spPr>
        <p:txBody>
          <a:bodyPr wrap="square">
            <a:spAutoFit/>
          </a:bodyPr>
          <a:lstStyle/>
          <a:p>
            <a:r>
              <a:rPr lang="en-US" dirty="0">
                <a:latin typeface="Consolas" panose="020B0609020204030204" pitchFamily="49" charset="0"/>
              </a:rPr>
              <a:t>&lt;Shell&gt;</a:t>
            </a:r>
          </a:p>
          <a:p>
            <a:r>
              <a:rPr lang="en-US" dirty="0">
                <a:latin typeface="Consolas" panose="020B0609020204030204" pitchFamily="49" charset="0"/>
              </a:rPr>
              <a:t>    &lt;</a:t>
            </a:r>
            <a:r>
              <a:rPr lang="en-US" dirty="0" err="1">
                <a:latin typeface="Consolas" panose="020B0609020204030204" pitchFamily="49" charset="0"/>
              </a:rPr>
              <a:t>TabBar</a:t>
            </a:r>
            <a:r>
              <a:rPr lang="en-US" dirty="0">
                <a:latin typeface="Consolas" panose="020B0609020204030204" pitchFamily="49" charset="0"/>
              </a:rPr>
              <a:t>&gt;</a:t>
            </a:r>
          </a:p>
          <a:p>
            <a:r>
              <a:rPr lang="en-US" dirty="0">
                <a:latin typeface="Consolas" panose="020B0609020204030204" pitchFamily="49" charset="0"/>
              </a:rPr>
              <a:t>        &lt;Tab Title="Styles" Icon="Compass.png"&gt;</a:t>
            </a:r>
          </a:p>
          <a:p>
            <a:r>
              <a:rPr lang="en-US" dirty="0">
                <a:latin typeface="Consolas" panose="020B0609020204030204" pitchFamily="49" charset="0"/>
              </a:rPr>
              <a:t>            &lt;</a:t>
            </a:r>
            <a:r>
              <a:rPr lang="en-US" dirty="0" err="1">
                <a:latin typeface="Consolas" panose="020B0609020204030204" pitchFamily="49" charset="0"/>
              </a:rPr>
              <a:t>ShellContent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ContentTemplate</a:t>
            </a:r>
            <a:r>
              <a:rPr lang="en-US" dirty="0">
                <a:latin typeface="Consolas" panose="020B0609020204030204" pitchFamily="49" charset="0"/>
              </a:rPr>
              <a:t>="{</a:t>
            </a:r>
            <a:r>
              <a:rPr lang="en-US" dirty="0" err="1">
                <a:latin typeface="Consolas" panose="020B0609020204030204" pitchFamily="49" charset="0"/>
              </a:rPr>
              <a:t>DataTemplate</a:t>
            </a:r>
            <a:r>
              <a:rPr lang="en-US" dirty="0">
                <a:latin typeface="Consolas" panose="020B0609020204030204" pitchFamily="49" charset="0"/>
              </a:rPr>
              <a:t> p:StyleGuidePage}"/&gt;</a:t>
            </a:r>
          </a:p>
          <a:p>
            <a:r>
              <a:rPr lang="en-US" dirty="0">
                <a:latin typeface="Consolas" panose="020B0609020204030204" pitchFamily="49" charset="0"/>
              </a:rPr>
              <a:t>        &lt;/Tab&gt;</a:t>
            </a:r>
          </a:p>
          <a:p>
            <a:r>
              <a:rPr lang="en-US" dirty="0">
                <a:latin typeface="Consolas" panose="020B0609020204030204" pitchFamily="49" charset="0"/>
              </a:rPr>
              <a:t>    &lt;/</a:t>
            </a:r>
            <a:r>
              <a:rPr lang="en-US" dirty="0" err="1">
                <a:latin typeface="Consolas" panose="020B0609020204030204" pitchFamily="49" charset="0"/>
              </a:rPr>
              <a:t>TabBar</a:t>
            </a:r>
            <a:r>
              <a:rPr lang="en-US" dirty="0">
                <a:latin typeface="Consolas" panose="020B0609020204030204" pitchFamily="49" charset="0"/>
              </a:rPr>
              <a:t>&gt;</a:t>
            </a:r>
          </a:p>
          <a:p>
            <a:r>
              <a:rPr lang="en-US" dirty="0">
                <a:latin typeface="Consolas" panose="020B0609020204030204" pitchFamily="49" charset="0"/>
              </a:rPr>
              <a:t>&lt;/Shell&gt;</a:t>
            </a:r>
          </a:p>
        </p:txBody>
      </p:sp>
      <p:pic>
        <p:nvPicPr>
          <p:cNvPr id="7" name="Picture 6">
            <a:extLst>
              <a:ext uri="{FF2B5EF4-FFF2-40B4-BE49-F238E27FC236}">
                <a16:creationId xmlns:a16="http://schemas.microsoft.com/office/drawing/2014/main" id="{6B4D18E7-F91B-4A03-B747-A8A78F3D0F33}"/>
              </a:ext>
            </a:extLst>
          </p:cNvPr>
          <p:cNvPicPr>
            <a:picLocks noChangeAspect="1"/>
          </p:cNvPicPr>
          <p:nvPr/>
        </p:nvPicPr>
        <p:blipFill>
          <a:blip r:embed="rId3"/>
          <a:stretch>
            <a:fillRect/>
          </a:stretch>
        </p:blipFill>
        <p:spPr>
          <a:xfrm>
            <a:off x="561911" y="516461"/>
            <a:ext cx="2782333" cy="4944605"/>
          </a:xfrm>
          <a:prstGeom prst="rect">
            <a:avLst/>
          </a:prstGeom>
        </p:spPr>
      </p:pic>
      <p:sp>
        <p:nvSpPr>
          <p:cNvPr id="5" name="Arrow: Down 4">
            <a:extLst>
              <a:ext uri="{FF2B5EF4-FFF2-40B4-BE49-F238E27FC236}">
                <a16:creationId xmlns:a16="http://schemas.microsoft.com/office/drawing/2014/main" id="{FE894122-2C8E-4822-B1FC-C6A26F3F23C9}"/>
              </a:ext>
            </a:extLst>
          </p:cNvPr>
          <p:cNvSpPr/>
          <p:nvPr/>
        </p:nvSpPr>
        <p:spPr bwMode="auto">
          <a:xfrm rot="6588310">
            <a:off x="1089034" y="4975885"/>
            <a:ext cx="600701" cy="97036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0899" tIns="88719" rIns="110899" bIns="88719" numCol="1" spcCol="0" rtlCol="0" fromWordArt="0" anchor="t" anchorCtr="0" forceAA="0" compatLnSpc="1">
            <a:prstTxWarp prst="textNoShape">
              <a:avLst/>
            </a:prstTxWarp>
            <a:noAutofit/>
          </a:bodyPr>
          <a:lstStyle/>
          <a:p>
            <a:pPr algn="ctr" defTabSz="565451" fontAlgn="base">
              <a:lnSpc>
                <a:spcPct val="90000"/>
              </a:lnSpc>
              <a:spcBef>
                <a:spcPct val="0"/>
              </a:spcBef>
              <a:spcAft>
                <a:spcPct val="0"/>
              </a:spcAft>
            </a:pPr>
            <a:endParaRPr lang="en-US" sz="145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35654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a:t>
            </a:r>
          </a:p>
        </p:txBody>
      </p:sp>
      <p:sp>
        <p:nvSpPr>
          <p:cNvPr id="4" name="Rectangle 3">
            <a:extLst>
              <a:ext uri="{FF2B5EF4-FFF2-40B4-BE49-F238E27FC236}">
                <a16:creationId xmlns:a16="http://schemas.microsoft.com/office/drawing/2014/main" id="{B393A61F-DD35-4D62-88AD-CF2DB31E3BFA}"/>
              </a:ext>
            </a:extLst>
          </p:cNvPr>
          <p:cNvSpPr/>
          <p:nvPr/>
        </p:nvSpPr>
        <p:spPr>
          <a:xfrm>
            <a:off x="3815076" y="516460"/>
            <a:ext cx="8612454" cy="3970318"/>
          </a:xfrm>
          <a:prstGeom prst="rect">
            <a:avLst/>
          </a:prstGeom>
        </p:spPr>
        <p:txBody>
          <a:bodyPr wrap="square">
            <a:spAutoFit/>
          </a:bodyPr>
          <a:lstStyle/>
          <a:p>
            <a:r>
              <a:rPr lang="en-US" dirty="0">
                <a:latin typeface="Consolas" panose="020B0609020204030204" pitchFamily="49" charset="0"/>
              </a:rPr>
              <a:t>&lt;Shell&gt;</a:t>
            </a:r>
          </a:p>
          <a:p>
            <a:r>
              <a:rPr lang="en-US" dirty="0">
                <a:latin typeface="Consolas" panose="020B0609020204030204" pitchFamily="49" charset="0"/>
              </a:rPr>
              <a:t>    &lt;</a:t>
            </a:r>
            <a:r>
              <a:rPr lang="en-US" dirty="0" err="1">
                <a:latin typeface="Consolas" panose="020B0609020204030204" pitchFamily="49" charset="0"/>
              </a:rPr>
              <a:t>TabBar</a:t>
            </a:r>
            <a:r>
              <a:rPr lang="en-US" dirty="0">
                <a:latin typeface="Consolas" panose="020B0609020204030204" pitchFamily="49" charset="0"/>
              </a:rPr>
              <a:t>&gt;</a:t>
            </a:r>
          </a:p>
          <a:p>
            <a:r>
              <a:rPr lang="en-US" dirty="0">
                <a:latin typeface="Consolas" panose="020B0609020204030204" pitchFamily="49" charset="0"/>
              </a:rPr>
              <a:t>        &lt;Tab </a:t>
            </a:r>
          </a:p>
          <a:p>
            <a:r>
              <a:rPr lang="en-US" dirty="0">
                <a:latin typeface="Consolas" panose="020B0609020204030204" pitchFamily="49" charset="0"/>
              </a:rPr>
              <a:t>            Title="Style Guide" </a:t>
            </a:r>
          </a:p>
          <a:p>
            <a:r>
              <a:rPr lang="en-US" dirty="0">
                <a:latin typeface="Consolas" panose="020B0609020204030204" pitchFamily="49" charset="0"/>
              </a:rPr>
              <a:t>            Icon="Compass.png"&gt;</a:t>
            </a:r>
          </a:p>
          <a:p>
            <a:r>
              <a:rPr lang="en-US" dirty="0">
                <a:latin typeface="Consolas" panose="020B0609020204030204" pitchFamily="49" charset="0"/>
              </a:rPr>
              <a:t>            &lt;</a:t>
            </a:r>
            <a:r>
              <a:rPr lang="en-US" dirty="0" err="1">
                <a:latin typeface="Consolas" panose="020B0609020204030204" pitchFamily="49" charset="0"/>
              </a:rPr>
              <a:t>ShellContent</a:t>
            </a:r>
            <a:r>
              <a:rPr lang="en-US" dirty="0">
                <a:latin typeface="Consolas" panose="020B0609020204030204" pitchFamily="49" charset="0"/>
              </a:rPr>
              <a:t> </a:t>
            </a:r>
          </a:p>
          <a:p>
            <a:r>
              <a:rPr lang="en-US" dirty="0">
                <a:latin typeface="Consolas" panose="020B0609020204030204" pitchFamily="49" charset="0"/>
              </a:rPr>
              <a:t>                Title="Colors"</a:t>
            </a:r>
          </a:p>
          <a:p>
            <a:r>
              <a:rPr lang="en-US" dirty="0">
                <a:latin typeface="Consolas" panose="020B0609020204030204" pitchFamily="49" charset="0"/>
              </a:rPr>
              <a:t>                </a:t>
            </a:r>
            <a:r>
              <a:rPr lang="en-US" dirty="0" err="1">
                <a:latin typeface="Consolas" panose="020B0609020204030204" pitchFamily="49" charset="0"/>
              </a:rPr>
              <a:t>ContentTemplate</a:t>
            </a:r>
            <a:r>
              <a:rPr lang="en-US" dirty="0">
                <a:latin typeface="Consolas" panose="020B0609020204030204" pitchFamily="49" charset="0"/>
              </a:rPr>
              <a:t>="{</a:t>
            </a:r>
            <a:r>
              <a:rPr lang="en-US" dirty="0" err="1">
                <a:latin typeface="Consolas" panose="020B0609020204030204" pitchFamily="49" charset="0"/>
              </a:rPr>
              <a:t>DataTemplate</a:t>
            </a:r>
            <a:r>
              <a:rPr lang="en-US" dirty="0">
                <a:latin typeface="Consolas" panose="020B0609020204030204" pitchFamily="49" charset="0"/>
              </a:rPr>
              <a:t> p:ColorsPage}"/&gt;</a:t>
            </a:r>
          </a:p>
          <a:p>
            <a:r>
              <a:rPr lang="en-US" dirty="0">
                <a:latin typeface="Consolas" panose="020B0609020204030204" pitchFamily="49" charset="0"/>
              </a:rPr>
              <a:t>            &lt;</a:t>
            </a:r>
            <a:r>
              <a:rPr lang="en-US" dirty="0" err="1">
                <a:latin typeface="Consolas" panose="020B0609020204030204" pitchFamily="49" charset="0"/>
              </a:rPr>
              <a:t>ShellContent</a:t>
            </a:r>
            <a:r>
              <a:rPr lang="en-US" dirty="0">
                <a:latin typeface="Consolas" panose="020B0609020204030204" pitchFamily="49" charset="0"/>
              </a:rPr>
              <a:t> </a:t>
            </a:r>
          </a:p>
          <a:p>
            <a:r>
              <a:rPr lang="en-US" dirty="0">
                <a:latin typeface="Consolas" panose="020B0609020204030204" pitchFamily="49" charset="0"/>
              </a:rPr>
              <a:t>                Title="Text"</a:t>
            </a:r>
          </a:p>
          <a:p>
            <a:r>
              <a:rPr lang="en-US" dirty="0">
                <a:latin typeface="Consolas" panose="020B0609020204030204" pitchFamily="49" charset="0"/>
              </a:rPr>
              <a:t>                </a:t>
            </a:r>
            <a:r>
              <a:rPr lang="en-US" dirty="0" err="1">
                <a:latin typeface="Consolas" panose="020B0609020204030204" pitchFamily="49" charset="0"/>
              </a:rPr>
              <a:t>ContentTemplate</a:t>
            </a:r>
            <a:r>
              <a:rPr lang="en-US" dirty="0">
                <a:latin typeface="Consolas" panose="020B0609020204030204" pitchFamily="49" charset="0"/>
              </a:rPr>
              <a:t>="{</a:t>
            </a:r>
            <a:r>
              <a:rPr lang="en-US" dirty="0" err="1">
                <a:latin typeface="Consolas" panose="020B0609020204030204" pitchFamily="49" charset="0"/>
              </a:rPr>
              <a:t>DataTemplate</a:t>
            </a:r>
            <a:r>
              <a:rPr lang="en-US" dirty="0">
                <a:latin typeface="Consolas" panose="020B0609020204030204" pitchFamily="49" charset="0"/>
              </a:rPr>
              <a:t> p:TextPage}"/&gt;</a:t>
            </a:r>
          </a:p>
          <a:p>
            <a:r>
              <a:rPr lang="en-US" dirty="0">
                <a:latin typeface="Consolas" panose="020B0609020204030204" pitchFamily="49" charset="0"/>
              </a:rPr>
              <a:t>        &lt;/Tab&gt;</a:t>
            </a:r>
          </a:p>
          <a:p>
            <a:r>
              <a:rPr lang="en-US" dirty="0">
                <a:latin typeface="Consolas" panose="020B0609020204030204" pitchFamily="49" charset="0"/>
              </a:rPr>
              <a:t>    &lt;/</a:t>
            </a:r>
            <a:r>
              <a:rPr lang="en-US" dirty="0" err="1">
                <a:latin typeface="Consolas" panose="020B0609020204030204" pitchFamily="49" charset="0"/>
              </a:rPr>
              <a:t>TabBar</a:t>
            </a:r>
            <a:r>
              <a:rPr lang="en-US" dirty="0">
                <a:latin typeface="Consolas" panose="020B0609020204030204" pitchFamily="49" charset="0"/>
              </a:rPr>
              <a:t>&gt;</a:t>
            </a:r>
          </a:p>
          <a:p>
            <a:r>
              <a:rPr lang="en-US" dirty="0">
                <a:latin typeface="Consolas" panose="020B0609020204030204" pitchFamily="49" charset="0"/>
              </a:rPr>
              <a:t>&lt;/Shell&gt;</a:t>
            </a:r>
          </a:p>
        </p:txBody>
      </p:sp>
      <p:pic>
        <p:nvPicPr>
          <p:cNvPr id="6" name="Picture 5">
            <a:extLst>
              <a:ext uri="{FF2B5EF4-FFF2-40B4-BE49-F238E27FC236}">
                <a16:creationId xmlns:a16="http://schemas.microsoft.com/office/drawing/2014/main" id="{273111E8-3484-41DC-B9B5-0D2F910CCA61}"/>
              </a:ext>
            </a:extLst>
          </p:cNvPr>
          <p:cNvPicPr>
            <a:picLocks noChangeAspect="1"/>
          </p:cNvPicPr>
          <p:nvPr/>
        </p:nvPicPr>
        <p:blipFill>
          <a:blip r:embed="rId3"/>
          <a:stretch>
            <a:fillRect/>
          </a:stretch>
        </p:blipFill>
        <p:spPr>
          <a:xfrm>
            <a:off x="550994" y="516460"/>
            <a:ext cx="2782333" cy="4944605"/>
          </a:xfrm>
          <a:prstGeom prst="rect">
            <a:avLst/>
          </a:prstGeom>
        </p:spPr>
      </p:pic>
      <p:sp>
        <p:nvSpPr>
          <p:cNvPr id="3" name="Arrow: Down 2">
            <a:extLst>
              <a:ext uri="{FF2B5EF4-FFF2-40B4-BE49-F238E27FC236}">
                <a16:creationId xmlns:a16="http://schemas.microsoft.com/office/drawing/2014/main" id="{759A5FF9-16C2-41E6-BC86-FFFC5C38EC82}"/>
              </a:ext>
            </a:extLst>
          </p:cNvPr>
          <p:cNvSpPr/>
          <p:nvPr/>
        </p:nvSpPr>
        <p:spPr bwMode="auto">
          <a:xfrm>
            <a:off x="722633" y="151503"/>
            <a:ext cx="600701" cy="97036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0899" tIns="88719" rIns="110899" bIns="88719" numCol="1" spcCol="0" rtlCol="0" fromWordArt="0" anchor="t" anchorCtr="0" forceAA="0" compatLnSpc="1">
            <a:prstTxWarp prst="textNoShape">
              <a:avLst/>
            </a:prstTxWarp>
            <a:noAutofit/>
          </a:bodyPr>
          <a:lstStyle/>
          <a:p>
            <a:pPr algn="ctr" defTabSz="565451" fontAlgn="base">
              <a:lnSpc>
                <a:spcPct val="90000"/>
              </a:lnSpc>
              <a:spcBef>
                <a:spcPct val="0"/>
              </a:spcBef>
              <a:spcAft>
                <a:spcPct val="0"/>
              </a:spcAft>
            </a:pPr>
            <a:endParaRPr lang="en-US" sz="145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560167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Shell Navigation Service</a:t>
            </a:r>
          </a:p>
        </p:txBody>
      </p:sp>
      <p:sp>
        <p:nvSpPr>
          <p:cNvPr id="4" name="Rectangle 3">
            <a:extLst>
              <a:ext uri="{FF2B5EF4-FFF2-40B4-BE49-F238E27FC236}">
                <a16:creationId xmlns:a16="http://schemas.microsoft.com/office/drawing/2014/main" id="{B393A61F-DD35-4D62-88AD-CF2DB31E3BFA}"/>
              </a:ext>
            </a:extLst>
          </p:cNvPr>
          <p:cNvSpPr/>
          <p:nvPr/>
        </p:nvSpPr>
        <p:spPr>
          <a:xfrm>
            <a:off x="3212351" y="2313258"/>
            <a:ext cx="5756383" cy="369332"/>
          </a:xfrm>
          <a:prstGeom prst="rect">
            <a:avLst/>
          </a:prstGeom>
        </p:spPr>
        <p:txBody>
          <a:bodyPr wrap="square">
            <a:spAutoFit/>
          </a:bodyPr>
          <a:lstStyle/>
          <a:p>
            <a:r>
              <a:rPr lang="en-US" dirty="0" err="1">
                <a:latin typeface="Consolas" panose="020B0609020204030204" pitchFamily="49" charset="0"/>
              </a:rPr>
              <a:t>Shell.Current.GoToAsync</a:t>
            </a:r>
            <a:r>
              <a:rPr lang="en-US" dirty="0">
                <a:latin typeface="Consolas" panose="020B0609020204030204" pitchFamily="49" charset="0"/>
              </a:rPr>
              <a:t>("detail");</a:t>
            </a:r>
          </a:p>
        </p:txBody>
      </p:sp>
      <p:sp>
        <p:nvSpPr>
          <p:cNvPr id="5" name="Rectangle 4">
            <a:extLst>
              <a:ext uri="{FF2B5EF4-FFF2-40B4-BE49-F238E27FC236}">
                <a16:creationId xmlns:a16="http://schemas.microsoft.com/office/drawing/2014/main" id="{FEBB46D5-630C-4014-A7DF-1518B0083FD3}"/>
              </a:ext>
            </a:extLst>
          </p:cNvPr>
          <p:cNvSpPr/>
          <p:nvPr/>
        </p:nvSpPr>
        <p:spPr bwMode="auto">
          <a:xfrm>
            <a:off x="727963"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CityListPage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6325E2C-1EF6-4A91-AECA-094FF263DFD4}"/>
              </a:ext>
            </a:extLst>
          </p:cNvPr>
          <p:cNvSpPr/>
          <p:nvPr/>
        </p:nvSpPr>
        <p:spPr bwMode="auto">
          <a:xfrm>
            <a:off x="9207692"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CityDetailPage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 name="Arrow: Right 2">
            <a:extLst>
              <a:ext uri="{FF2B5EF4-FFF2-40B4-BE49-F238E27FC236}">
                <a16:creationId xmlns:a16="http://schemas.microsoft.com/office/drawing/2014/main" id="{C2518E8F-9563-4259-B55C-C1A13C67F068}"/>
              </a:ext>
            </a:extLst>
          </p:cNvPr>
          <p:cNvSpPr/>
          <p:nvPr/>
        </p:nvSpPr>
        <p:spPr bwMode="auto">
          <a:xfrm>
            <a:off x="4870034" y="3036234"/>
            <a:ext cx="1940725" cy="50828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5449" tIns="55449" rIns="20796" bIns="20796" rtlCol="0" anchor="b" anchorCtr="0"/>
          <a:lstStyle/>
          <a:p>
            <a:pPr algn="ctr" defTabSz="565411"/>
            <a:endParaRPr lang="en-US" sz="48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3290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Shell Navigation Service</a:t>
            </a:r>
          </a:p>
        </p:txBody>
      </p:sp>
      <p:sp>
        <p:nvSpPr>
          <p:cNvPr id="4" name="Rectangle 3">
            <a:extLst>
              <a:ext uri="{FF2B5EF4-FFF2-40B4-BE49-F238E27FC236}">
                <a16:creationId xmlns:a16="http://schemas.microsoft.com/office/drawing/2014/main" id="{B393A61F-DD35-4D62-88AD-CF2DB31E3BFA}"/>
              </a:ext>
            </a:extLst>
          </p:cNvPr>
          <p:cNvSpPr/>
          <p:nvPr/>
        </p:nvSpPr>
        <p:spPr>
          <a:xfrm>
            <a:off x="3212351" y="2313258"/>
            <a:ext cx="5756383" cy="369332"/>
          </a:xfrm>
          <a:prstGeom prst="rect">
            <a:avLst/>
          </a:prstGeom>
        </p:spPr>
        <p:txBody>
          <a:bodyPr wrap="square">
            <a:spAutoFit/>
          </a:bodyPr>
          <a:lstStyle/>
          <a:p>
            <a:r>
              <a:rPr lang="en-US" dirty="0" err="1">
                <a:latin typeface="Consolas" panose="020B0609020204030204" pitchFamily="49" charset="0"/>
              </a:rPr>
              <a:t>Shell.Current.GoToAsync</a:t>
            </a:r>
            <a:r>
              <a:rPr lang="en-US" dirty="0">
                <a:latin typeface="Consolas" panose="020B0609020204030204" pitchFamily="49" charset="0"/>
              </a:rPr>
              <a:t>("..");</a:t>
            </a:r>
          </a:p>
        </p:txBody>
      </p:sp>
      <p:sp>
        <p:nvSpPr>
          <p:cNvPr id="5" name="Rectangle 4">
            <a:extLst>
              <a:ext uri="{FF2B5EF4-FFF2-40B4-BE49-F238E27FC236}">
                <a16:creationId xmlns:a16="http://schemas.microsoft.com/office/drawing/2014/main" id="{FEBB46D5-630C-4014-A7DF-1518B0083FD3}"/>
              </a:ext>
            </a:extLst>
          </p:cNvPr>
          <p:cNvSpPr/>
          <p:nvPr/>
        </p:nvSpPr>
        <p:spPr bwMode="auto">
          <a:xfrm>
            <a:off x="727963"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CityListPage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6325E2C-1EF6-4A91-AECA-094FF263DFD4}"/>
              </a:ext>
            </a:extLst>
          </p:cNvPr>
          <p:cNvSpPr/>
          <p:nvPr/>
        </p:nvSpPr>
        <p:spPr bwMode="auto">
          <a:xfrm>
            <a:off x="9207692"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CityDetailPage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 name="Arrow: Right 5">
            <a:extLst>
              <a:ext uri="{FF2B5EF4-FFF2-40B4-BE49-F238E27FC236}">
                <a16:creationId xmlns:a16="http://schemas.microsoft.com/office/drawing/2014/main" id="{9DA6CB34-B150-434D-ABDD-B5D900B183A2}"/>
              </a:ext>
            </a:extLst>
          </p:cNvPr>
          <p:cNvSpPr/>
          <p:nvPr/>
        </p:nvSpPr>
        <p:spPr bwMode="auto">
          <a:xfrm rot="10800000">
            <a:off x="4870034" y="3036234"/>
            <a:ext cx="1940725" cy="50828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55449" tIns="55449" rIns="20796" bIns="20796" rtlCol="0" anchor="b" anchorCtr="0"/>
          <a:lstStyle/>
          <a:p>
            <a:pPr algn="ctr" defTabSz="565411"/>
            <a:endParaRPr lang="en-US" sz="48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973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995" y="5782035"/>
            <a:ext cx="11079094" cy="71772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 Navigation Service</a:t>
            </a:r>
          </a:p>
        </p:txBody>
      </p:sp>
      <p:sp>
        <p:nvSpPr>
          <p:cNvPr id="4" name="Rectangle 3">
            <a:extLst>
              <a:ext uri="{FF2B5EF4-FFF2-40B4-BE49-F238E27FC236}">
                <a16:creationId xmlns:a16="http://schemas.microsoft.com/office/drawing/2014/main" id="{B393A61F-DD35-4D62-88AD-CF2DB31E3BFA}"/>
              </a:ext>
            </a:extLst>
          </p:cNvPr>
          <p:cNvSpPr/>
          <p:nvPr/>
        </p:nvSpPr>
        <p:spPr>
          <a:xfrm>
            <a:off x="3212351" y="2313258"/>
            <a:ext cx="5756383" cy="646331"/>
          </a:xfrm>
          <a:prstGeom prst="rect">
            <a:avLst/>
          </a:prstGeom>
        </p:spPr>
        <p:txBody>
          <a:bodyPr wrap="square">
            <a:spAutoFit/>
          </a:bodyPr>
          <a:lstStyle/>
          <a:p>
            <a:r>
              <a:rPr lang="en-US" dirty="0" err="1">
                <a:latin typeface="Consolas" panose="020B0609020204030204" pitchFamily="49" charset="0"/>
              </a:rPr>
              <a:t>Shell.Current</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GoToAsync</a:t>
            </a:r>
            <a:r>
              <a:rPr lang="en-US" dirty="0">
                <a:latin typeface="Consolas" panose="020B0609020204030204" pitchFamily="49" charset="0"/>
              </a:rPr>
              <a:t>($"</a:t>
            </a:r>
            <a:r>
              <a:rPr lang="en-US" dirty="0" err="1">
                <a:latin typeface="Consolas" panose="020B0609020204030204" pitchFamily="49" charset="0"/>
              </a:rPr>
              <a:t>detail?id</a:t>
            </a:r>
            <a:r>
              <a:rPr lang="en-US" dirty="0">
                <a:latin typeface="Consolas" panose="020B0609020204030204" pitchFamily="49" charset="0"/>
              </a:rPr>
              <a:t>={city.id}");</a:t>
            </a:r>
          </a:p>
        </p:txBody>
      </p:sp>
      <p:sp>
        <p:nvSpPr>
          <p:cNvPr id="5" name="Rectangle 4">
            <a:extLst>
              <a:ext uri="{FF2B5EF4-FFF2-40B4-BE49-F238E27FC236}">
                <a16:creationId xmlns:a16="http://schemas.microsoft.com/office/drawing/2014/main" id="{FEBB46D5-630C-4014-A7DF-1518B0083FD3}"/>
              </a:ext>
            </a:extLst>
          </p:cNvPr>
          <p:cNvSpPr/>
          <p:nvPr/>
        </p:nvSpPr>
        <p:spPr bwMode="auto">
          <a:xfrm>
            <a:off x="727963"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CityListPage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6325E2C-1EF6-4A91-AECA-094FF263DFD4}"/>
              </a:ext>
            </a:extLst>
          </p:cNvPr>
          <p:cNvSpPr/>
          <p:nvPr/>
        </p:nvSpPr>
        <p:spPr bwMode="auto">
          <a:xfrm>
            <a:off x="9207692" y="904746"/>
            <a:ext cx="2300587" cy="3637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b" anchorCtr="0" forceAA="0" compatLnSpc="1">
            <a:prstTxWarp prst="textNoShape">
              <a:avLst/>
            </a:prstTxWarp>
            <a:noAutofit/>
          </a:bodyPr>
          <a:lstStyle/>
          <a:p>
            <a:pPr defTabSz="932429"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CityDetailPage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496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Cod">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ThemeCod" id="{9919403A-799E-4D29-90A2-B1E5660827AA}" vid="{5644EEA1-0445-4396-A709-49C657CDCB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7872</Words>
  <Application>Microsoft Office PowerPoint</Application>
  <PresentationFormat>Widescreen</PresentationFormat>
  <Paragraphs>1379</Paragraphs>
  <Slides>162</Slides>
  <Notes>95</Notes>
  <HiddenSlides>0</HiddenSlides>
  <MMClips>2</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162</vt:i4>
      </vt:variant>
    </vt:vector>
  </HeadingPairs>
  <TitlesOfParts>
    <vt:vector size="186" baseType="lpstr">
      <vt:lpstr>MS Gothic</vt:lpstr>
      <vt:lpstr>Arial</vt:lpstr>
      <vt:lpstr>Calibri</vt:lpstr>
      <vt:lpstr>Calibri Light</vt:lpstr>
      <vt:lpstr>Cascadia Mono</vt:lpstr>
      <vt:lpstr>Consolas</vt:lpstr>
      <vt:lpstr>Helvetica</vt:lpstr>
      <vt:lpstr>Helvetica Light</vt:lpstr>
      <vt:lpstr>Lucida Console</vt:lpstr>
      <vt:lpstr>Menlo</vt:lpstr>
      <vt:lpstr>Myanmar Text</vt:lpstr>
      <vt:lpstr>Open Sans</vt:lpstr>
      <vt:lpstr>Open Sans SemiBold</vt:lpstr>
      <vt:lpstr>Quattrocento Sans</vt:lpstr>
      <vt:lpstr>Rockwell</vt:lpstr>
      <vt:lpstr>Rockwell Condensed</vt:lpstr>
      <vt:lpstr>Segoe UI</vt:lpstr>
      <vt:lpstr>Segoe UI Light</vt:lpstr>
      <vt:lpstr>Segoe UI Semibold</vt:lpstr>
      <vt:lpstr>Segoe UI Semilight</vt:lpstr>
      <vt:lpstr>Times New Roman</vt:lpstr>
      <vt:lpstr>Wingdings</vt:lpstr>
      <vt:lpstr>ThemeCod</vt:lpstr>
      <vt:lpstr>Bitmap Image</vt:lpstr>
      <vt:lpstr>PowerPoint Presentation</vt:lpstr>
      <vt:lpstr>Discover  .NET MAUI</vt:lpstr>
      <vt:lpstr>About me</vt:lpstr>
      <vt:lpstr>Workshop topics</vt:lpstr>
      <vt:lpstr>Prerequisites </vt:lpstr>
      <vt:lpstr>Introduction to .NET MAUI</vt:lpstr>
      <vt:lpstr>PowerPoint Presentation</vt:lpstr>
      <vt:lpstr>Build anything with a unified platform</vt:lpstr>
      <vt:lpstr>.NET Multi-platform App UI </vt:lpstr>
      <vt:lpstr>PowerPoint Presentation</vt:lpstr>
      <vt:lpstr>.NET Multi-platform App UI is the most productive way to develop native apps with a single codebase that perform great on any consumer device you might think of.</vt:lpstr>
      <vt:lpstr>One codebase, single project, multi target</vt:lpstr>
      <vt:lpstr>PowerPoint Presentation</vt:lpstr>
      <vt:lpstr>PowerPoint Presentation</vt:lpstr>
      <vt:lpstr>.NET MAUI App Architecture</vt:lpstr>
      <vt:lpstr>PowerPoint Presentation</vt:lpstr>
      <vt:lpstr>Visual Studio 2022</vt:lpstr>
      <vt:lpstr>Visual Studio 2022 for Mac</vt:lpstr>
      <vt:lpstr>Modern Patterns</vt:lpstr>
      <vt:lpstr>PowerPoint Presentation</vt:lpstr>
      <vt:lpstr>PowerPoint Presentation</vt:lpstr>
      <vt:lpstr>Cross-Platform UI</vt:lpstr>
      <vt:lpstr>PowerPoint Presentation</vt:lpstr>
      <vt:lpstr>Controls</vt:lpstr>
      <vt:lpstr>Layouts</vt:lpstr>
      <vt:lpstr>PowerPoint Presentation</vt:lpstr>
      <vt:lpstr>Platform API Access</vt:lpstr>
      <vt:lpstr>iOS</vt:lpstr>
      <vt:lpstr>Android</vt:lpstr>
      <vt:lpstr>Cross-Platform APIs</vt:lpstr>
      <vt:lpstr>Geolocation Example</vt:lpstr>
      <vt:lpstr>Geolocation Example</vt:lpstr>
      <vt:lpstr>Performance</vt:lpstr>
      <vt:lpstr>Built on trusted technology</vt:lpstr>
      <vt:lpstr>Full App Platform</vt:lpstr>
      <vt:lpstr>.NET MAUI</vt:lpstr>
      <vt:lpstr>What about web developers?</vt:lpstr>
      <vt:lpstr>Web development with .NET</vt:lpstr>
      <vt:lpstr>Blazor is flexible. You have choices.</vt:lpstr>
      <vt:lpstr>PowerPoint Presentation</vt:lpstr>
      <vt:lpstr>PowerPoint Presentation</vt:lpstr>
      <vt:lpstr>Hybrid Architecture - .NET MAUI &amp; Blazor</vt:lpstr>
      <vt:lpstr>Hybrid app benefits</vt:lpstr>
      <vt:lpstr>.NET brings rich choices for devs and dev teams</vt:lpstr>
      <vt:lpstr>Questions Time</vt:lpstr>
      <vt:lpstr>Create your app</vt:lpstr>
      <vt:lpstr>PowerPoint Presentation</vt:lpstr>
      <vt:lpstr>Project Structure</vt:lpstr>
      <vt:lpstr>Cross-Platform Resources</vt:lpstr>
      <vt:lpstr>Platform Integration</vt:lpstr>
      <vt:lpstr>Multi-Targeted</vt:lpstr>
      <vt:lpstr>Conditionally Compile</vt:lpstr>
      <vt:lpstr>.NET MAUI Startup</vt:lpstr>
      <vt:lpstr>.NET MAUI Startup</vt:lpstr>
      <vt:lpstr>.NET MAUI Application</vt:lpstr>
      <vt:lpstr>.NET MAUI Application Lifecycle</vt:lpstr>
      <vt:lpstr>Multi-window</vt:lpstr>
      <vt:lpstr>PowerPoint Presentation</vt:lpstr>
      <vt:lpstr>Pages</vt:lpstr>
      <vt:lpstr>Layout</vt:lpstr>
      <vt:lpstr>Providing Behavior</vt:lpstr>
      <vt:lpstr>PowerPoint Presentation</vt:lpstr>
      <vt:lpstr>PowerPoint Presentation</vt:lpstr>
      <vt:lpstr>MVVM &amp; Data Binding </vt:lpstr>
      <vt:lpstr>Modern Patterns</vt:lpstr>
      <vt:lpstr>Model-View-ViewModel</vt:lpstr>
      <vt:lpstr>Model-View-ViewModel</vt:lpstr>
      <vt:lpstr>Data Binding</vt:lpstr>
      <vt:lpstr>Data Binding</vt:lpstr>
      <vt:lpstr>PowerPoint Presentation</vt:lpstr>
      <vt:lpstr>Data Binding</vt:lpstr>
      <vt:lpstr>Data Binding – XAML</vt:lpstr>
      <vt:lpstr>Data Binding – XAML</vt:lpstr>
      <vt:lpstr>Event Handling</vt:lpstr>
      <vt:lpstr>Commands</vt:lpstr>
      <vt:lpstr>ICommand</vt:lpstr>
      <vt:lpstr>ICommand</vt:lpstr>
      <vt:lpstr>ICommand</vt:lpstr>
      <vt:lpstr>Commands in .NET MAUI</vt:lpstr>
      <vt:lpstr>Commands in .NET MAUI</vt:lpstr>
      <vt:lpstr>Gesture-based commands</vt:lpstr>
      <vt:lpstr>Using delegate commands</vt:lpstr>
      <vt:lpstr>Compiled Bindings</vt:lpstr>
      <vt:lpstr>PowerPoint Presentation</vt:lpstr>
      <vt:lpstr>PowerPoint Presentation</vt:lpstr>
      <vt:lpstr>.NET MAUI NAVIGATION</vt:lpstr>
      <vt:lpstr>Basic Navigation</vt:lpstr>
      <vt:lpstr>PushAsync/PopAsync</vt:lpstr>
      <vt:lpstr>Advanced Navigation</vt:lpstr>
      <vt:lpstr>PowerPoint Presentation</vt:lpstr>
      <vt:lpstr>PowerPoint Presentation</vt:lpstr>
      <vt:lpstr>.NET MAUI Shell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 MAUI Page Lifecycle</vt:lpstr>
      <vt:lpstr>Platform Specifics</vt:lpstr>
      <vt:lpstr>PowerPoint Presentation</vt:lpstr>
      <vt:lpstr>Platform Specific Code</vt:lpstr>
      <vt:lpstr>PowerPoint Presentation</vt:lpstr>
      <vt:lpstr>Common Interface</vt:lpstr>
      <vt:lpstr>Text To Speech</vt:lpstr>
      <vt:lpstr>Text To Speech</vt:lpstr>
      <vt:lpstr>Text To Speech</vt:lpstr>
      <vt:lpstr>Dependency Service</vt:lpstr>
      <vt:lpstr>Built-in IoC/DI</vt:lpstr>
      <vt:lpstr>PowerPoint Presentation</vt:lpstr>
      <vt:lpstr>Maui.Essentials</vt:lpstr>
      <vt:lpstr>CollectionView &amp; Beyond</vt:lpstr>
      <vt:lpstr>CollectionView</vt:lpstr>
      <vt:lpstr>CollectionView vs ListView</vt:lpstr>
      <vt:lpstr>Layouts</vt:lpstr>
      <vt:lpstr>Headers &amp; Footers</vt:lpstr>
      <vt:lpstr>EmptyView</vt:lpstr>
      <vt:lpstr>Grouping</vt:lpstr>
      <vt:lpstr>Grouping</vt:lpstr>
      <vt:lpstr>Pull-to-Refresh</vt:lpstr>
      <vt:lpstr>PowerPoint Presentation</vt:lpstr>
      <vt:lpstr>ListView Support</vt:lpstr>
      <vt:lpstr>ListView API</vt:lpstr>
      <vt:lpstr>RefreshView</vt:lpstr>
      <vt:lpstr>RefreshView API</vt:lpstr>
      <vt:lpstr>NET MAUI App Themes &amp; Resources</vt:lpstr>
      <vt:lpstr>Objectives</vt:lpstr>
      <vt:lpstr>Motivation</vt:lpstr>
      <vt:lpstr>What is a Resource?</vt:lpstr>
      <vt:lpstr>What is a ResourceDictionary?</vt:lpstr>
      <vt:lpstr>Page-level Resources</vt:lpstr>
      <vt:lpstr>Creating Resources</vt:lpstr>
      <vt:lpstr>Using static Resources</vt:lpstr>
      <vt:lpstr>XAML intrinsic types</vt:lpstr>
      <vt:lpstr>Platform dependencies</vt:lpstr>
      <vt:lpstr>How to update Resources</vt:lpstr>
      <vt:lpstr>Using dynamic Resources</vt:lpstr>
      <vt:lpstr>Applying Resources in code</vt:lpstr>
      <vt:lpstr>Styles</vt:lpstr>
      <vt:lpstr>Motivation [repeated code]</vt:lpstr>
      <vt:lpstr>Motivation [efficiency]</vt:lpstr>
      <vt:lpstr>What is a Setter?</vt:lpstr>
      <vt:lpstr>What is a Style?</vt:lpstr>
      <vt:lpstr>Styles as Resources</vt:lpstr>
      <vt:lpstr>Using a Style</vt:lpstr>
      <vt:lpstr>Combining Styles and Resources</vt:lpstr>
      <vt:lpstr>Implicit Styles</vt:lpstr>
      <vt:lpstr>Overriding a setter</vt:lpstr>
      <vt:lpstr>Ancestor targeting</vt:lpstr>
      <vt:lpstr>Creating a Style in code</vt:lpstr>
      <vt:lpstr>App Themes  (Light &amp; Dark Mode)</vt:lpstr>
      <vt:lpstr>Using AppThemeBinding</vt:lpstr>
      <vt:lpstr>Using AppThemeBinding &amp; Styles</vt:lpstr>
      <vt:lpstr>Set Theme Manually</vt:lpstr>
      <vt:lpstr>Publish your app</vt:lpstr>
      <vt:lpstr>Ready for the stores </vt:lpstr>
      <vt:lpstr>Questions Time</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2023-12-01T11:54:16Z</dcterms:modified>
</cp:coreProperties>
</file>